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312" r:id="rId4"/>
    <p:sldId id="311" r:id="rId5"/>
    <p:sldId id="260" r:id="rId6"/>
    <p:sldId id="259" r:id="rId7"/>
    <p:sldId id="261" r:id="rId8"/>
    <p:sldId id="308" r:id="rId9"/>
    <p:sldId id="315" r:id="rId10"/>
    <p:sldId id="316" r:id="rId11"/>
    <p:sldId id="319" r:id="rId12"/>
    <p:sldId id="317" r:id="rId13"/>
    <p:sldId id="320" r:id="rId14"/>
    <p:sldId id="321" r:id="rId15"/>
    <p:sldId id="310" r:id="rId16"/>
    <p:sldId id="325" r:id="rId17"/>
    <p:sldId id="313" r:id="rId18"/>
    <p:sldId id="341" r:id="rId19"/>
    <p:sldId id="343" r:id="rId20"/>
    <p:sldId id="345" r:id="rId21"/>
    <p:sldId id="263" r:id="rId22"/>
    <p:sldId id="340" r:id="rId23"/>
    <p:sldId id="285" r:id="rId24"/>
    <p:sldId id="318" r:id="rId25"/>
    <p:sldId id="306" r:id="rId26"/>
    <p:sldId id="366" r:id="rId27"/>
    <p:sldId id="367" r:id="rId28"/>
    <p:sldId id="266" r:id="rId29"/>
    <p:sldId id="355" r:id="rId30"/>
    <p:sldId id="368" r:id="rId31"/>
    <p:sldId id="286" r:id="rId32"/>
    <p:sldId id="309" r:id="rId33"/>
    <p:sldId id="288" r:id="rId34"/>
    <p:sldId id="289" r:id="rId35"/>
    <p:sldId id="293" r:id="rId36"/>
    <p:sldId id="351" r:id="rId37"/>
    <p:sldId id="323" r:id="rId38"/>
    <p:sldId id="333" r:id="rId39"/>
    <p:sldId id="322" r:id="rId40"/>
    <p:sldId id="294" r:id="rId41"/>
    <p:sldId id="326" r:id="rId42"/>
    <p:sldId id="327" r:id="rId43"/>
    <p:sldId id="324" r:id="rId44"/>
    <p:sldId id="328" r:id="rId45"/>
    <p:sldId id="332" r:id="rId46"/>
    <p:sldId id="329" r:id="rId47"/>
    <p:sldId id="330" r:id="rId48"/>
    <p:sldId id="296" r:id="rId49"/>
    <p:sldId id="365" r:id="rId50"/>
    <p:sldId id="369" r:id="rId51"/>
    <p:sldId id="335" r:id="rId52"/>
    <p:sldId id="334" r:id="rId53"/>
    <p:sldId id="336" r:id="rId54"/>
    <p:sldId id="359" r:id="rId55"/>
    <p:sldId id="360" r:id="rId56"/>
    <p:sldId id="358" r:id="rId57"/>
    <p:sldId id="337" r:id="rId58"/>
    <p:sldId id="364" r:id="rId59"/>
    <p:sldId id="361" r:id="rId60"/>
    <p:sldId id="363" r:id="rId61"/>
    <p:sldId id="331" r:id="rId62"/>
    <p:sldId id="370" r:id="rId63"/>
    <p:sldId id="371" r:id="rId64"/>
    <p:sldId id="339" r:id="rId65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A5F"/>
    <a:srgbClr val="24A6A8"/>
    <a:srgbClr val="A7CF4C"/>
    <a:srgbClr val="555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4667"/>
  </p:normalViewPr>
  <p:slideViewPr>
    <p:cSldViewPr snapToGrid="0">
      <p:cViewPr varScale="1">
        <p:scale>
          <a:sx n="105" d="100"/>
          <a:sy n="105" d="100"/>
        </p:scale>
        <p:origin x="9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a Kosar" userId="2d363a88-a386-4a80-a392-418fed99d906" providerId="ADAL" clId="{2C07D725-E8EC-4243-B6DD-C5C97083025F}"/>
    <pc:docChg chg="undo redo custSel addSld delSld modSld sldOrd">
      <pc:chgData name="Maja Kosar" userId="2d363a88-a386-4a80-a392-418fed99d906" providerId="ADAL" clId="{2C07D725-E8EC-4243-B6DD-C5C97083025F}" dt="2026-01-22T10:08:05.584" v="12777" actId="20577"/>
      <pc:docMkLst>
        <pc:docMk/>
      </pc:docMkLst>
      <pc:sldChg chg="addSp delSp modSp mod">
        <pc:chgData name="Maja Kosar" userId="2d363a88-a386-4a80-a392-418fed99d906" providerId="ADAL" clId="{2C07D725-E8EC-4243-B6DD-C5C97083025F}" dt="2025-12-24T08:27:55.242" v="11859" actId="478"/>
        <pc:sldMkLst>
          <pc:docMk/>
          <pc:sldMk cId="3422829588" sldId="266"/>
        </pc:sldMkLst>
      </pc:sldChg>
      <pc:sldChg chg="ord">
        <pc:chgData name="Maja Kosar" userId="2d363a88-a386-4a80-a392-418fed99d906" providerId="ADAL" clId="{2C07D725-E8EC-4243-B6DD-C5C97083025F}" dt="2026-01-22T10:07:56.142" v="12766"/>
        <pc:sldMkLst>
          <pc:docMk/>
          <pc:sldMk cId="374436097" sldId="339"/>
        </pc:sldMkLst>
      </pc:sldChg>
      <pc:sldChg chg="addSp delSp modSp new mod">
        <pc:chgData name="Maja Kosar" userId="2d363a88-a386-4a80-a392-418fed99d906" providerId="ADAL" clId="{2C07D725-E8EC-4243-B6DD-C5C97083025F}" dt="2025-12-24T08:26:28.184" v="11851" actId="20577"/>
        <pc:sldMkLst>
          <pc:docMk/>
          <pc:sldMk cId="1364365058" sldId="345"/>
        </pc:sldMkLst>
        <pc:spChg chg="add mod">
          <ac:chgData name="Maja Kosar" userId="2d363a88-a386-4a80-a392-418fed99d906" providerId="ADAL" clId="{2C07D725-E8EC-4243-B6DD-C5C97083025F}" dt="2025-12-24T08:26:28.184" v="11851" actId="20577"/>
          <ac:spMkLst>
            <pc:docMk/>
            <pc:sldMk cId="1364365058" sldId="345"/>
            <ac:spMk id="18" creationId="{CC2D0D76-6F60-7637-A76F-DC7B41132CAD}"/>
          </ac:spMkLst>
        </pc:spChg>
      </pc:sldChg>
      <pc:sldChg chg="modSp mod ord">
        <pc:chgData name="Maja Kosar" userId="2d363a88-a386-4a80-a392-418fed99d906" providerId="ADAL" clId="{2C07D725-E8EC-4243-B6DD-C5C97083025F}" dt="2025-12-24T08:29:09.640" v="11920" actId="20577"/>
        <pc:sldMkLst>
          <pc:docMk/>
          <pc:sldMk cId="3457327264" sldId="355"/>
        </pc:sldMkLst>
        <pc:spChg chg="mod">
          <ac:chgData name="Maja Kosar" userId="2d363a88-a386-4a80-a392-418fed99d906" providerId="ADAL" clId="{2C07D725-E8EC-4243-B6DD-C5C97083025F}" dt="2025-12-24T08:29:09.640" v="11920" actId="20577"/>
          <ac:spMkLst>
            <pc:docMk/>
            <pc:sldMk cId="3457327264" sldId="355"/>
            <ac:spMk id="3" creationId="{17FA4ED7-896F-F7B7-97BB-661703A892D9}"/>
          </ac:spMkLst>
        </pc:spChg>
      </pc:sldChg>
      <pc:sldChg chg="modSp mod">
        <pc:chgData name="Maja Kosar" userId="2d363a88-a386-4a80-a392-418fed99d906" providerId="ADAL" clId="{2C07D725-E8EC-4243-B6DD-C5C97083025F}" dt="2025-12-24T09:49:37.207" v="12144" actId="1076"/>
        <pc:sldMkLst>
          <pc:docMk/>
          <pc:sldMk cId="390980356" sldId="358"/>
        </pc:sldMkLst>
        <pc:spChg chg="mod">
          <ac:chgData name="Maja Kosar" userId="2d363a88-a386-4a80-a392-418fed99d906" providerId="ADAL" clId="{2C07D725-E8EC-4243-B6DD-C5C97083025F}" dt="2025-12-24T09:49:27.619" v="12140" actId="1076"/>
          <ac:spMkLst>
            <pc:docMk/>
            <pc:sldMk cId="390980356" sldId="358"/>
            <ac:spMk id="2" creationId="{5576AE70-634B-4E7E-B30E-C84EFA23E296}"/>
          </ac:spMkLst>
        </pc:spChg>
        <pc:spChg chg="mod">
          <ac:chgData name="Maja Kosar" userId="2d363a88-a386-4a80-a392-418fed99d906" providerId="ADAL" clId="{2C07D725-E8EC-4243-B6DD-C5C97083025F}" dt="2025-12-24T09:49:37.207" v="12144" actId="1076"/>
          <ac:spMkLst>
            <pc:docMk/>
            <pc:sldMk cId="390980356" sldId="358"/>
            <ac:spMk id="7" creationId="{0E062C3F-7400-8052-471A-B477AA3F2CBD}"/>
          </ac:spMkLst>
        </pc:spChg>
      </pc:sldChg>
      <pc:sldChg chg="modSp mod">
        <pc:chgData name="Maja Kosar" userId="2d363a88-a386-4a80-a392-418fed99d906" providerId="ADAL" clId="{2C07D725-E8EC-4243-B6DD-C5C97083025F}" dt="2025-12-24T08:38:51.700" v="12099" actId="115"/>
        <pc:sldMkLst>
          <pc:docMk/>
          <pc:sldMk cId="3802109593" sldId="360"/>
        </pc:sldMkLst>
        <pc:spChg chg="mod">
          <ac:chgData name="Maja Kosar" userId="2d363a88-a386-4a80-a392-418fed99d906" providerId="ADAL" clId="{2C07D725-E8EC-4243-B6DD-C5C97083025F}" dt="2025-12-24T08:38:51.700" v="12099" actId="115"/>
          <ac:spMkLst>
            <pc:docMk/>
            <pc:sldMk cId="3802109593" sldId="360"/>
            <ac:spMk id="11" creationId="{BB4D5B4A-E05B-D163-77AE-B6545DD10C44}"/>
          </ac:spMkLst>
        </pc:spChg>
      </pc:sldChg>
      <pc:sldChg chg="addSp delSp modSp mod">
        <pc:chgData name="Maja Kosar" userId="2d363a88-a386-4a80-a392-418fed99d906" providerId="ADAL" clId="{2C07D725-E8EC-4243-B6DD-C5C97083025F}" dt="2026-01-22T10:08:05.584" v="12777" actId="20577"/>
        <pc:sldMkLst>
          <pc:docMk/>
          <pc:sldMk cId="1340734892" sldId="361"/>
        </pc:sldMkLst>
        <pc:spChg chg="mod">
          <ac:chgData name="Maja Kosar" userId="2d363a88-a386-4a80-a392-418fed99d906" providerId="ADAL" clId="{2C07D725-E8EC-4243-B6DD-C5C97083025F}" dt="2026-01-22T10:08:05.584" v="12777" actId="20577"/>
          <ac:spMkLst>
            <pc:docMk/>
            <pc:sldMk cId="1340734892" sldId="361"/>
            <ac:spMk id="4" creationId="{DA188566-AAAB-A71A-730F-FD1B435B2E38}"/>
          </ac:spMkLst>
        </pc:spChg>
        <pc:spChg chg="add mod">
          <ac:chgData name="Maja Kosar" userId="2d363a88-a386-4a80-a392-418fed99d906" providerId="ADAL" clId="{2C07D725-E8EC-4243-B6DD-C5C97083025F}" dt="2025-12-24T08:45:45.021" v="12139" actId="12"/>
          <ac:spMkLst>
            <pc:docMk/>
            <pc:sldMk cId="1340734892" sldId="361"/>
            <ac:spMk id="7" creationId="{9DA29668-C998-A056-0604-BB3140040CD8}"/>
          </ac:spMkLst>
        </pc:spChg>
      </pc:sldChg>
      <pc:sldChg chg="modSp mod">
        <pc:chgData name="Maja Kosar" userId="2d363a88-a386-4a80-a392-418fed99d906" providerId="ADAL" clId="{2C07D725-E8EC-4243-B6DD-C5C97083025F}" dt="2025-12-24T08:38:42.017" v="12098" actId="115"/>
        <pc:sldMkLst>
          <pc:docMk/>
          <pc:sldMk cId="2470429016" sldId="363"/>
        </pc:sldMkLst>
        <pc:spChg chg="mod">
          <ac:chgData name="Maja Kosar" userId="2d363a88-a386-4a80-a392-418fed99d906" providerId="ADAL" clId="{2C07D725-E8EC-4243-B6DD-C5C97083025F}" dt="2025-12-24T08:38:42.017" v="12098" actId="115"/>
          <ac:spMkLst>
            <pc:docMk/>
            <pc:sldMk cId="2470429016" sldId="363"/>
            <ac:spMk id="5" creationId="{2720A58A-F5E5-2BC2-0F43-5B200EA2F217}"/>
          </ac:spMkLst>
        </pc:spChg>
        <pc:picChg chg="mod">
          <ac:chgData name="Maja Kosar" userId="2d363a88-a386-4a80-a392-418fed99d906" providerId="ADAL" clId="{2C07D725-E8EC-4243-B6DD-C5C97083025F}" dt="2025-12-24T08:37:59.449" v="12094" actId="1076"/>
          <ac:picMkLst>
            <pc:docMk/>
            <pc:sldMk cId="2470429016" sldId="363"/>
            <ac:picMk id="3" creationId="{984B2E9F-1EA0-9CA7-9DF2-D737284F36CA}"/>
          </ac:picMkLst>
        </pc:picChg>
      </pc:sldChg>
      <pc:sldChg chg="addSp delSp modSp mod">
        <pc:chgData name="Maja Kosar" userId="2d363a88-a386-4a80-a392-418fed99d906" providerId="ADAL" clId="{2C07D725-E8EC-4243-B6DD-C5C97083025F}" dt="2025-12-24T08:35:33.339" v="11939" actId="1076"/>
        <pc:sldMkLst>
          <pc:docMk/>
          <pc:sldMk cId="3937954389" sldId="364"/>
        </pc:sldMkLst>
        <pc:spChg chg="add mod">
          <ac:chgData name="Maja Kosar" userId="2d363a88-a386-4a80-a392-418fed99d906" providerId="ADAL" clId="{2C07D725-E8EC-4243-B6DD-C5C97083025F}" dt="2025-12-24T08:35:33.339" v="11939" actId="1076"/>
          <ac:spMkLst>
            <pc:docMk/>
            <pc:sldMk cId="3937954389" sldId="364"/>
            <ac:spMk id="7" creationId="{EED6B4CA-7842-30F3-F715-6C40C014E5C3}"/>
          </ac:spMkLst>
        </pc:spChg>
      </pc:sldChg>
      <pc:sldChg chg="addSp delSp modSp add mod ord">
        <pc:chgData name="Maja Kosar" userId="2d363a88-a386-4a80-a392-418fed99d906" providerId="ADAL" clId="{2C07D725-E8EC-4243-B6DD-C5C97083025F}" dt="2025-12-24T08:32:44.382" v="11925"/>
        <pc:sldMkLst>
          <pc:docMk/>
          <pc:sldMk cId="3297798939" sldId="365"/>
        </pc:sldMkLst>
        <pc:spChg chg="add mod">
          <ac:chgData name="Maja Kosar" userId="2d363a88-a386-4a80-a392-418fed99d906" providerId="ADAL" clId="{2C07D725-E8EC-4243-B6DD-C5C97083025F}" dt="2025-12-24T08:32:44.382" v="11925"/>
          <ac:spMkLst>
            <pc:docMk/>
            <pc:sldMk cId="3297798939" sldId="365"/>
            <ac:spMk id="2" creationId="{A92C830D-1B79-C27E-50C3-84BD6C632EF2}"/>
          </ac:spMkLst>
        </pc:spChg>
        <pc:spChg chg="add mod">
          <ac:chgData name="Maja Kosar" userId="2d363a88-a386-4a80-a392-418fed99d906" providerId="ADAL" clId="{2C07D725-E8EC-4243-B6DD-C5C97083025F}" dt="2025-12-24T08:32:44.382" v="11925"/>
          <ac:spMkLst>
            <pc:docMk/>
            <pc:sldMk cId="3297798939" sldId="365"/>
            <ac:spMk id="3" creationId="{C46ED0FE-20BA-69BD-E2CF-F33ADCB3E233}"/>
          </ac:spMkLst>
        </pc:spChg>
        <pc:spChg chg="add mod">
          <ac:chgData name="Maja Kosar" userId="2d363a88-a386-4a80-a392-418fed99d906" providerId="ADAL" clId="{2C07D725-E8EC-4243-B6DD-C5C97083025F}" dt="2025-12-24T08:32:44.382" v="11925"/>
          <ac:spMkLst>
            <pc:docMk/>
            <pc:sldMk cId="3297798939" sldId="365"/>
            <ac:spMk id="4" creationId="{A72786F2-97B4-8390-E6D9-26631059DD14}"/>
          </ac:spMkLst>
        </pc:spChg>
        <pc:spChg chg="add mod">
          <ac:chgData name="Maja Kosar" userId="2d363a88-a386-4a80-a392-418fed99d906" providerId="ADAL" clId="{2C07D725-E8EC-4243-B6DD-C5C97083025F}" dt="2025-12-24T08:32:44.382" v="11925"/>
          <ac:spMkLst>
            <pc:docMk/>
            <pc:sldMk cId="3297798939" sldId="365"/>
            <ac:spMk id="5" creationId="{BCCCC3F7-3959-4964-C2ED-F0A58D0866A6}"/>
          </ac:spMkLst>
        </pc:spChg>
        <pc:spChg chg="add mod">
          <ac:chgData name="Maja Kosar" userId="2d363a88-a386-4a80-a392-418fed99d906" providerId="ADAL" clId="{2C07D725-E8EC-4243-B6DD-C5C97083025F}" dt="2025-12-24T08:32:44.382" v="11925"/>
          <ac:spMkLst>
            <pc:docMk/>
            <pc:sldMk cId="3297798939" sldId="365"/>
            <ac:spMk id="6" creationId="{4D78D1BA-97FF-A717-01FD-12AC7E01EA0B}"/>
          </ac:spMkLst>
        </pc:spChg>
      </pc:sldChg>
      <pc:sldChg chg="delSp mod">
        <pc:chgData name="Maja Kosar" userId="2d363a88-a386-4a80-a392-418fed99d906" providerId="ADAL" clId="{2C07D725-E8EC-4243-B6DD-C5C97083025F}" dt="2025-12-24T08:26:52.804" v="11852" actId="478"/>
        <pc:sldMkLst>
          <pc:docMk/>
          <pc:sldMk cId="3028186178" sldId="366"/>
        </pc:sldMkLst>
      </pc:sldChg>
      <pc:sldChg chg="modSp add mod">
        <pc:chgData name="Maja Kosar" userId="2d363a88-a386-4a80-a392-418fed99d906" providerId="ADAL" clId="{2C07D725-E8EC-4243-B6DD-C5C97083025F}" dt="2026-01-22T10:05:17.646" v="12764" actId="13926"/>
        <pc:sldMkLst>
          <pc:docMk/>
          <pc:sldMk cId="2468958538" sldId="368"/>
        </pc:sldMkLst>
        <pc:spChg chg="mod">
          <ac:chgData name="Maja Kosar" userId="2d363a88-a386-4a80-a392-418fed99d906" providerId="ADAL" clId="{2C07D725-E8EC-4243-B6DD-C5C97083025F}" dt="2026-01-22T10:05:17.646" v="12764" actId="13926"/>
          <ac:spMkLst>
            <pc:docMk/>
            <pc:sldMk cId="2468958538" sldId="368"/>
            <ac:spMk id="8" creationId="{442E9385-1B0B-86BE-C1C2-42341EC78843}"/>
          </ac:spMkLst>
        </pc:spChg>
      </pc:sldChg>
      <pc:sldChg chg="add">
        <pc:chgData name="Maja Kosar" userId="2d363a88-a386-4a80-a392-418fed99d906" providerId="ADAL" clId="{2C07D725-E8EC-4243-B6DD-C5C97083025F}" dt="2025-12-24T08:32:28.041" v="11921"/>
        <pc:sldMkLst>
          <pc:docMk/>
          <pc:sldMk cId="3305131844" sldId="369"/>
        </pc:sldMkLst>
      </pc:sldChg>
      <pc:sldChg chg="addSp delSp modSp add mod">
        <pc:chgData name="Maja Kosar" userId="2d363a88-a386-4a80-a392-418fed99d906" providerId="ADAL" clId="{2C07D725-E8EC-4243-B6DD-C5C97083025F}" dt="2025-12-24T10:42:06.520" v="12593" actId="1076"/>
        <pc:sldMkLst>
          <pc:docMk/>
          <pc:sldMk cId="3048259611" sldId="370"/>
        </pc:sldMkLst>
        <pc:spChg chg="add mod">
          <ac:chgData name="Maja Kosar" userId="2d363a88-a386-4a80-a392-418fed99d906" providerId="ADAL" clId="{2C07D725-E8EC-4243-B6DD-C5C97083025F}" dt="2025-12-24T10:42:06.520" v="12593" actId="1076"/>
          <ac:spMkLst>
            <pc:docMk/>
            <pc:sldMk cId="3048259611" sldId="370"/>
            <ac:spMk id="2" creationId="{C45A6D8C-B797-707A-FA79-BA84A366B2AF}"/>
          </ac:spMkLst>
        </pc:spChg>
        <pc:picChg chg="mod">
          <ac:chgData name="Maja Kosar" userId="2d363a88-a386-4a80-a392-418fed99d906" providerId="ADAL" clId="{2C07D725-E8EC-4243-B6DD-C5C97083025F}" dt="2025-12-24T10:30:36.679" v="12253" actId="1076"/>
          <ac:picMkLst>
            <pc:docMk/>
            <pc:sldMk cId="3048259611" sldId="370"/>
            <ac:picMk id="4" creationId="{B085B3FF-F4DA-8AFE-1A83-DEFC0CE1EEA1}"/>
          </ac:picMkLst>
        </pc:picChg>
      </pc:sldChg>
      <pc:sldChg chg="modSp add mod">
        <pc:chgData name="Maja Kosar" userId="2d363a88-a386-4a80-a392-418fed99d906" providerId="ADAL" clId="{2C07D725-E8EC-4243-B6DD-C5C97083025F}" dt="2025-12-24T10:45:01.781" v="12763" actId="1076"/>
        <pc:sldMkLst>
          <pc:docMk/>
          <pc:sldMk cId="2157194972" sldId="371"/>
        </pc:sldMkLst>
        <pc:spChg chg="mod">
          <ac:chgData name="Maja Kosar" userId="2d363a88-a386-4a80-a392-418fed99d906" providerId="ADAL" clId="{2C07D725-E8EC-4243-B6DD-C5C97083025F}" dt="2025-12-24T10:45:01.781" v="12763" actId="1076"/>
          <ac:spMkLst>
            <pc:docMk/>
            <pc:sldMk cId="2157194972" sldId="371"/>
            <ac:spMk id="2" creationId="{2C173A62-3B07-69CB-09D2-555CF4350A6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80A1C7-0EA9-4C8F-830B-6BA02F2EDBF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hr-HR"/>
        </a:p>
      </dgm:t>
    </dgm:pt>
    <dgm:pt modelId="{999F44E3-8CEB-4CBA-A799-F9516B674563}">
      <dgm:prSet phldrT="[Text]" phldr="0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400" b="1" dirty="0"/>
            <a:t>STRUKOVNI KURIKUL</a:t>
          </a:r>
        </a:p>
      </dgm:t>
    </dgm:pt>
    <dgm:pt modelId="{0D7E9D06-0118-4EC1-8381-9C5270AA2E94}" type="parTrans" cxnId="{112F321D-5D62-44DF-9DA9-28978BFB7C1A}">
      <dgm:prSet/>
      <dgm:spPr/>
      <dgm:t>
        <a:bodyPr/>
        <a:lstStyle/>
        <a:p>
          <a:endParaRPr lang="hr-HR" b="1"/>
        </a:p>
      </dgm:t>
    </dgm:pt>
    <dgm:pt modelId="{7E141EC1-550C-445B-896B-9CFA6558365E}" type="sibTrans" cxnId="{112F321D-5D62-44DF-9DA9-28978BFB7C1A}">
      <dgm:prSet/>
      <dgm:spPr/>
      <dgm:t>
        <a:bodyPr/>
        <a:lstStyle/>
        <a:p>
          <a:endParaRPr lang="hr-HR" b="1"/>
        </a:p>
      </dgm:t>
    </dgm:pt>
    <dgm:pt modelId="{45D9EBC1-9D55-4D36-AF8B-142322795524}">
      <dgm:prSet phldrT="[Text]" phldr="0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200" b="1" dirty="0"/>
            <a:t>MODUL - % VPUP-UTR-S</a:t>
          </a:r>
          <a:r>
            <a:rPr lang="hr-HR" sz="2200" b="1" u="none" dirty="0"/>
            <a:t>AU </a:t>
          </a:r>
          <a:r>
            <a:rPr lang="hr-HR" sz="2200" b="1" dirty="0"/>
            <a:t>(tablice izračuna sati u modulu-ASOO), cilj, MPT, kadrovski i materijalni uvjeti</a:t>
          </a:r>
        </a:p>
      </dgm:t>
    </dgm:pt>
    <dgm:pt modelId="{9325DD65-14D0-4BA9-8586-7E8147CD65A0}" type="parTrans" cxnId="{475C3EA4-C0DA-4CF4-A25B-9528A01F3CD7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490D83AE-20DC-4E0E-BA6D-A919FFD51AEA}" type="sibTrans" cxnId="{475C3EA4-C0DA-4CF4-A25B-9528A01F3CD7}">
      <dgm:prSet/>
      <dgm:spPr/>
      <dgm:t>
        <a:bodyPr/>
        <a:lstStyle/>
        <a:p>
          <a:endParaRPr lang="hr-HR" b="1"/>
        </a:p>
      </dgm:t>
    </dgm:pt>
    <dgm:pt modelId="{6A1EDDFE-1969-4505-95A4-E3DBB469A082}">
      <dgm:prSet phldrT="[Text]" phldr="0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200" b="1" dirty="0"/>
            <a:t>SIU – ishodi učenja, dominantni sustav, primjeri vrednovanja</a:t>
          </a:r>
        </a:p>
      </dgm:t>
    </dgm:pt>
    <dgm:pt modelId="{FC43CAAD-5FA4-404E-83B6-B15929669549}" type="parTrans" cxnId="{F25EF8A6-0218-4F45-ABFD-669491D8828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82BE16A5-4B3C-467B-AFAF-DE38B8EE14D2}" type="sibTrans" cxnId="{F25EF8A6-0218-4F45-ABFD-669491D88286}">
      <dgm:prSet/>
      <dgm:spPr/>
      <dgm:t>
        <a:bodyPr/>
        <a:lstStyle/>
        <a:p>
          <a:endParaRPr lang="hr-HR" b="1"/>
        </a:p>
      </dgm:t>
    </dgm:pt>
    <dgm:pt modelId="{5BB8EB00-7DA7-4E84-B7E9-74BADF93E54B}">
      <dgm:prSet phldrT="[Text]" phldr="0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200" b="1" dirty="0"/>
            <a:t>Prilagodbe, suradnja, različiti načini realizacije</a:t>
          </a:r>
        </a:p>
      </dgm:t>
    </dgm:pt>
    <dgm:pt modelId="{BA03CE37-A8BD-4070-A29A-D91000F36579}" type="parTrans" cxnId="{1AC3CFBD-0178-460D-9FD3-E5860850B5CF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8F9ECAED-9528-4FFD-A201-FDF59370E223}" type="sibTrans" cxnId="{1AC3CFBD-0178-460D-9FD3-E5860850B5CF}">
      <dgm:prSet/>
      <dgm:spPr/>
      <dgm:t>
        <a:bodyPr/>
        <a:lstStyle/>
        <a:p>
          <a:endParaRPr lang="hr-HR" b="1"/>
        </a:p>
      </dgm:t>
    </dgm:pt>
    <dgm:pt modelId="{0EA3A475-DB55-4FF9-8F48-DE4BA8A17D27}" type="pres">
      <dgm:prSet presAssocID="{D680A1C7-0EA9-4C8F-830B-6BA02F2EDBF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BE7D88F-A8F2-4FBD-A76D-D41575273F08}" type="pres">
      <dgm:prSet presAssocID="{999F44E3-8CEB-4CBA-A799-F9516B674563}" presName="root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E40FE45-81EF-459E-BAF5-424798131FCE}" type="pres">
      <dgm:prSet presAssocID="{999F44E3-8CEB-4CBA-A799-F9516B674563}" presName="LevelOneTextNode" presStyleLbl="node0" presStyleIdx="0" presStyleCnt="1">
        <dgm:presLayoutVars>
          <dgm:chPref val="3"/>
        </dgm:presLayoutVars>
      </dgm:prSet>
      <dgm:spPr/>
    </dgm:pt>
    <dgm:pt modelId="{222ECA7A-DC17-455F-AAC8-9A5779A45974}" type="pres">
      <dgm:prSet presAssocID="{999F44E3-8CEB-4CBA-A799-F9516B674563}" presName="level2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ADDF678-5B04-4E88-81AD-E02D007A5106}" type="pres">
      <dgm:prSet presAssocID="{9325DD65-14D0-4BA9-8586-7E8147CD65A0}" presName="conn2-1" presStyleLbl="parChTrans1D2" presStyleIdx="0" presStyleCnt="3"/>
      <dgm:spPr/>
    </dgm:pt>
    <dgm:pt modelId="{6C10992B-6B35-4E37-98AB-5F077B686465}" type="pres">
      <dgm:prSet presAssocID="{9325DD65-14D0-4BA9-8586-7E8147CD65A0}" presName="connTx" presStyleLbl="parChTrans1D2" presStyleIdx="0" presStyleCnt="3"/>
      <dgm:spPr/>
    </dgm:pt>
    <dgm:pt modelId="{B4923A5C-FEEA-45BA-91A9-D8E9810642DF}" type="pres">
      <dgm:prSet presAssocID="{45D9EBC1-9D55-4D36-AF8B-142322795524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2D40894-64C5-45DA-A951-7ACD4208AD89}" type="pres">
      <dgm:prSet presAssocID="{45D9EBC1-9D55-4D36-AF8B-142322795524}" presName="LevelTwoTextNode" presStyleLbl="node2" presStyleIdx="0" presStyleCnt="3" custScaleX="289700">
        <dgm:presLayoutVars>
          <dgm:chPref val="3"/>
        </dgm:presLayoutVars>
      </dgm:prSet>
      <dgm:spPr/>
    </dgm:pt>
    <dgm:pt modelId="{266889CB-2D1B-4C05-85E9-62EEC888C0B0}" type="pres">
      <dgm:prSet presAssocID="{45D9EBC1-9D55-4D36-AF8B-142322795524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FCF5129-C064-4858-A069-0A8FB4901E6A}" type="pres">
      <dgm:prSet presAssocID="{FC43CAAD-5FA4-404E-83B6-B15929669549}" presName="conn2-1" presStyleLbl="parChTrans1D2" presStyleIdx="1" presStyleCnt="3"/>
      <dgm:spPr/>
    </dgm:pt>
    <dgm:pt modelId="{CB56583C-431B-496A-B570-0E982BEF95FA}" type="pres">
      <dgm:prSet presAssocID="{FC43CAAD-5FA4-404E-83B6-B15929669549}" presName="connTx" presStyleLbl="parChTrans1D2" presStyleIdx="1" presStyleCnt="3"/>
      <dgm:spPr/>
    </dgm:pt>
    <dgm:pt modelId="{410FB46F-A839-453A-906A-DF0179DB2AFF}" type="pres">
      <dgm:prSet presAssocID="{6A1EDDFE-1969-4505-95A4-E3DBB469A082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44B9A0F-EA27-48C0-B7D4-5BE7927DF7EB}" type="pres">
      <dgm:prSet presAssocID="{6A1EDDFE-1969-4505-95A4-E3DBB469A082}" presName="LevelTwoTextNode" presStyleLbl="node2" presStyleIdx="1" presStyleCnt="3" custScaleX="291611" custScaleY="94664">
        <dgm:presLayoutVars>
          <dgm:chPref val="3"/>
        </dgm:presLayoutVars>
      </dgm:prSet>
      <dgm:spPr/>
    </dgm:pt>
    <dgm:pt modelId="{C09A46BB-CE70-4902-A4BB-08E10A6487DA}" type="pres">
      <dgm:prSet presAssocID="{6A1EDDFE-1969-4505-95A4-E3DBB469A082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404AA43-5231-4437-AD0A-6318D1C92632}" type="pres">
      <dgm:prSet presAssocID="{BA03CE37-A8BD-4070-A29A-D91000F36579}" presName="conn2-1" presStyleLbl="parChTrans1D2" presStyleIdx="2" presStyleCnt="3"/>
      <dgm:spPr/>
    </dgm:pt>
    <dgm:pt modelId="{16374E5F-E1FA-4E20-8D61-5CBD95AE860B}" type="pres">
      <dgm:prSet presAssocID="{BA03CE37-A8BD-4070-A29A-D91000F36579}" presName="connTx" presStyleLbl="parChTrans1D2" presStyleIdx="2" presStyleCnt="3"/>
      <dgm:spPr/>
    </dgm:pt>
    <dgm:pt modelId="{21014FFC-1447-4877-85FE-8219EA19A3B2}" type="pres">
      <dgm:prSet presAssocID="{5BB8EB00-7DA7-4E84-B7E9-74BADF93E54B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72C1DBE-89F8-4DF1-8703-40BB30C552B5}" type="pres">
      <dgm:prSet presAssocID="{5BB8EB00-7DA7-4E84-B7E9-74BADF93E54B}" presName="LevelTwoTextNode" presStyleLbl="node2" presStyleIdx="2" presStyleCnt="3" custScaleX="289701" custScaleY="90799">
        <dgm:presLayoutVars>
          <dgm:chPref val="3"/>
        </dgm:presLayoutVars>
      </dgm:prSet>
      <dgm:spPr/>
    </dgm:pt>
    <dgm:pt modelId="{D3E625B3-35CB-4757-8699-AF7D86C7A3A3}" type="pres">
      <dgm:prSet presAssocID="{5BB8EB00-7DA7-4E84-B7E9-74BADF93E54B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A2F77D0B-B8C9-460B-99BC-7341C4847DB7}" type="presOf" srcId="{BA03CE37-A8BD-4070-A29A-D91000F36579}" destId="{1404AA43-5231-4437-AD0A-6318D1C92632}" srcOrd="0" destOrd="0" presId="urn:microsoft.com/office/officeart/2008/layout/HorizontalMultiLevelHierarchy"/>
    <dgm:cxn modelId="{112F321D-5D62-44DF-9DA9-28978BFB7C1A}" srcId="{D680A1C7-0EA9-4C8F-830B-6BA02F2EDBF1}" destId="{999F44E3-8CEB-4CBA-A799-F9516B674563}" srcOrd="0" destOrd="0" parTransId="{0D7E9D06-0118-4EC1-8381-9C5270AA2E94}" sibTransId="{7E141EC1-550C-445B-896B-9CFA6558365E}"/>
    <dgm:cxn modelId="{AE39222F-B0AA-4FA9-B1DA-4FC34286A095}" type="presOf" srcId="{45D9EBC1-9D55-4D36-AF8B-142322795524}" destId="{42D40894-64C5-45DA-A951-7ACD4208AD89}" srcOrd="0" destOrd="0" presId="urn:microsoft.com/office/officeart/2008/layout/HorizontalMultiLevelHierarchy"/>
    <dgm:cxn modelId="{53441338-9877-47D1-9DA1-7DD7F0EFA361}" type="presOf" srcId="{FC43CAAD-5FA4-404E-83B6-B15929669549}" destId="{CB56583C-431B-496A-B570-0E982BEF95FA}" srcOrd="1" destOrd="0" presId="urn:microsoft.com/office/officeart/2008/layout/HorizontalMultiLevelHierarchy"/>
    <dgm:cxn modelId="{78FA0842-3385-42C9-9DD6-E34C6ABBEEC4}" type="presOf" srcId="{FC43CAAD-5FA4-404E-83B6-B15929669549}" destId="{AFCF5129-C064-4858-A069-0A8FB4901E6A}" srcOrd="0" destOrd="0" presId="urn:microsoft.com/office/officeart/2008/layout/HorizontalMultiLevelHierarchy"/>
    <dgm:cxn modelId="{3D9DB271-78F4-4BAF-90FA-4588A9EF8B89}" type="presOf" srcId="{999F44E3-8CEB-4CBA-A799-F9516B674563}" destId="{AE40FE45-81EF-459E-BAF5-424798131FCE}" srcOrd="0" destOrd="0" presId="urn:microsoft.com/office/officeart/2008/layout/HorizontalMultiLevelHierarchy"/>
    <dgm:cxn modelId="{958BBB75-B8C5-48EA-8264-853C8F471E50}" type="presOf" srcId="{6A1EDDFE-1969-4505-95A4-E3DBB469A082}" destId="{444B9A0F-EA27-48C0-B7D4-5BE7927DF7EB}" srcOrd="0" destOrd="0" presId="urn:microsoft.com/office/officeart/2008/layout/HorizontalMultiLevelHierarchy"/>
    <dgm:cxn modelId="{70B4AA9F-9A16-497E-BA82-8A3B267DBA17}" type="presOf" srcId="{5BB8EB00-7DA7-4E84-B7E9-74BADF93E54B}" destId="{E72C1DBE-89F8-4DF1-8703-40BB30C552B5}" srcOrd="0" destOrd="0" presId="urn:microsoft.com/office/officeart/2008/layout/HorizontalMultiLevelHierarchy"/>
    <dgm:cxn modelId="{475C3EA4-C0DA-4CF4-A25B-9528A01F3CD7}" srcId="{999F44E3-8CEB-4CBA-A799-F9516B674563}" destId="{45D9EBC1-9D55-4D36-AF8B-142322795524}" srcOrd="0" destOrd="0" parTransId="{9325DD65-14D0-4BA9-8586-7E8147CD65A0}" sibTransId="{490D83AE-20DC-4E0E-BA6D-A919FFD51AEA}"/>
    <dgm:cxn modelId="{F25EF8A6-0218-4F45-ABFD-669491D88286}" srcId="{999F44E3-8CEB-4CBA-A799-F9516B674563}" destId="{6A1EDDFE-1969-4505-95A4-E3DBB469A082}" srcOrd="1" destOrd="0" parTransId="{FC43CAAD-5FA4-404E-83B6-B15929669549}" sibTransId="{82BE16A5-4B3C-467B-AFAF-DE38B8EE14D2}"/>
    <dgm:cxn modelId="{3B5742AC-11FB-40A8-B2B6-EBA0E298362C}" type="presOf" srcId="{BA03CE37-A8BD-4070-A29A-D91000F36579}" destId="{16374E5F-E1FA-4E20-8D61-5CBD95AE860B}" srcOrd="1" destOrd="0" presId="urn:microsoft.com/office/officeart/2008/layout/HorizontalMultiLevelHierarchy"/>
    <dgm:cxn modelId="{1AC3CFBD-0178-460D-9FD3-E5860850B5CF}" srcId="{999F44E3-8CEB-4CBA-A799-F9516B674563}" destId="{5BB8EB00-7DA7-4E84-B7E9-74BADF93E54B}" srcOrd="2" destOrd="0" parTransId="{BA03CE37-A8BD-4070-A29A-D91000F36579}" sibTransId="{8F9ECAED-9528-4FFD-A201-FDF59370E223}"/>
    <dgm:cxn modelId="{D19AE7BD-E2FA-41F6-A99E-843017FFFB76}" type="presOf" srcId="{9325DD65-14D0-4BA9-8586-7E8147CD65A0}" destId="{EADDF678-5B04-4E88-81AD-E02D007A5106}" srcOrd="0" destOrd="0" presId="urn:microsoft.com/office/officeart/2008/layout/HorizontalMultiLevelHierarchy"/>
    <dgm:cxn modelId="{B8A58DC9-DB2E-4A14-B092-D0AD30A4C8DC}" type="presOf" srcId="{D680A1C7-0EA9-4C8F-830B-6BA02F2EDBF1}" destId="{0EA3A475-DB55-4FF9-8F48-DE4BA8A17D27}" srcOrd="0" destOrd="0" presId="urn:microsoft.com/office/officeart/2008/layout/HorizontalMultiLevelHierarchy"/>
    <dgm:cxn modelId="{18D472F3-F48E-407E-976D-672BF4BF96F7}" type="presOf" srcId="{9325DD65-14D0-4BA9-8586-7E8147CD65A0}" destId="{6C10992B-6B35-4E37-98AB-5F077B686465}" srcOrd="1" destOrd="0" presId="urn:microsoft.com/office/officeart/2008/layout/HorizontalMultiLevelHierarchy"/>
    <dgm:cxn modelId="{87829F64-4402-4461-BD87-63D0AF14BB57}" type="presParOf" srcId="{0EA3A475-DB55-4FF9-8F48-DE4BA8A17D27}" destId="{0BE7D88F-A8F2-4FBD-A76D-D41575273F08}" srcOrd="0" destOrd="0" presId="urn:microsoft.com/office/officeart/2008/layout/HorizontalMultiLevelHierarchy"/>
    <dgm:cxn modelId="{BFC380EE-D13D-478D-B756-9C4F4843A8FD}" type="presParOf" srcId="{0BE7D88F-A8F2-4FBD-A76D-D41575273F08}" destId="{AE40FE45-81EF-459E-BAF5-424798131FCE}" srcOrd="0" destOrd="0" presId="urn:microsoft.com/office/officeart/2008/layout/HorizontalMultiLevelHierarchy"/>
    <dgm:cxn modelId="{120B12B9-007D-402F-AC0B-5F2E59D7A8BC}" type="presParOf" srcId="{0BE7D88F-A8F2-4FBD-A76D-D41575273F08}" destId="{222ECA7A-DC17-455F-AAC8-9A5779A45974}" srcOrd="1" destOrd="0" presId="urn:microsoft.com/office/officeart/2008/layout/HorizontalMultiLevelHierarchy"/>
    <dgm:cxn modelId="{E5021881-FAEC-4740-847C-7376122BF687}" type="presParOf" srcId="{222ECA7A-DC17-455F-AAC8-9A5779A45974}" destId="{EADDF678-5B04-4E88-81AD-E02D007A5106}" srcOrd="0" destOrd="0" presId="urn:microsoft.com/office/officeart/2008/layout/HorizontalMultiLevelHierarchy"/>
    <dgm:cxn modelId="{E5172A29-8D3C-431E-AD75-E6673365FCE2}" type="presParOf" srcId="{EADDF678-5B04-4E88-81AD-E02D007A5106}" destId="{6C10992B-6B35-4E37-98AB-5F077B686465}" srcOrd="0" destOrd="0" presId="urn:microsoft.com/office/officeart/2008/layout/HorizontalMultiLevelHierarchy"/>
    <dgm:cxn modelId="{3063C98A-B8C4-4613-9C01-05CBE204D20C}" type="presParOf" srcId="{222ECA7A-DC17-455F-AAC8-9A5779A45974}" destId="{B4923A5C-FEEA-45BA-91A9-D8E9810642DF}" srcOrd="1" destOrd="0" presId="urn:microsoft.com/office/officeart/2008/layout/HorizontalMultiLevelHierarchy"/>
    <dgm:cxn modelId="{59511081-2362-4670-BC07-BED4E81EC51F}" type="presParOf" srcId="{B4923A5C-FEEA-45BA-91A9-D8E9810642DF}" destId="{42D40894-64C5-45DA-A951-7ACD4208AD89}" srcOrd="0" destOrd="0" presId="urn:microsoft.com/office/officeart/2008/layout/HorizontalMultiLevelHierarchy"/>
    <dgm:cxn modelId="{DE62884A-D575-44C3-A1B4-90D4853DEA23}" type="presParOf" srcId="{B4923A5C-FEEA-45BA-91A9-D8E9810642DF}" destId="{266889CB-2D1B-4C05-85E9-62EEC888C0B0}" srcOrd="1" destOrd="0" presId="urn:microsoft.com/office/officeart/2008/layout/HorizontalMultiLevelHierarchy"/>
    <dgm:cxn modelId="{8A204531-0E4B-46B2-96D4-AEA8D72C7F7D}" type="presParOf" srcId="{222ECA7A-DC17-455F-AAC8-9A5779A45974}" destId="{AFCF5129-C064-4858-A069-0A8FB4901E6A}" srcOrd="2" destOrd="0" presId="urn:microsoft.com/office/officeart/2008/layout/HorizontalMultiLevelHierarchy"/>
    <dgm:cxn modelId="{6DBE42D9-6908-4E9A-BFB5-E5B1CDAF6B2A}" type="presParOf" srcId="{AFCF5129-C064-4858-A069-0A8FB4901E6A}" destId="{CB56583C-431B-496A-B570-0E982BEF95FA}" srcOrd="0" destOrd="0" presId="urn:microsoft.com/office/officeart/2008/layout/HorizontalMultiLevelHierarchy"/>
    <dgm:cxn modelId="{0BA2C75F-2B96-455C-8E68-B7D1839C8F3D}" type="presParOf" srcId="{222ECA7A-DC17-455F-AAC8-9A5779A45974}" destId="{410FB46F-A839-453A-906A-DF0179DB2AFF}" srcOrd="3" destOrd="0" presId="urn:microsoft.com/office/officeart/2008/layout/HorizontalMultiLevelHierarchy"/>
    <dgm:cxn modelId="{016BE5EA-33F1-4591-AC4B-95201EB9927B}" type="presParOf" srcId="{410FB46F-A839-453A-906A-DF0179DB2AFF}" destId="{444B9A0F-EA27-48C0-B7D4-5BE7927DF7EB}" srcOrd="0" destOrd="0" presId="urn:microsoft.com/office/officeart/2008/layout/HorizontalMultiLevelHierarchy"/>
    <dgm:cxn modelId="{D4E90786-E9FE-49FC-9485-E2277F818E2C}" type="presParOf" srcId="{410FB46F-A839-453A-906A-DF0179DB2AFF}" destId="{C09A46BB-CE70-4902-A4BB-08E10A6487DA}" srcOrd="1" destOrd="0" presId="urn:microsoft.com/office/officeart/2008/layout/HorizontalMultiLevelHierarchy"/>
    <dgm:cxn modelId="{C08CE791-B68F-4E43-AD79-2C0133B8BB0D}" type="presParOf" srcId="{222ECA7A-DC17-455F-AAC8-9A5779A45974}" destId="{1404AA43-5231-4437-AD0A-6318D1C92632}" srcOrd="4" destOrd="0" presId="urn:microsoft.com/office/officeart/2008/layout/HorizontalMultiLevelHierarchy"/>
    <dgm:cxn modelId="{0411E51B-0033-486C-BD41-D023AEB65A07}" type="presParOf" srcId="{1404AA43-5231-4437-AD0A-6318D1C92632}" destId="{16374E5F-E1FA-4E20-8D61-5CBD95AE860B}" srcOrd="0" destOrd="0" presId="urn:microsoft.com/office/officeart/2008/layout/HorizontalMultiLevelHierarchy"/>
    <dgm:cxn modelId="{6749ED71-1F54-4060-8B81-9C0403E6CCC1}" type="presParOf" srcId="{222ECA7A-DC17-455F-AAC8-9A5779A45974}" destId="{21014FFC-1447-4877-85FE-8219EA19A3B2}" srcOrd="5" destOrd="0" presId="urn:microsoft.com/office/officeart/2008/layout/HorizontalMultiLevelHierarchy"/>
    <dgm:cxn modelId="{B6E73ED7-D9DD-4BB4-89AD-979444044C83}" type="presParOf" srcId="{21014FFC-1447-4877-85FE-8219EA19A3B2}" destId="{E72C1DBE-89F8-4DF1-8703-40BB30C552B5}" srcOrd="0" destOrd="0" presId="urn:microsoft.com/office/officeart/2008/layout/HorizontalMultiLevelHierarchy"/>
    <dgm:cxn modelId="{E434EF80-1310-45A2-B18A-D48F97C21E8A}" type="presParOf" srcId="{21014FFC-1447-4877-85FE-8219EA19A3B2}" destId="{D3E625B3-35CB-4757-8699-AF7D86C7A3A3}" srcOrd="1" destOrd="0" presId="urn:microsoft.com/office/officeart/2008/layout/HorizontalMultiLevelHierarchy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765692-DB4D-4573-A1C3-B2A712492CC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671F597-71B1-4754-8684-13AE4CD1506D}">
      <dgm:prSet phldrT="[Text]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400" b="1" dirty="0">
              <a:solidFill>
                <a:schemeClr val="bg1"/>
              </a:solidFill>
            </a:rPr>
            <a:t>ŠTO (će učiti)</a:t>
          </a:r>
        </a:p>
      </dgm:t>
    </dgm:pt>
    <dgm:pt modelId="{C3073F84-6596-4F88-8A60-D55069A754B2}" type="parTrans" cxnId="{DC0AB227-6000-4050-A62D-F3ED8991B6FE}">
      <dgm:prSet/>
      <dgm:spPr/>
      <dgm:t>
        <a:bodyPr/>
        <a:lstStyle/>
        <a:p>
          <a:endParaRPr lang="hr-HR" sz="2000" b="1">
            <a:solidFill>
              <a:schemeClr val="bg1"/>
            </a:solidFill>
          </a:endParaRPr>
        </a:p>
      </dgm:t>
    </dgm:pt>
    <dgm:pt modelId="{B3EB2B58-E51F-453D-A004-1B31E5C85E2A}" type="sibTrans" cxnId="{DC0AB227-6000-4050-A62D-F3ED8991B6FE}">
      <dgm:prSet/>
      <dgm:spPr/>
      <dgm:t>
        <a:bodyPr/>
        <a:lstStyle/>
        <a:p>
          <a:endParaRPr lang="hr-HR" sz="2000" b="1">
            <a:solidFill>
              <a:schemeClr val="bg1"/>
            </a:solidFill>
          </a:endParaRPr>
        </a:p>
      </dgm:t>
    </dgm:pt>
    <dgm:pt modelId="{21E57F9A-E303-4F7F-9E88-54D5BF2AB80E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400" b="1" dirty="0">
              <a:solidFill>
                <a:schemeClr val="bg1"/>
              </a:solidFill>
            </a:rPr>
            <a:t>KAKO (koji su najbolji načini i postupci; na što trebaju obratiti pažnju)</a:t>
          </a:r>
        </a:p>
      </dgm:t>
    </dgm:pt>
    <dgm:pt modelId="{57C0AE5B-1EDC-4E71-A728-0170F6D6A6D8}" type="parTrans" cxnId="{C995908D-9EF2-48B6-8F29-31BD2B938E96}">
      <dgm:prSet/>
      <dgm:spPr/>
      <dgm:t>
        <a:bodyPr/>
        <a:lstStyle/>
        <a:p>
          <a:endParaRPr lang="hr-HR" sz="2000" b="1">
            <a:solidFill>
              <a:schemeClr val="bg1"/>
            </a:solidFill>
          </a:endParaRPr>
        </a:p>
      </dgm:t>
    </dgm:pt>
    <dgm:pt modelId="{0057982F-B4D2-4591-934C-35A1004F40C1}" type="sibTrans" cxnId="{C995908D-9EF2-48B6-8F29-31BD2B938E96}">
      <dgm:prSet/>
      <dgm:spPr/>
      <dgm:t>
        <a:bodyPr/>
        <a:lstStyle/>
        <a:p>
          <a:endParaRPr lang="hr-HR" sz="2000" b="1">
            <a:solidFill>
              <a:schemeClr val="bg1"/>
            </a:solidFill>
          </a:endParaRPr>
        </a:p>
      </dgm:t>
    </dgm:pt>
    <dgm:pt modelId="{8DECCEAA-06EC-4D94-8F9A-A1AC61DE101F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400" b="1" dirty="0">
              <a:solidFill>
                <a:schemeClr val="bg1"/>
              </a:solidFill>
            </a:rPr>
            <a:t>ZAŠTO (koje kompetencije trebaju steći nakon završetka modula</a:t>
          </a:r>
          <a:r>
            <a:rPr lang="hr-HR" sz="2000" b="1" dirty="0">
              <a:solidFill>
                <a:schemeClr val="bg1"/>
              </a:solidFill>
            </a:rPr>
            <a:t>)</a:t>
          </a:r>
        </a:p>
      </dgm:t>
    </dgm:pt>
    <dgm:pt modelId="{641B4040-51E4-40AB-93B7-0D7054F23917}" type="parTrans" cxnId="{64AE1B99-6F14-4FBF-93C5-85A2A5BFCE00}">
      <dgm:prSet/>
      <dgm:spPr/>
      <dgm:t>
        <a:bodyPr/>
        <a:lstStyle/>
        <a:p>
          <a:endParaRPr lang="hr-HR" sz="2000" b="1">
            <a:solidFill>
              <a:schemeClr val="bg1"/>
            </a:solidFill>
          </a:endParaRPr>
        </a:p>
      </dgm:t>
    </dgm:pt>
    <dgm:pt modelId="{3498ACB0-6C3A-4EB2-81CE-A4354CEC0A43}" type="sibTrans" cxnId="{64AE1B99-6F14-4FBF-93C5-85A2A5BFCE00}">
      <dgm:prSet/>
      <dgm:spPr/>
      <dgm:t>
        <a:bodyPr/>
        <a:lstStyle/>
        <a:p>
          <a:endParaRPr lang="hr-HR" sz="2000" b="1">
            <a:solidFill>
              <a:schemeClr val="bg1"/>
            </a:solidFill>
          </a:endParaRPr>
        </a:p>
      </dgm:t>
    </dgm:pt>
    <dgm:pt modelId="{3450A9B5-120A-4746-B6EC-C9E3518C1FE8}" type="pres">
      <dgm:prSet presAssocID="{68765692-DB4D-4573-A1C3-B2A712492CC6}" presName="linear" presStyleCnt="0">
        <dgm:presLayoutVars>
          <dgm:dir/>
          <dgm:animLvl val="lvl"/>
          <dgm:resizeHandles val="exact"/>
        </dgm:presLayoutVars>
      </dgm:prSet>
      <dgm:spPr/>
    </dgm:pt>
    <dgm:pt modelId="{E97A6607-8372-43B8-A97F-F99CD84D91A7}" type="pres">
      <dgm:prSet presAssocID="{E671F597-71B1-4754-8684-13AE4CD1506D}" presName="parentLin" presStyleCnt="0"/>
      <dgm:spPr/>
    </dgm:pt>
    <dgm:pt modelId="{ECAD1CB1-4C92-41D3-856B-C77306FEAC95}" type="pres">
      <dgm:prSet presAssocID="{E671F597-71B1-4754-8684-13AE4CD1506D}" presName="parentLeftMargin" presStyleLbl="node1" presStyleIdx="0" presStyleCnt="3"/>
      <dgm:spPr/>
    </dgm:pt>
    <dgm:pt modelId="{52ABB5F3-46E9-4B22-9A13-E55463DCA814}" type="pres">
      <dgm:prSet presAssocID="{E671F597-71B1-4754-8684-13AE4CD150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8CFF03-AD89-4195-8DD8-D010C4C1B599}" type="pres">
      <dgm:prSet presAssocID="{E671F597-71B1-4754-8684-13AE4CD1506D}" presName="negativeSpace" presStyleCnt="0"/>
      <dgm:spPr/>
    </dgm:pt>
    <dgm:pt modelId="{2EFCEC5E-BC70-4D3A-B43C-C6DC9C0DD4DA}" type="pres">
      <dgm:prSet presAssocID="{E671F597-71B1-4754-8684-13AE4CD1506D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EF4A5F"/>
          </a:solidFill>
        </a:ln>
      </dgm:spPr>
    </dgm:pt>
    <dgm:pt modelId="{0BE72A5E-FCED-4204-9A97-7FEEF2A06D2F}" type="pres">
      <dgm:prSet presAssocID="{B3EB2B58-E51F-453D-A004-1B31E5C85E2A}" presName="spaceBetweenRectangles" presStyleCnt="0"/>
      <dgm:spPr/>
    </dgm:pt>
    <dgm:pt modelId="{F09BE571-17BE-44FB-B8E7-93DB169AD3A5}" type="pres">
      <dgm:prSet presAssocID="{21E57F9A-E303-4F7F-9E88-54D5BF2AB80E}" presName="parentLin" presStyleCnt="0"/>
      <dgm:spPr/>
    </dgm:pt>
    <dgm:pt modelId="{316365E4-42F7-4A9F-B821-9409F8594C61}" type="pres">
      <dgm:prSet presAssocID="{21E57F9A-E303-4F7F-9E88-54D5BF2AB80E}" presName="parentLeftMargin" presStyleLbl="node1" presStyleIdx="0" presStyleCnt="3"/>
      <dgm:spPr/>
    </dgm:pt>
    <dgm:pt modelId="{D023A94E-D6EF-486E-BD09-7E417973AAB4}" type="pres">
      <dgm:prSet presAssocID="{21E57F9A-E303-4F7F-9E88-54D5BF2AB8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6BDB6A8-0764-4499-A33C-CF472EA4ECF3}" type="pres">
      <dgm:prSet presAssocID="{21E57F9A-E303-4F7F-9E88-54D5BF2AB80E}" presName="negativeSpace" presStyleCnt="0"/>
      <dgm:spPr/>
    </dgm:pt>
    <dgm:pt modelId="{FA851E7B-CB56-4A8A-B5D2-8E457B5FB72A}" type="pres">
      <dgm:prSet presAssocID="{21E57F9A-E303-4F7F-9E88-54D5BF2AB80E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EF4A5F"/>
          </a:solidFill>
        </a:ln>
      </dgm:spPr>
    </dgm:pt>
    <dgm:pt modelId="{B4CD22C5-077A-4933-B975-49E1237E662F}" type="pres">
      <dgm:prSet presAssocID="{0057982F-B4D2-4591-934C-35A1004F40C1}" presName="spaceBetweenRectangles" presStyleCnt="0"/>
      <dgm:spPr/>
    </dgm:pt>
    <dgm:pt modelId="{DDC1EE9D-6312-485F-BFC2-F4BC2FC028E3}" type="pres">
      <dgm:prSet presAssocID="{8DECCEAA-06EC-4D94-8F9A-A1AC61DE101F}" presName="parentLin" presStyleCnt="0"/>
      <dgm:spPr/>
    </dgm:pt>
    <dgm:pt modelId="{A16180BE-DDBF-4BAB-B8F9-6ABB587C94E2}" type="pres">
      <dgm:prSet presAssocID="{8DECCEAA-06EC-4D94-8F9A-A1AC61DE101F}" presName="parentLeftMargin" presStyleLbl="node1" presStyleIdx="1" presStyleCnt="3"/>
      <dgm:spPr/>
    </dgm:pt>
    <dgm:pt modelId="{45304838-2F2D-4F48-A433-E64DF20EEE04}" type="pres">
      <dgm:prSet presAssocID="{8DECCEAA-06EC-4D94-8F9A-A1AC61DE101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CA73A0A-7EDB-4DFE-9037-6F16066B9383}" type="pres">
      <dgm:prSet presAssocID="{8DECCEAA-06EC-4D94-8F9A-A1AC61DE101F}" presName="negativeSpace" presStyleCnt="0"/>
      <dgm:spPr/>
    </dgm:pt>
    <dgm:pt modelId="{022D72C2-1DFD-4171-BDEC-0560508ABBDE}" type="pres">
      <dgm:prSet presAssocID="{8DECCEAA-06EC-4D94-8F9A-A1AC61DE101F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EF4A5F"/>
          </a:solidFill>
        </a:ln>
      </dgm:spPr>
    </dgm:pt>
  </dgm:ptLst>
  <dgm:cxnLst>
    <dgm:cxn modelId="{E58B1812-2675-4644-B844-01188F332684}" type="presOf" srcId="{21E57F9A-E303-4F7F-9E88-54D5BF2AB80E}" destId="{D023A94E-D6EF-486E-BD09-7E417973AAB4}" srcOrd="1" destOrd="0" presId="urn:microsoft.com/office/officeart/2005/8/layout/list1"/>
    <dgm:cxn modelId="{DC0AB227-6000-4050-A62D-F3ED8991B6FE}" srcId="{68765692-DB4D-4573-A1C3-B2A712492CC6}" destId="{E671F597-71B1-4754-8684-13AE4CD1506D}" srcOrd="0" destOrd="0" parTransId="{C3073F84-6596-4F88-8A60-D55069A754B2}" sibTransId="{B3EB2B58-E51F-453D-A004-1B31E5C85E2A}"/>
    <dgm:cxn modelId="{831ABC27-1192-4D51-9425-1CB36A63C9EA}" type="presOf" srcId="{21E57F9A-E303-4F7F-9E88-54D5BF2AB80E}" destId="{316365E4-42F7-4A9F-B821-9409F8594C61}" srcOrd="0" destOrd="0" presId="urn:microsoft.com/office/officeart/2005/8/layout/list1"/>
    <dgm:cxn modelId="{9D408375-56EC-4AF9-B21A-0AAD24142D61}" type="presOf" srcId="{E671F597-71B1-4754-8684-13AE4CD1506D}" destId="{52ABB5F3-46E9-4B22-9A13-E55463DCA814}" srcOrd="1" destOrd="0" presId="urn:microsoft.com/office/officeart/2005/8/layout/list1"/>
    <dgm:cxn modelId="{A14BE180-7271-44B3-A6CB-9334814A643C}" type="presOf" srcId="{8DECCEAA-06EC-4D94-8F9A-A1AC61DE101F}" destId="{A16180BE-DDBF-4BAB-B8F9-6ABB587C94E2}" srcOrd="0" destOrd="0" presId="urn:microsoft.com/office/officeart/2005/8/layout/list1"/>
    <dgm:cxn modelId="{C995908D-9EF2-48B6-8F29-31BD2B938E96}" srcId="{68765692-DB4D-4573-A1C3-B2A712492CC6}" destId="{21E57F9A-E303-4F7F-9E88-54D5BF2AB80E}" srcOrd="1" destOrd="0" parTransId="{57C0AE5B-1EDC-4E71-A728-0170F6D6A6D8}" sibTransId="{0057982F-B4D2-4591-934C-35A1004F40C1}"/>
    <dgm:cxn modelId="{DF52F18F-828B-4A15-AAFD-03B64A7C70CE}" type="presOf" srcId="{8DECCEAA-06EC-4D94-8F9A-A1AC61DE101F}" destId="{45304838-2F2D-4F48-A433-E64DF20EEE04}" srcOrd="1" destOrd="0" presId="urn:microsoft.com/office/officeart/2005/8/layout/list1"/>
    <dgm:cxn modelId="{64AE1B99-6F14-4FBF-93C5-85A2A5BFCE00}" srcId="{68765692-DB4D-4573-A1C3-B2A712492CC6}" destId="{8DECCEAA-06EC-4D94-8F9A-A1AC61DE101F}" srcOrd="2" destOrd="0" parTransId="{641B4040-51E4-40AB-93B7-0D7054F23917}" sibTransId="{3498ACB0-6C3A-4EB2-81CE-A4354CEC0A43}"/>
    <dgm:cxn modelId="{F77C78CF-4D94-48EF-A586-AFB582BC399C}" type="presOf" srcId="{68765692-DB4D-4573-A1C3-B2A712492CC6}" destId="{3450A9B5-120A-4746-B6EC-C9E3518C1FE8}" srcOrd="0" destOrd="0" presId="urn:microsoft.com/office/officeart/2005/8/layout/list1"/>
    <dgm:cxn modelId="{3D82B0D9-3211-4F7F-8569-C13830BFDC51}" type="presOf" srcId="{E671F597-71B1-4754-8684-13AE4CD1506D}" destId="{ECAD1CB1-4C92-41D3-856B-C77306FEAC95}" srcOrd="0" destOrd="0" presId="urn:microsoft.com/office/officeart/2005/8/layout/list1"/>
    <dgm:cxn modelId="{96E3C524-B247-4E76-BB7F-63FB06B4A3C1}" type="presParOf" srcId="{3450A9B5-120A-4746-B6EC-C9E3518C1FE8}" destId="{E97A6607-8372-43B8-A97F-F99CD84D91A7}" srcOrd="0" destOrd="0" presId="urn:microsoft.com/office/officeart/2005/8/layout/list1"/>
    <dgm:cxn modelId="{AB3C60EF-5F2E-45F5-B8F0-A39C54B11AA8}" type="presParOf" srcId="{E97A6607-8372-43B8-A97F-F99CD84D91A7}" destId="{ECAD1CB1-4C92-41D3-856B-C77306FEAC95}" srcOrd="0" destOrd="0" presId="urn:microsoft.com/office/officeart/2005/8/layout/list1"/>
    <dgm:cxn modelId="{F2B61E0D-2165-4B2C-BB11-4DFEFBE60B13}" type="presParOf" srcId="{E97A6607-8372-43B8-A97F-F99CD84D91A7}" destId="{52ABB5F3-46E9-4B22-9A13-E55463DCA814}" srcOrd="1" destOrd="0" presId="urn:microsoft.com/office/officeart/2005/8/layout/list1"/>
    <dgm:cxn modelId="{2CC36F8D-1166-4459-A136-8C630CC11811}" type="presParOf" srcId="{3450A9B5-120A-4746-B6EC-C9E3518C1FE8}" destId="{B18CFF03-AD89-4195-8DD8-D010C4C1B599}" srcOrd="1" destOrd="0" presId="urn:microsoft.com/office/officeart/2005/8/layout/list1"/>
    <dgm:cxn modelId="{919852E9-890E-4355-9B8B-10BAAE8177B4}" type="presParOf" srcId="{3450A9B5-120A-4746-B6EC-C9E3518C1FE8}" destId="{2EFCEC5E-BC70-4D3A-B43C-C6DC9C0DD4DA}" srcOrd="2" destOrd="0" presId="urn:microsoft.com/office/officeart/2005/8/layout/list1"/>
    <dgm:cxn modelId="{761687B9-2D7E-48BB-AA52-0C61C2E787B2}" type="presParOf" srcId="{3450A9B5-120A-4746-B6EC-C9E3518C1FE8}" destId="{0BE72A5E-FCED-4204-9A97-7FEEF2A06D2F}" srcOrd="3" destOrd="0" presId="urn:microsoft.com/office/officeart/2005/8/layout/list1"/>
    <dgm:cxn modelId="{976FCF57-91C8-4C00-A40F-B49BEC281933}" type="presParOf" srcId="{3450A9B5-120A-4746-B6EC-C9E3518C1FE8}" destId="{F09BE571-17BE-44FB-B8E7-93DB169AD3A5}" srcOrd="4" destOrd="0" presId="urn:microsoft.com/office/officeart/2005/8/layout/list1"/>
    <dgm:cxn modelId="{28E9B2D2-8B3A-4CC0-8E4A-8F9C31DBB90E}" type="presParOf" srcId="{F09BE571-17BE-44FB-B8E7-93DB169AD3A5}" destId="{316365E4-42F7-4A9F-B821-9409F8594C61}" srcOrd="0" destOrd="0" presId="urn:microsoft.com/office/officeart/2005/8/layout/list1"/>
    <dgm:cxn modelId="{67FC736A-6721-430C-B022-731359CA9A5D}" type="presParOf" srcId="{F09BE571-17BE-44FB-B8E7-93DB169AD3A5}" destId="{D023A94E-D6EF-486E-BD09-7E417973AAB4}" srcOrd="1" destOrd="0" presId="urn:microsoft.com/office/officeart/2005/8/layout/list1"/>
    <dgm:cxn modelId="{290C1E8B-788F-4E1B-B931-37F7BE66369E}" type="presParOf" srcId="{3450A9B5-120A-4746-B6EC-C9E3518C1FE8}" destId="{A6BDB6A8-0764-4499-A33C-CF472EA4ECF3}" srcOrd="5" destOrd="0" presId="urn:microsoft.com/office/officeart/2005/8/layout/list1"/>
    <dgm:cxn modelId="{6D1584C3-E651-4F10-802D-63E4A66DC577}" type="presParOf" srcId="{3450A9B5-120A-4746-B6EC-C9E3518C1FE8}" destId="{FA851E7B-CB56-4A8A-B5D2-8E457B5FB72A}" srcOrd="6" destOrd="0" presId="urn:microsoft.com/office/officeart/2005/8/layout/list1"/>
    <dgm:cxn modelId="{43F0F387-68B6-4EC1-8E17-1F5736C62A1E}" type="presParOf" srcId="{3450A9B5-120A-4746-B6EC-C9E3518C1FE8}" destId="{B4CD22C5-077A-4933-B975-49E1237E662F}" srcOrd="7" destOrd="0" presId="urn:microsoft.com/office/officeart/2005/8/layout/list1"/>
    <dgm:cxn modelId="{0CC52F6F-FB3F-4891-AB38-3DCB8AF23417}" type="presParOf" srcId="{3450A9B5-120A-4746-B6EC-C9E3518C1FE8}" destId="{DDC1EE9D-6312-485F-BFC2-F4BC2FC028E3}" srcOrd="8" destOrd="0" presId="urn:microsoft.com/office/officeart/2005/8/layout/list1"/>
    <dgm:cxn modelId="{DC762B05-C289-4D75-B51B-C108755FE9DA}" type="presParOf" srcId="{DDC1EE9D-6312-485F-BFC2-F4BC2FC028E3}" destId="{A16180BE-DDBF-4BAB-B8F9-6ABB587C94E2}" srcOrd="0" destOrd="0" presId="urn:microsoft.com/office/officeart/2005/8/layout/list1"/>
    <dgm:cxn modelId="{7EDE670A-B35E-4418-92A9-E2FD65AB352E}" type="presParOf" srcId="{DDC1EE9D-6312-485F-BFC2-F4BC2FC028E3}" destId="{45304838-2F2D-4F48-A433-E64DF20EEE04}" srcOrd="1" destOrd="0" presId="urn:microsoft.com/office/officeart/2005/8/layout/list1"/>
    <dgm:cxn modelId="{52ED539A-B169-4A5E-9EBD-AE6E95A9A221}" type="presParOf" srcId="{3450A9B5-120A-4746-B6EC-C9E3518C1FE8}" destId="{CCA73A0A-7EDB-4DFE-9037-6F16066B9383}" srcOrd="9" destOrd="0" presId="urn:microsoft.com/office/officeart/2005/8/layout/list1"/>
    <dgm:cxn modelId="{E8B856CE-C560-4F5C-9857-036B1C6A4B3F}" type="presParOf" srcId="{3450A9B5-120A-4746-B6EC-C9E3518C1FE8}" destId="{022D72C2-1DFD-4171-BDEC-0560508ABBD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B26565-AA99-4EFB-BFFA-D212104384B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B9D597-1B32-4043-8BBD-318C09725A1B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000" b="1" dirty="0"/>
            <a:t>Učenike treba naučiti raditi u skupinama, projektima i rješavanju problemskih i projektnih zadataka</a:t>
          </a:r>
          <a:endParaRPr lang="en-US" sz="2000" b="1" dirty="0"/>
        </a:p>
      </dgm:t>
    </dgm:pt>
    <dgm:pt modelId="{4D7675DD-0053-4B53-9108-EDDE721C498F}" type="parTrans" cxnId="{A1032A34-AA31-49A0-8EEA-67DE40634A0B}">
      <dgm:prSet/>
      <dgm:spPr/>
      <dgm:t>
        <a:bodyPr/>
        <a:lstStyle/>
        <a:p>
          <a:endParaRPr lang="en-US" sz="2000" b="1"/>
        </a:p>
      </dgm:t>
    </dgm:pt>
    <dgm:pt modelId="{AD8D9A3F-8972-4E0E-A254-496BA9FE08C8}" type="sibTrans" cxnId="{A1032A34-AA31-49A0-8EEA-67DE40634A0B}">
      <dgm:prSet custT="1"/>
      <dgm:spPr>
        <a:solidFill>
          <a:srgbClr val="EF4A5F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000" b="1"/>
        </a:p>
      </dgm:t>
    </dgm:pt>
    <dgm:pt modelId="{5ADD76FA-098F-408A-AD07-0768F4EFF2EB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000" b="1" dirty="0"/>
            <a:t>Ne zaboravite, projektno i problemsko učenje će uspjeti ako učenici prvo nauče kako ga treba provoditi</a:t>
          </a:r>
          <a:endParaRPr lang="en-US" sz="2000" b="1" dirty="0"/>
        </a:p>
      </dgm:t>
    </dgm:pt>
    <dgm:pt modelId="{9614FB5C-124F-4F42-9EB9-B0E0B2647A02}" type="parTrans" cxnId="{8C659048-0358-46D4-9C99-A8B34266F263}">
      <dgm:prSet/>
      <dgm:spPr/>
      <dgm:t>
        <a:bodyPr/>
        <a:lstStyle/>
        <a:p>
          <a:endParaRPr lang="en-US" sz="2000" b="1"/>
        </a:p>
      </dgm:t>
    </dgm:pt>
    <dgm:pt modelId="{F331DD1C-756D-4E2D-AC88-80B982F3E40B}" type="sibTrans" cxnId="{8C659048-0358-46D4-9C99-A8B34266F263}">
      <dgm:prSet custT="1"/>
      <dgm:spPr>
        <a:solidFill>
          <a:srgbClr val="EF4A5F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000" b="1"/>
        </a:p>
      </dgm:t>
    </dgm:pt>
    <dgm:pt modelId="{A68E97E6-058D-4A98-B13C-CB8F00832359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000" b="1" dirty="0"/>
            <a:t>Na početku počnite s lakšim zadacima i objasnite im što se očekuje i kako trebaju raditi</a:t>
          </a:r>
          <a:endParaRPr lang="en-US" sz="2000" b="1" dirty="0"/>
        </a:p>
      </dgm:t>
    </dgm:pt>
    <dgm:pt modelId="{9C5534FC-AE64-4ACD-BDAF-A44D81C4B5B6}" type="parTrans" cxnId="{C28D7610-DD3F-40F5-BA5E-84ED0D5CE2B1}">
      <dgm:prSet/>
      <dgm:spPr/>
      <dgm:t>
        <a:bodyPr/>
        <a:lstStyle/>
        <a:p>
          <a:endParaRPr lang="en-US" sz="2000" b="1"/>
        </a:p>
      </dgm:t>
    </dgm:pt>
    <dgm:pt modelId="{84BA9202-DC65-4AF8-98FE-B90F9F0275BE}" type="sibTrans" cxnId="{C28D7610-DD3F-40F5-BA5E-84ED0D5CE2B1}">
      <dgm:prSet custT="1"/>
      <dgm:spPr>
        <a:solidFill>
          <a:srgbClr val="EF4A5F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000" b="1"/>
        </a:p>
      </dgm:t>
    </dgm:pt>
    <dgm:pt modelId="{2D992BA5-49E9-4DCE-ADBF-F47214077C5D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000" b="1" dirty="0"/>
            <a:t>Projektno i problemsko učenje uključuju djelomično i poučavanje nastavnika. </a:t>
          </a:r>
          <a:endParaRPr lang="en-US" sz="2000" b="1" dirty="0"/>
        </a:p>
      </dgm:t>
    </dgm:pt>
    <dgm:pt modelId="{882F93EC-219B-4831-BEF5-51AEFC772EA7}" type="parTrans" cxnId="{93040429-294F-482F-BE11-F17963185A85}">
      <dgm:prSet/>
      <dgm:spPr/>
      <dgm:t>
        <a:bodyPr/>
        <a:lstStyle/>
        <a:p>
          <a:endParaRPr lang="en-US" sz="2000" b="1"/>
        </a:p>
      </dgm:t>
    </dgm:pt>
    <dgm:pt modelId="{4B51137A-60D2-46B5-99ED-609B3091EC2E}" type="sibTrans" cxnId="{93040429-294F-482F-BE11-F17963185A85}">
      <dgm:prSet custT="1"/>
      <dgm:spPr>
        <a:solidFill>
          <a:srgbClr val="EF4A5F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000" b="1"/>
        </a:p>
      </dgm:t>
    </dgm:pt>
    <dgm:pt modelId="{082759F0-F0E1-4DB4-81F7-B3427EF9D6F4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000" b="1" dirty="0"/>
            <a:t>Pri provedbi projektnog i problemskog učenja budite prisutni i uključeni, pokažite da vam je stalo, da ste angažirani i da pratite realizaciju</a:t>
          </a:r>
          <a:endParaRPr lang="en-US" sz="2000" b="1" dirty="0"/>
        </a:p>
      </dgm:t>
    </dgm:pt>
    <dgm:pt modelId="{7F9E5699-B9F6-4C4B-852B-4E6012D08FC3}" type="parTrans" cxnId="{D72BF5D3-5A4E-47F9-BAED-3FEFD37A63A4}">
      <dgm:prSet/>
      <dgm:spPr/>
      <dgm:t>
        <a:bodyPr/>
        <a:lstStyle/>
        <a:p>
          <a:endParaRPr lang="en-US" sz="2000" b="1"/>
        </a:p>
      </dgm:t>
    </dgm:pt>
    <dgm:pt modelId="{FF791FE0-4957-4FD0-B9B6-34CBA29D0568}" type="sibTrans" cxnId="{D72BF5D3-5A4E-47F9-BAED-3FEFD37A63A4}">
      <dgm:prSet/>
      <dgm:spPr/>
      <dgm:t>
        <a:bodyPr/>
        <a:lstStyle/>
        <a:p>
          <a:endParaRPr lang="en-US" sz="2000" b="1"/>
        </a:p>
      </dgm:t>
    </dgm:pt>
    <dgm:pt modelId="{91889651-57C9-4EB3-9B97-3E897DF653F2}" type="pres">
      <dgm:prSet presAssocID="{01B26565-AA99-4EFB-BFFA-D212104384B2}" presName="outerComposite" presStyleCnt="0">
        <dgm:presLayoutVars>
          <dgm:chMax val="5"/>
          <dgm:dir/>
          <dgm:resizeHandles val="exact"/>
        </dgm:presLayoutVars>
      </dgm:prSet>
      <dgm:spPr/>
    </dgm:pt>
    <dgm:pt modelId="{915185FC-FE96-47FF-8385-F5AC7E654D77}" type="pres">
      <dgm:prSet presAssocID="{01B26565-AA99-4EFB-BFFA-D212104384B2}" presName="dummyMaxCanvas" presStyleCnt="0">
        <dgm:presLayoutVars/>
      </dgm:prSet>
      <dgm:spPr/>
    </dgm:pt>
    <dgm:pt modelId="{9EEF6EDB-2977-4283-8942-2EE5BDACEE0B}" type="pres">
      <dgm:prSet presAssocID="{01B26565-AA99-4EFB-BFFA-D212104384B2}" presName="FiveNodes_1" presStyleLbl="node1" presStyleIdx="0" presStyleCnt="5">
        <dgm:presLayoutVars>
          <dgm:bulletEnabled val="1"/>
        </dgm:presLayoutVars>
      </dgm:prSet>
      <dgm:spPr/>
    </dgm:pt>
    <dgm:pt modelId="{FE0BB894-B6D7-49D1-9C88-089FF5BC82AB}" type="pres">
      <dgm:prSet presAssocID="{01B26565-AA99-4EFB-BFFA-D212104384B2}" presName="FiveNodes_2" presStyleLbl="node1" presStyleIdx="1" presStyleCnt="5">
        <dgm:presLayoutVars>
          <dgm:bulletEnabled val="1"/>
        </dgm:presLayoutVars>
      </dgm:prSet>
      <dgm:spPr/>
    </dgm:pt>
    <dgm:pt modelId="{7FF52215-E319-4EF7-9FFA-67A463A28DB0}" type="pres">
      <dgm:prSet presAssocID="{01B26565-AA99-4EFB-BFFA-D212104384B2}" presName="FiveNodes_3" presStyleLbl="node1" presStyleIdx="2" presStyleCnt="5">
        <dgm:presLayoutVars>
          <dgm:bulletEnabled val="1"/>
        </dgm:presLayoutVars>
      </dgm:prSet>
      <dgm:spPr/>
    </dgm:pt>
    <dgm:pt modelId="{A5B7DBB3-E904-4D11-A87B-18952950500B}" type="pres">
      <dgm:prSet presAssocID="{01B26565-AA99-4EFB-BFFA-D212104384B2}" presName="FiveNodes_4" presStyleLbl="node1" presStyleIdx="3" presStyleCnt="5">
        <dgm:presLayoutVars>
          <dgm:bulletEnabled val="1"/>
        </dgm:presLayoutVars>
      </dgm:prSet>
      <dgm:spPr/>
    </dgm:pt>
    <dgm:pt modelId="{4B5BF5E2-CF71-4725-B311-2A5CC934800D}" type="pres">
      <dgm:prSet presAssocID="{01B26565-AA99-4EFB-BFFA-D212104384B2}" presName="FiveNodes_5" presStyleLbl="node1" presStyleIdx="4" presStyleCnt="5">
        <dgm:presLayoutVars>
          <dgm:bulletEnabled val="1"/>
        </dgm:presLayoutVars>
      </dgm:prSet>
      <dgm:spPr/>
    </dgm:pt>
    <dgm:pt modelId="{44370554-96E1-412C-A620-BAEEF2FBF9BF}" type="pres">
      <dgm:prSet presAssocID="{01B26565-AA99-4EFB-BFFA-D212104384B2}" presName="FiveConn_1-2" presStyleLbl="fgAccFollowNode1" presStyleIdx="0" presStyleCnt="4">
        <dgm:presLayoutVars>
          <dgm:bulletEnabled val="1"/>
        </dgm:presLayoutVars>
      </dgm:prSet>
      <dgm:spPr/>
    </dgm:pt>
    <dgm:pt modelId="{340DBC7D-4112-474E-9B87-FB01633822BD}" type="pres">
      <dgm:prSet presAssocID="{01B26565-AA99-4EFB-BFFA-D212104384B2}" presName="FiveConn_2-3" presStyleLbl="fgAccFollowNode1" presStyleIdx="1" presStyleCnt="4">
        <dgm:presLayoutVars>
          <dgm:bulletEnabled val="1"/>
        </dgm:presLayoutVars>
      </dgm:prSet>
      <dgm:spPr/>
    </dgm:pt>
    <dgm:pt modelId="{6FC21FD6-581D-426A-94D9-8A19B1822078}" type="pres">
      <dgm:prSet presAssocID="{01B26565-AA99-4EFB-BFFA-D212104384B2}" presName="FiveConn_3-4" presStyleLbl="fgAccFollowNode1" presStyleIdx="2" presStyleCnt="4">
        <dgm:presLayoutVars>
          <dgm:bulletEnabled val="1"/>
        </dgm:presLayoutVars>
      </dgm:prSet>
      <dgm:spPr/>
    </dgm:pt>
    <dgm:pt modelId="{0063D923-4D8D-4199-A25E-ED8B59DB0A11}" type="pres">
      <dgm:prSet presAssocID="{01B26565-AA99-4EFB-BFFA-D212104384B2}" presName="FiveConn_4-5" presStyleLbl="fgAccFollowNode1" presStyleIdx="3" presStyleCnt="4">
        <dgm:presLayoutVars>
          <dgm:bulletEnabled val="1"/>
        </dgm:presLayoutVars>
      </dgm:prSet>
      <dgm:spPr/>
    </dgm:pt>
    <dgm:pt modelId="{60278BC5-784E-4265-AFF0-CE31668E419D}" type="pres">
      <dgm:prSet presAssocID="{01B26565-AA99-4EFB-BFFA-D212104384B2}" presName="FiveNodes_1_text" presStyleLbl="node1" presStyleIdx="4" presStyleCnt="5">
        <dgm:presLayoutVars>
          <dgm:bulletEnabled val="1"/>
        </dgm:presLayoutVars>
      </dgm:prSet>
      <dgm:spPr/>
    </dgm:pt>
    <dgm:pt modelId="{3F473DB2-3751-478E-8CA0-51A6E59018DC}" type="pres">
      <dgm:prSet presAssocID="{01B26565-AA99-4EFB-BFFA-D212104384B2}" presName="FiveNodes_2_text" presStyleLbl="node1" presStyleIdx="4" presStyleCnt="5">
        <dgm:presLayoutVars>
          <dgm:bulletEnabled val="1"/>
        </dgm:presLayoutVars>
      </dgm:prSet>
      <dgm:spPr/>
    </dgm:pt>
    <dgm:pt modelId="{5364C4E2-F3A4-4186-8DB6-29489239DD33}" type="pres">
      <dgm:prSet presAssocID="{01B26565-AA99-4EFB-BFFA-D212104384B2}" presName="FiveNodes_3_text" presStyleLbl="node1" presStyleIdx="4" presStyleCnt="5">
        <dgm:presLayoutVars>
          <dgm:bulletEnabled val="1"/>
        </dgm:presLayoutVars>
      </dgm:prSet>
      <dgm:spPr/>
    </dgm:pt>
    <dgm:pt modelId="{5FF36131-9EB5-4EFC-A22A-AAC6B9931336}" type="pres">
      <dgm:prSet presAssocID="{01B26565-AA99-4EFB-BFFA-D212104384B2}" presName="FiveNodes_4_text" presStyleLbl="node1" presStyleIdx="4" presStyleCnt="5">
        <dgm:presLayoutVars>
          <dgm:bulletEnabled val="1"/>
        </dgm:presLayoutVars>
      </dgm:prSet>
      <dgm:spPr/>
    </dgm:pt>
    <dgm:pt modelId="{6EB87BCC-B93C-44EC-AB3F-E60FD9703A60}" type="pres">
      <dgm:prSet presAssocID="{01B26565-AA99-4EFB-BFFA-D212104384B2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C28D7610-DD3F-40F5-BA5E-84ED0D5CE2B1}" srcId="{01B26565-AA99-4EFB-BFFA-D212104384B2}" destId="{A68E97E6-058D-4A98-B13C-CB8F00832359}" srcOrd="2" destOrd="0" parTransId="{9C5534FC-AE64-4ACD-BDAF-A44D81C4B5B6}" sibTransId="{84BA9202-DC65-4AF8-98FE-B90F9F0275BE}"/>
    <dgm:cxn modelId="{0414F81E-219B-45F4-92F2-16E5C558DBF2}" type="presOf" srcId="{01B26565-AA99-4EFB-BFFA-D212104384B2}" destId="{91889651-57C9-4EB3-9B97-3E897DF653F2}" srcOrd="0" destOrd="0" presId="urn:microsoft.com/office/officeart/2005/8/layout/vProcess5"/>
    <dgm:cxn modelId="{93040429-294F-482F-BE11-F17963185A85}" srcId="{01B26565-AA99-4EFB-BFFA-D212104384B2}" destId="{2D992BA5-49E9-4DCE-ADBF-F47214077C5D}" srcOrd="3" destOrd="0" parTransId="{882F93EC-219B-4831-BEF5-51AEFC772EA7}" sibTransId="{4B51137A-60D2-46B5-99ED-609B3091EC2E}"/>
    <dgm:cxn modelId="{56D1EE29-367B-4929-A559-E89197C34B74}" type="presOf" srcId="{5ADD76FA-098F-408A-AD07-0768F4EFF2EB}" destId="{3F473DB2-3751-478E-8CA0-51A6E59018DC}" srcOrd="1" destOrd="0" presId="urn:microsoft.com/office/officeart/2005/8/layout/vProcess5"/>
    <dgm:cxn modelId="{7878E52E-07F2-4C98-B710-A68B4B7DAD6F}" type="presOf" srcId="{84BA9202-DC65-4AF8-98FE-B90F9F0275BE}" destId="{6FC21FD6-581D-426A-94D9-8A19B1822078}" srcOrd="0" destOrd="0" presId="urn:microsoft.com/office/officeart/2005/8/layout/vProcess5"/>
    <dgm:cxn modelId="{A1032A34-AA31-49A0-8EEA-67DE40634A0B}" srcId="{01B26565-AA99-4EFB-BFFA-D212104384B2}" destId="{C7B9D597-1B32-4043-8BBD-318C09725A1B}" srcOrd="0" destOrd="0" parTransId="{4D7675DD-0053-4B53-9108-EDDE721C498F}" sibTransId="{AD8D9A3F-8972-4E0E-A254-496BA9FE08C8}"/>
    <dgm:cxn modelId="{D505BC3B-A655-4BCC-8E8F-94EA269D2F17}" type="presOf" srcId="{5ADD76FA-098F-408A-AD07-0768F4EFF2EB}" destId="{FE0BB894-B6D7-49D1-9C88-089FF5BC82AB}" srcOrd="0" destOrd="0" presId="urn:microsoft.com/office/officeart/2005/8/layout/vProcess5"/>
    <dgm:cxn modelId="{E580CB3E-B2CE-4410-BCB5-A88D244CF575}" type="presOf" srcId="{4B51137A-60D2-46B5-99ED-609B3091EC2E}" destId="{0063D923-4D8D-4199-A25E-ED8B59DB0A11}" srcOrd="0" destOrd="0" presId="urn:microsoft.com/office/officeart/2005/8/layout/vProcess5"/>
    <dgm:cxn modelId="{5B080645-CA71-43E7-9F76-D8962F56A0BD}" type="presOf" srcId="{082759F0-F0E1-4DB4-81F7-B3427EF9D6F4}" destId="{4B5BF5E2-CF71-4725-B311-2A5CC934800D}" srcOrd="0" destOrd="0" presId="urn:microsoft.com/office/officeart/2005/8/layout/vProcess5"/>
    <dgm:cxn modelId="{8C659048-0358-46D4-9C99-A8B34266F263}" srcId="{01B26565-AA99-4EFB-BFFA-D212104384B2}" destId="{5ADD76FA-098F-408A-AD07-0768F4EFF2EB}" srcOrd="1" destOrd="0" parTransId="{9614FB5C-124F-4F42-9EB9-B0E0B2647A02}" sibTransId="{F331DD1C-756D-4E2D-AC88-80B982F3E40B}"/>
    <dgm:cxn modelId="{79E8E86A-D4A2-4F4E-A9C4-4AEA788D35E1}" type="presOf" srcId="{2D992BA5-49E9-4DCE-ADBF-F47214077C5D}" destId="{5FF36131-9EB5-4EFC-A22A-AAC6B9931336}" srcOrd="1" destOrd="0" presId="urn:microsoft.com/office/officeart/2005/8/layout/vProcess5"/>
    <dgm:cxn modelId="{44B4584C-A4B6-482E-8FCD-A1B8601358B3}" type="presOf" srcId="{2D992BA5-49E9-4DCE-ADBF-F47214077C5D}" destId="{A5B7DBB3-E904-4D11-A87B-18952950500B}" srcOrd="0" destOrd="0" presId="urn:microsoft.com/office/officeart/2005/8/layout/vProcess5"/>
    <dgm:cxn modelId="{CB3E9672-6CF1-4073-BDDA-B753F3E00691}" type="presOf" srcId="{C7B9D597-1B32-4043-8BBD-318C09725A1B}" destId="{60278BC5-784E-4265-AFF0-CE31668E419D}" srcOrd="1" destOrd="0" presId="urn:microsoft.com/office/officeart/2005/8/layout/vProcess5"/>
    <dgm:cxn modelId="{BF7E165A-846F-4D6B-998D-5A8EEBCFA0BE}" type="presOf" srcId="{C7B9D597-1B32-4043-8BBD-318C09725A1B}" destId="{9EEF6EDB-2977-4283-8942-2EE5BDACEE0B}" srcOrd="0" destOrd="0" presId="urn:microsoft.com/office/officeart/2005/8/layout/vProcess5"/>
    <dgm:cxn modelId="{BC29C97A-653B-4556-8D92-67D8742881C5}" type="presOf" srcId="{A68E97E6-058D-4A98-B13C-CB8F00832359}" destId="{5364C4E2-F3A4-4186-8DB6-29489239DD33}" srcOrd="1" destOrd="0" presId="urn:microsoft.com/office/officeart/2005/8/layout/vProcess5"/>
    <dgm:cxn modelId="{BC05D1A6-449A-456C-A86D-7C34ACE29117}" type="presOf" srcId="{082759F0-F0E1-4DB4-81F7-B3427EF9D6F4}" destId="{6EB87BCC-B93C-44EC-AB3F-E60FD9703A60}" srcOrd="1" destOrd="0" presId="urn:microsoft.com/office/officeart/2005/8/layout/vProcess5"/>
    <dgm:cxn modelId="{0FF1A0A9-BA40-4A36-8864-4ABEFF58AB90}" type="presOf" srcId="{F331DD1C-756D-4E2D-AC88-80B982F3E40B}" destId="{340DBC7D-4112-474E-9B87-FB01633822BD}" srcOrd="0" destOrd="0" presId="urn:microsoft.com/office/officeart/2005/8/layout/vProcess5"/>
    <dgm:cxn modelId="{F0AACDA9-B8BE-439B-B287-4D2DEFD27114}" type="presOf" srcId="{AD8D9A3F-8972-4E0E-A254-496BA9FE08C8}" destId="{44370554-96E1-412C-A620-BAEEF2FBF9BF}" srcOrd="0" destOrd="0" presId="urn:microsoft.com/office/officeart/2005/8/layout/vProcess5"/>
    <dgm:cxn modelId="{022DEAAF-797E-45CA-8C6E-164544A5D5C6}" type="presOf" srcId="{A68E97E6-058D-4A98-B13C-CB8F00832359}" destId="{7FF52215-E319-4EF7-9FFA-67A463A28DB0}" srcOrd="0" destOrd="0" presId="urn:microsoft.com/office/officeart/2005/8/layout/vProcess5"/>
    <dgm:cxn modelId="{D72BF5D3-5A4E-47F9-BAED-3FEFD37A63A4}" srcId="{01B26565-AA99-4EFB-BFFA-D212104384B2}" destId="{082759F0-F0E1-4DB4-81F7-B3427EF9D6F4}" srcOrd="4" destOrd="0" parTransId="{7F9E5699-B9F6-4C4B-852B-4E6012D08FC3}" sibTransId="{FF791FE0-4957-4FD0-B9B6-34CBA29D0568}"/>
    <dgm:cxn modelId="{F2C16DB5-914F-4C50-9050-B31F46D887C3}" type="presParOf" srcId="{91889651-57C9-4EB3-9B97-3E897DF653F2}" destId="{915185FC-FE96-47FF-8385-F5AC7E654D77}" srcOrd="0" destOrd="0" presId="urn:microsoft.com/office/officeart/2005/8/layout/vProcess5"/>
    <dgm:cxn modelId="{A8F75E3C-8A9A-4352-92CA-1AE105D49993}" type="presParOf" srcId="{91889651-57C9-4EB3-9B97-3E897DF653F2}" destId="{9EEF6EDB-2977-4283-8942-2EE5BDACEE0B}" srcOrd="1" destOrd="0" presId="urn:microsoft.com/office/officeart/2005/8/layout/vProcess5"/>
    <dgm:cxn modelId="{759CA94B-8ECF-455D-883F-7D44435E8E80}" type="presParOf" srcId="{91889651-57C9-4EB3-9B97-3E897DF653F2}" destId="{FE0BB894-B6D7-49D1-9C88-089FF5BC82AB}" srcOrd="2" destOrd="0" presId="urn:microsoft.com/office/officeart/2005/8/layout/vProcess5"/>
    <dgm:cxn modelId="{83B2E6DC-1ECB-4F43-A8F9-D923A459E556}" type="presParOf" srcId="{91889651-57C9-4EB3-9B97-3E897DF653F2}" destId="{7FF52215-E319-4EF7-9FFA-67A463A28DB0}" srcOrd="3" destOrd="0" presId="urn:microsoft.com/office/officeart/2005/8/layout/vProcess5"/>
    <dgm:cxn modelId="{9C279DE6-8769-4B7A-BD0E-FECA1C750EE7}" type="presParOf" srcId="{91889651-57C9-4EB3-9B97-3E897DF653F2}" destId="{A5B7DBB3-E904-4D11-A87B-18952950500B}" srcOrd="4" destOrd="0" presId="urn:microsoft.com/office/officeart/2005/8/layout/vProcess5"/>
    <dgm:cxn modelId="{FCF83DA7-2A6C-4B6F-9F1C-39C3CDDA0233}" type="presParOf" srcId="{91889651-57C9-4EB3-9B97-3E897DF653F2}" destId="{4B5BF5E2-CF71-4725-B311-2A5CC934800D}" srcOrd="5" destOrd="0" presId="urn:microsoft.com/office/officeart/2005/8/layout/vProcess5"/>
    <dgm:cxn modelId="{8E38F893-5189-432E-A451-698EE71DDE4F}" type="presParOf" srcId="{91889651-57C9-4EB3-9B97-3E897DF653F2}" destId="{44370554-96E1-412C-A620-BAEEF2FBF9BF}" srcOrd="6" destOrd="0" presId="urn:microsoft.com/office/officeart/2005/8/layout/vProcess5"/>
    <dgm:cxn modelId="{DD507989-F7AC-4948-843B-775AC40111BD}" type="presParOf" srcId="{91889651-57C9-4EB3-9B97-3E897DF653F2}" destId="{340DBC7D-4112-474E-9B87-FB01633822BD}" srcOrd="7" destOrd="0" presId="urn:microsoft.com/office/officeart/2005/8/layout/vProcess5"/>
    <dgm:cxn modelId="{AE1E7A83-BEE1-45A4-90C6-4E514A969422}" type="presParOf" srcId="{91889651-57C9-4EB3-9B97-3E897DF653F2}" destId="{6FC21FD6-581D-426A-94D9-8A19B1822078}" srcOrd="8" destOrd="0" presId="urn:microsoft.com/office/officeart/2005/8/layout/vProcess5"/>
    <dgm:cxn modelId="{3C62057E-C3D9-4F5F-9846-4802C623268C}" type="presParOf" srcId="{91889651-57C9-4EB3-9B97-3E897DF653F2}" destId="{0063D923-4D8D-4199-A25E-ED8B59DB0A11}" srcOrd="9" destOrd="0" presId="urn:microsoft.com/office/officeart/2005/8/layout/vProcess5"/>
    <dgm:cxn modelId="{EBCCD9EC-8528-49AE-8C5A-56970BF6B69C}" type="presParOf" srcId="{91889651-57C9-4EB3-9B97-3E897DF653F2}" destId="{60278BC5-784E-4265-AFF0-CE31668E419D}" srcOrd="10" destOrd="0" presId="urn:microsoft.com/office/officeart/2005/8/layout/vProcess5"/>
    <dgm:cxn modelId="{CEF0088A-1417-4C51-AAC6-EF1FAF928A23}" type="presParOf" srcId="{91889651-57C9-4EB3-9B97-3E897DF653F2}" destId="{3F473DB2-3751-478E-8CA0-51A6E59018DC}" srcOrd="11" destOrd="0" presId="urn:microsoft.com/office/officeart/2005/8/layout/vProcess5"/>
    <dgm:cxn modelId="{6440D5B3-AC59-4007-A239-A2CA79AE5BE2}" type="presParOf" srcId="{91889651-57C9-4EB3-9B97-3E897DF653F2}" destId="{5364C4E2-F3A4-4186-8DB6-29489239DD33}" srcOrd="12" destOrd="0" presId="urn:microsoft.com/office/officeart/2005/8/layout/vProcess5"/>
    <dgm:cxn modelId="{2FC32DAC-FA50-4758-B5B6-2C481C9AC93A}" type="presParOf" srcId="{91889651-57C9-4EB3-9B97-3E897DF653F2}" destId="{5FF36131-9EB5-4EFC-A22A-AAC6B9931336}" srcOrd="13" destOrd="0" presId="urn:microsoft.com/office/officeart/2005/8/layout/vProcess5"/>
    <dgm:cxn modelId="{7EC3EEDE-730F-4C0F-AB7E-D44B28C05C2F}" type="presParOf" srcId="{91889651-57C9-4EB3-9B97-3E897DF653F2}" destId="{6EB87BCC-B93C-44EC-AB3F-E60FD9703A6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8AC9473-2D80-4F9F-9595-F78DA120EB3E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7EFA9654-EEA0-4DC3-9957-87AB2433459F}">
      <dgm:prSet phldrT="[Text]"/>
      <dgm:spPr>
        <a:solidFill>
          <a:srgbClr val="24A6A8"/>
        </a:solidFill>
        <a:ln>
          <a:solidFill>
            <a:srgbClr val="24A6A8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ANALIZA NASTAVNOG MATERIJALA</a:t>
          </a:r>
        </a:p>
      </dgm:t>
    </dgm:pt>
    <dgm:pt modelId="{5B90F762-C097-4D39-9F83-4D6968C3A405}" type="parTrans" cxnId="{59B03117-CC34-41C9-B28B-AC5A1BDC6914}">
      <dgm:prSet/>
      <dgm:spPr/>
      <dgm:t>
        <a:bodyPr/>
        <a:lstStyle/>
        <a:p>
          <a:endParaRPr lang="hr-HR" b="1"/>
        </a:p>
      </dgm:t>
    </dgm:pt>
    <dgm:pt modelId="{51FDD8CA-BABF-407B-BB88-1F463A01FBAC}" type="sibTrans" cxnId="{59B03117-CC34-41C9-B28B-AC5A1BDC6914}">
      <dgm:prSet/>
      <dgm:spPr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88809671-D151-4324-877A-E269BDEAF303}">
      <dgm:prSet phldrT="[Text]" phldr="0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ODGOVOR</a:t>
          </a:r>
        </a:p>
      </dgm:t>
    </dgm:pt>
    <dgm:pt modelId="{3CCC5C75-A27E-44E2-BA03-A4BF97F09875}" type="parTrans" cxnId="{E0F61483-B86A-4D5B-8202-8803B28A7BAD}">
      <dgm:prSet/>
      <dgm:spPr/>
      <dgm:t>
        <a:bodyPr/>
        <a:lstStyle/>
        <a:p>
          <a:endParaRPr lang="hr-HR" b="1"/>
        </a:p>
      </dgm:t>
    </dgm:pt>
    <dgm:pt modelId="{9FFA4AAF-D4F5-4E76-BE48-9FBAD88D86DC}" type="sibTrans" cxnId="{E0F61483-B86A-4D5B-8202-8803B28A7BAD}">
      <dgm:prSet/>
      <dgm:spPr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AE52A385-ADF6-43A2-8C23-823030D92C55}">
      <dgm:prSet phldrT="[Text]" phldr="0"/>
      <dgm:spPr>
        <a:solidFill>
          <a:srgbClr val="24A6A8"/>
        </a:solidFill>
        <a:ln>
          <a:solidFill>
            <a:srgbClr val="24A6A8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POVRATNA INFORMACIJA</a:t>
          </a:r>
        </a:p>
      </dgm:t>
    </dgm:pt>
    <dgm:pt modelId="{08793136-5F7C-4F19-99D1-461181FE6EE3}" type="parTrans" cxnId="{FA16527E-BDE1-43BD-A61D-BF95DEBFDF17}">
      <dgm:prSet/>
      <dgm:spPr/>
      <dgm:t>
        <a:bodyPr/>
        <a:lstStyle/>
        <a:p>
          <a:endParaRPr lang="hr-HR" b="1"/>
        </a:p>
      </dgm:t>
    </dgm:pt>
    <dgm:pt modelId="{7E343EFF-1B90-44A7-BDA0-DA9C558FE09D}" type="sibTrans" cxnId="{FA16527E-BDE1-43BD-A61D-BF95DEBFDF17}">
      <dgm:prSet/>
      <dgm:spPr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4A3B02E9-1C83-4012-AD2B-C825A82B7B89}">
      <dgm:prSet phldrT="[Text]" phldr="0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SLJEDEĆA TEMA</a:t>
          </a:r>
        </a:p>
      </dgm:t>
    </dgm:pt>
    <dgm:pt modelId="{CA50A6A9-749E-45D0-8008-92D7AE537745}" type="parTrans" cxnId="{6C77BBB2-0943-4D27-A18D-A55958E9BDEC}">
      <dgm:prSet/>
      <dgm:spPr/>
      <dgm:t>
        <a:bodyPr/>
        <a:lstStyle/>
        <a:p>
          <a:endParaRPr lang="hr-HR" b="1"/>
        </a:p>
      </dgm:t>
    </dgm:pt>
    <dgm:pt modelId="{F3D72D20-4E0A-4C2F-A5EE-6B6EEDE98F8D}" type="sibTrans" cxnId="{6C77BBB2-0943-4D27-A18D-A55958E9BDEC}">
      <dgm:prSet/>
      <dgm:spPr/>
      <dgm:t>
        <a:bodyPr/>
        <a:lstStyle/>
        <a:p>
          <a:endParaRPr lang="hr-HR" b="1"/>
        </a:p>
      </dgm:t>
    </dgm:pt>
    <dgm:pt modelId="{B53E838A-1720-475F-ABE6-E65F49525B83}">
      <dgm:prSet/>
      <dgm:spPr>
        <a:solidFill>
          <a:srgbClr val="24A6A8"/>
        </a:solidFill>
        <a:ln>
          <a:solidFill>
            <a:srgbClr val="24A6A8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TEMA</a:t>
          </a:r>
        </a:p>
      </dgm:t>
    </dgm:pt>
    <dgm:pt modelId="{3C76B31B-1F5D-4736-BDF9-B4C1A86F387A}" type="parTrans" cxnId="{63F63B01-AEE4-4405-9C5B-0EFA3A07702C}">
      <dgm:prSet/>
      <dgm:spPr/>
      <dgm:t>
        <a:bodyPr/>
        <a:lstStyle/>
        <a:p>
          <a:endParaRPr lang="hr-HR" b="1"/>
        </a:p>
      </dgm:t>
    </dgm:pt>
    <dgm:pt modelId="{E4301C4D-FCED-4501-8EA9-BA80551809AB}" type="sibTrans" cxnId="{63F63B01-AEE4-4405-9C5B-0EFA3A07702C}">
      <dgm:prSet/>
      <dgm:spPr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D0037578-960E-4B9E-94E1-87DE0368E8B8}">
      <dgm:prSet/>
      <dgm:spPr>
        <a:solidFill>
          <a:srgbClr val="24A6A8"/>
        </a:solidFill>
        <a:ln>
          <a:solidFill>
            <a:srgbClr val="24A6A8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/>
            <a:t>PITANJE</a:t>
          </a:r>
        </a:p>
      </dgm:t>
    </dgm:pt>
    <dgm:pt modelId="{DDDA3835-E27C-4F23-ADBF-A49201454131}" type="parTrans" cxnId="{825F400A-7458-4BE4-B322-40EE78EB974F}">
      <dgm:prSet/>
      <dgm:spPr/>
      <dgm:t>
        <a:bodyPr/>
        <a:lstStyle/>
        <a:p>
          <a:endParaRPr lang="hr-HR" b="1"/>
        </a:p>
      </dgm:t>
    </dgm:pt>
    <dgm:pt modelId="{70783BA0-B128-40BD-A31F-0C8C4ABA7A89}" type="sibTrans" cxnId="{825F400A-7458-4BE4-B322-40EE78EB974F}">
      <dgm:prSet/>
      <dgm:spPr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23C3BC05-8F22-451D-B6BC-E4A4BF273DB3}">
      <dgm:prSet phldrT="[Text]" phldr="0"/>
      <dgm:spPr>
        <a:solidFill>
          <a:srgbClr val="24A6A8"/>
        </a:solidFill>
        <a:ln>
          <a:solidFill>
            <a:srgbClr val="24A6A8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/>
            <a:t>PROVJERA ODGOVORA</a:t>
          </a:r>
          <a:endParaRPr lang="hr-HR" b="1" dirty="0"/>
        </a:p>
      </dgm:t>
    </dgm:pt>
    <dgm:pt modelId="{201F4B6F-49B7-4CAF-BA09-EDD86D32265A}" type="parTrans" cxnId="{4A06B5EA-FCAE-40D2-996C-CEAAB47E6DF4}">
      <dgm:prSet/>
      <dgm:spPr/>
      <dgm:t>
        <a:bodyPr/>
        <a:lstStyle/>
        <a:p>
          <a:endParaRPr lang="hr-HR" b="1"/>
        </a:p>
      </dgm:t>
    </dgm:pt>
    <dgm:pt modelId="{D30F0F5F-C08D-4333-AEE5-D52BBFFC6C55}" type="sibTrans" cxnId="{4A06B5EA-FCAE-40D2-996C-CEAAB47E6DF4}">
      <dgm:prSet/>
      <dgm:spPr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hr-HR" b="1"/>
        </a:p>
      </dgm:t>
    </dgm:pt>
    <dgm:pt modelId="{5A5ABCAF-3836-4BC5-8A91-9595C65993FC}" type="pres">
      <dgm:prSet presAssocID="{38AC9473-2D80-4F9F-9595-F78DA120EB3E}" presName="diagram" presStyleCnt="0">
        <dgm:presLayoutVars>
          <dgm:dir/>
          <dgm:resizeHandles val="exact"/>
        </dgm:presLayoutVars>
      </dgm:prSet>
      <dgm:spPr/>
    </dgm:pt>
    <dgm:pt modelId="{9AD0DF7A-CA94-4A3F-9713-AA7BB0CCDD9E}" type="pres">
      <dgm:prSet presAssocID="{B53E838A-1720-475F-ABE6-E65F49525B83}" presName="node" presStyleLbl="node1" presStyleIdx="0" presStyleCnt="7">
        <dgm:presLayoutVars>
          <dgm:bulletEnabled val="1"/>
        </dgm:presLayoutVars>
      </dgm:prSet>
      <dgm:spPr/>
    </dgm:pt>
    <dgm:pt modelId="{2A551C94-96C2-4287-8275-EB0ECF2B6586}" type="pres">
      <dgm:prSet presAssocID="{E4301C4D-FCED-4501-8EA9-BA80551809AB}" presName="sibTrans" presStyleLbl="sibTrans2D1" presStyleIdx="0" presStyleCnt="6"/>
      <dgm:spPr/>
    </dgm:pt>
    <dgm:pt modelId="{AC2F0A93-3682-49AB-8414-035FA3CD0E3D}" type="pres">
      <dgm:prSet presAssocID="{E4301C4D-FCED-4501-8EA9-BA80551809AB}" presName="connectorText" presStyleLbl="sibTrans2D1" presStyleIdx="0" presStyleCnt="6"/>
      <dgm:spPr/>
    </dgm:pt>
    <dgm:pt modelId="{D54CF9F5-5F2E-4FF2-96C8-95B5A1F7B4C0}" type="pres">
      <dgm:prSet presAssocID="{7EFA9654-EEA0-4DC3-9957-87AB2433459F}" presName="node" presStyleLbl="node1" presStyleIdx="1" presStyleCnt="7">
        <dgm:presLayoutVars>
          <dgm:bulletEnabled val="1"/>
        </dgm:presLayoutVars>
      </dgm:prSet>
      <dgm:spPr/>
    </dgm:pt>
    <dgm:pt modelId="{93ACE3BC-0A30-4EF9-976E-864BE56F6F7C}" type="pres">
      <dgm:prSet presAssocID="{51FDD8CA-BABF-407B-BB88-1F463A01FBAC}" presName="sibTrans" presStyleLbl="sibTrans2D1" presStyleIdx="1" presStyleCnt="6"/>
      <dgm:spPr/>
    </dgm:pt>
    <dgm:pt modelId="{EDC53470-8E32-4CFF-8740-52F9531CCDCD}" type="pres">
      <dgm:prSet presAssocID="{51FDD8CA-BABF-407B-BB88-1F463A01FBAC}" presName="connectorText" presStyleLbl="sibTrans2D1" presStyleIdx="1" presStyleCnt="6"/>
      <dgm:spPr/>
    </dgm:pt>
    <dgm:pt modelId="{9BFFE090-10CC-412C-AF4A-E9E459FAE927}" type="pres">
      <dgm:prSet presAssocID="{D0037578-960E-4B9E-94E1-87DE0368E8B8}" presName="node" presStyleLbl="node1" presStyleIdx="2" presStyleCnt="7">
        <dgm:presLayoutVars>
          <dgm:bulletEnabled val="1"/>
        </dgm:presLayoutVars>
      </dgm:prSet>
      <dgm:spPr/>
    </dgm:pt>
    <dgm:pt modelId="{6F2B5F74-F5E1-47E4-B839-4C841F267E9E}" type="pres">
      <dgm:prSet presAssocID="{70783BA0-B128-40BD-A31F-0C8C4ABA7A89}" presName="sibTrans" presStyleLbl="sibTrans2D1" presStyleIdx="2" presStyleCnt="6"/>
      <dgm:spPr/>
    </dgm:pt>
    <dgm:pt modelId="{4049B4C8-F028-43FC-AC6D-CD6E7BF495E3}" type="pres">
      <dgm:prSet presAssocID="{70783BA0-B128-40BD-A31F-0C8C4ABA7A89}" presName="connectorText" presStyleLbl="sibTrans2D1" presStyleIdx="2" presStyleCnt="6"/>
      <dgm:spPr/>
    </dgm:pt>
    <dgm:pt modelId="{E29934DE-D4C2-454A-99B3-9E144119BDDA}" type="pres">
      <dgm:prSet presAssocID="{88809671-D151-4324-877A-E269BDEAF303}" presName="node" presStyleLbl="node1" presStyleIdx="3" presStyleCnt="7">
        <dgm:presLayoutVars>
          <dgm:bulletEnabled val="1"/>
        </dgm:presLayoutVars>
      </dgm:prSet>
      <dgm:spPr/>
    </dgm:pt>
    <dgm:pt modelId="{93BB7C6D-D363-4DA8-A1BD-0005DFBEEEB1}" type="pres">
      <dgm:prSet presAssocID="{9FFA4AAF-D4F5-4E76-BE48-9FBAD88D86DC}" presName="sibTrans" presStyleLbl="sibTrans2D1" presStyleIdx="3" presStyleCnt="6"/>
      <dgm:spPr/>
    </dgm:pt>
    <dgm:pt modelId="{22E05478-C77E-4E95-84DC-22CB08CC6FCA}" type="pres">
      <dgm:prSet presAssocID="{9FFA4AAF-D4F5-4E76-BE48-9FBAD88D86DC}" presName="connectorText" presStyleLbl="sibTrans2D1" presStyleIdx="3" presStyleCnt="6"/>
      <dgm:spPr/>
    </dgm:pt>
    <dgm:pt modelId="{C98A0CFC-4531-4F08-A121-74A2E08F6526}" type="pres">
      <dgm:prSet presAssocID="{23C3BC05-8F22-451D-B6BC-E4A4BF273DB3}" presName="node" presStyleLbl="node1" presStyleIdx="4" presStyleCnt="7">
        <dgm:presLayoutVars>
          <dgm:bulletEnabled val="1"/>
        </dgm:presLayoutVars>
      </dgm:prSet>
      <dgm:spPr/>
    </dgm:pt>
    <dgm:pt modelId="{FE52DD90-657B-404C-9980-FBE3A3064CA1}" type="pres">
      <dgm:prSet presAssocID="{D30F0F5F-C08D-4333-AEE5-D52BBFFC6C55}" presName="sibTrans" presStyleLbl="sibTrans2D1" presStyleIdx="4" presStyleCnt="6"/>
      <dgm:spPr/>
    </dgm:pt>
    <dgm:pt modelId="{8A7F6F7E-6508-4571-8D62-3213C2AD5041}" type="pres">
      <dgm:prSet presAssocID="{D30F0F5F-C08D-4333-AEE5-D52BBFFC6C55}" presName="connectorText" presStyleLbl="sibTrans2D1" presStyleIdx="4" presStyleCnt="6"/>
      <dgm:spPr/>
    </dgm:pt>
    <dgm:pt modelId="{12C8DCDF-8056-4555-B4CE-6A44A21A5DA7}" type="pres">
      <dgm:prSet presAssocID="{AE52A385-ADF6-43A2-8C23-823030D92C55}" presName="node" presStyleLbl="node1" presStyleIdx="5" presStyleCnt="7">
        <dgm:presLayoutVars>
          <dgm:bulletEnabled val="1"/>
        </dgm:presLayoutVars>
      </dgm:prSet>
      <dgm:spPr/>
    </dgm:pt>
    <dgm:pt modelId="{9C8D2C3E-B60B-4244-961C-F29C93FC159A}" type="pres">
      <dgm:prSet presAssocID="{7E343EFF-1B90-44A7-BDA0-DA9C558FE09D}" presName="sibTrans" presStyleLbl="sibTrans2D1" presStyleIdx="5" presStyleCnt="6"/>
      <dgm:spPr/>
    </dgm:pt>
    <dgm:pt modelId="{64859816-C20A-46F0-BB62-3A88F8584508}" type="pres">
      <dgm:prSet presAssocID="{7E343EFF-1B90-44A7-BDA0-DA9C558FE09D}" presName="connectorText" presStyleLbl="sibTrans2D1" presStyleIdx="5" presStyleCnt="6"/>
      <dgm:spPr/>
    </dgm:pt>
    <dgm:pt modelId="{2FB89D58-D7D0-43AF-8587-DE7A19B02AB2}" type="pres">
      <dgm:prSet presAssocID="{4A3B02E9-1C83-4012-AD2B-C825A82B7B89}" presName="node" presStyleLbl="node1" presStyleIdx="6" presStyleCnt="7">
        <dgm:presLayoutVars>
          <dgm:bulletEnabled val="1"/>
        </dgm:presLayoutVars>
      </dgm:prSet>
      <dgm:spPr/>
    </dgm:pt>
  </dgm:ptLst>
  <dgm:cxnLst>
    <dgm:cxn modelId="{63F63B01-AEE4-4405-9C5B-0EFA3A07702C}" srcId="{38AC9473-2D80-4F9F-9595-F78DA120EB3E}" destId="{B53E838A-1720-475F-ABE6-E65F49525B83}" srcOrd="0" destOrd="0" parTransId="{3C76B31B-1F5D-4736-BDF9-B4C1A86F387A}" sibTransId="{E4301C4D-FCED-4501-8EA9-BA80551809AB}"/>
    <dgm:cxn modelId="{825F400A-7458-4BE4-B322-40EE78EB974F}" srcId="{38AC9473-2D80-4F9F-9595-F78DA120EB3E}" destId="{D0037578-960E-4B9E-94E1-87DE0368E8B8}" srcOrd="2" destOrd="0" parTransId="{DDDA3835-E27C-4F23-ADBF-A49201454131}" sibTransId="{70783BA0-B128-40BD-A31F-0C8C4ABA7A89}"/>
    <dgm:cxn modelId="{9824620B-406B-4BE8-B87F-AB015576FD12}" type="presOf" srcId="{4A3B02E9-1C83-4012-AD2B-C825A82B7B89}" destId="{2FB89D58-D7D0-43AF-8587-DE7A19B02AB2}" srcOrd="0" destOrd="0" presId="urn:microsoft.com/office/officeart/2005/8/layout/process5"/>
    <dgm:cxn modelId="{50A1CA0C-8F23-4287-8E15-17907CC28A21}" type="presOf" srcId="{E4301C4D-FCED-4501-8EA9-BA80551809AB}" destId="{AC2F0A93-3682-49AB-8414-035FA3CD0E3D}" srcOrd="1" destOrd="0" presId="urn:microsoft.com/office/officeart/2005/8/layout/process5"/>
    <dgm:cxn modelId="{11C3A90D-AAC2-406C-9530-1FD0B7CFBDC8}" type="presOf" srcId="{51FDD8CA-BABF-407B-BB88-1F463A01FBAC}" destId="{EDC53470-8E32-4CFF-8740-52F9531CCDCD}" srcOrd="1" destOrd="0" presId="urn:microsoft.com/office/officeart/2005/8/layout/process5"/>
    <dgm:cxn modelId="{454D670E-2440-454A-8684-8789DFDA6D83}" type="presOf" srcId="{B53E838A-1720-475F-ABE6-E65F49525B83}" destId="{9AD0DF7A-CA94-4A3F-9713-AA7BB0CCDD9E}" srcOrd="0" destOrd="0" presId="urn:microsoft.com/office/officeart/2005/8/layout/process5"/>
    <dgm:cxn modelId="{59B03117-CC34-41C9-B28B-AC5A1BDC6914}" srcId="{38AC9473-2D80-4F9F-9595-F78DA120EB3E}" destId="{7EFA9654-EEA0-4DC3-9957-87AB2433459F}" srcOrd="1" destOrd="0" parTransId="{5B90F762-C097-4D39-9F83-4D6968C3A405}" sibTransId="{51FDD8CA-BABF-407B-BB88-1F463A01FBAC}"/>
    <dgm:cxn modelId="{57446021-4DAF-4004-85F4-F01668BF0001}" type="presOf" srcId="{70783BA0-B128-40BD-A31F-0C8C4ABA7A89}" destId="{6F2B5F74-F5E1-47E4-B839-4C841F267E9E}" srcOrd="0" destOrd="0" presId="urn:microsoft.com/office/officeart/2005/8/layout/process5"/>
    <dgm:cxn modelId="{F47B2F2A-13B1-4BCD-8D58-1D2EAC847E76}" type="presOf" srcId="{51FDD8CA-BABF-407B-BB88-1F463A01FBAC}" destId="{93ACE3BC-0A30-4EF9-976E-864BE56F6F7C}" srcOrd="0" destOrd="0" presId="urn:microsoft.com/office/officeart/2005/8/layout/process5"/>
    <dgm:cxn modelId="{2856912C-9E68-4D7D-97E6-0FB630BBBDD5}" type="presOf" srcId="{E4301C4D-FCED-4501-8EA9-BA80551809AB}" destId="{2A551C94-96C2-4287-8275-EB0ECF2B6586}" srcOrd="0" destOrd="0" presId="urn:microsoft.com/office/officeart/2005/8/layout/process5"/>
    <dgm:cxn modelId="{138C303F-F7BB-4D08-974D-13D2744C0EC2}" type="presOf" srcId="{7E343EFF-1B90-44A7-BDA0-DA9C558FE09D}" destId="{9C8D2C3E-B60B-4244-961C-F29C93FC159A}" srcOrd="0" destOrd="0" presId="urn:microsoft.com/office/officeart/2005/8/layout/process5"/>
    <dgm:cxn modelId="{D39E0B45-53CB-4D76-B486-39888CAE6A51}" type="presOf" srcId="{23C3BC05-8F22-451D-B6BC-E4A4BF273DB3}" destId="{C98A0CFC-4531-4F08-A121-74A2E08F6526}" srcOrd="0" destOrd="0" presId="urn:microsoft.com/office/officeart/2005/8/layout/process5"/>
    <dgm:cxn modelId="{DB414D6B-AF55-4714-8F2B-1D456CC4B1B2}" type="presOf" srcId="{D0037578-960E-4B9E-94E1-87DE0368E8B8}" destId="{9BFFE090-10CC-412C-AF4A-E9E459FAE927}" srcOrd="0" destOrd="0" presId="urn:microsoft.com/office/officeart/2005/8/layout/process5"/>
    <dgm:cxn modelId="{FA16527E-BDE1-43BD-A61D-BF95DEBFDF17}" srcId="{38AC9473-2D80-4F9F-9595-F78DA120EB3E}" destId="{AE52A385-ADF6-43A2-8C23-823030D92C55}" srcOrd="5" destOrd="0" parTransId="{08793136-5F7C-4F19-99D1-461181FE6EE3}" sibTransId="{7E343EFF-1B90-44A7-BDA0-DA9C558FE09D}"/>
    <dgm:cxn modelId="{E0F61483-B86A-4D5B-8202-8803B28A7BAD}" srcId="{38AC9473-2D80-4F9F-9595-F78DA120EB3E}" destId="{88809671-D151-4324-877A-E269BDEAF303}" srcOrd="3" destOrd="0" parTransId="{3CCC5C75-A27E-44E2-BA03-A4BF97F09875}" sibTransId="{9FFA4AAF-D4F5-4E76-BE48-9FBAD88D86DC}"/>
    <dgm:cxn modelId="{B5FB619A-8F2D-4E1C-877B-3A4819906F96}" type="presOf" srcId="{70783BA0-B128-40BD-A31F-0C8C4ABA7A89}" destId="{4049B4C8-F028-43FC-AC6D-CD6E7BF495E3}" srcOrd="1" destOrd="0" presId="urn:microsoft.com/office/officeart/2005/8/layout/process5"/>
    <dgm:cxn modelId="{C2097BA3-ABE8-45D7-9069-E38BD60D6C11}" type="presOf" srcId="{7EFA9654-EEA0-4DC3-9957-87AB2433459F}" destId="{D54CF9F5-5F2E-4FF2-96C8-95B5A1F7B4C0}" srcOrd="0" destOrd="0" presId="urn:microsoft.com/office/officeart/2005/8/layout/process5"/>
    <dgm:cxn modelId="{02B145A7-A60F-4F33-B210-D64AF92C4B99}" type="presOf" srcId="{38AC9473-2D80-4F9F-9595-F78DA120EB3E}" destId="{5A5ABCAF-3836-4BC5-8A91-9595C65993FC}" srcOrd="0" destOrd="0" presId="urn:microsoft.com/office/officeart/2005/8/layout/process5"/>
    <dgm:cxn modelId="{6C77BBB2-0943-4D27-A18D-A55958E9BDEC}" srcId="{38AC9473-2D80-4F9F-9595-F78DA120EB3E}" destId="{4A3B02E9-1C83-4012-AD2B-C825A82B7B89}" srcOrd="6" destOrd="0" parTransId="{CA50A6A9-749E-45D0-8008-92D7AE537745}" sibTransId="{F3D72D20-4E0A-4C2F-A5EE-6B6EEDE98F8D}"/>
    <dgm:cxn modelId="{67DF75B6-461A-4981-A90A-448253DAD39E}" type="presOf" srcId="{9FFA4AAF-D4F5-4E76-BE48-9FBAD88D86DC}" destId="{93BB7C6D-D363-4DA8-A1BD-0005DFBEEEB1}" srcOrd="0" destOrd="0" presId="urn:microsoft.com/office/officeart/2005/8/layout/process5"/>
    <dgm:cxn modelId="{0BDA6DBB-0288-4FE8-94CF-6685E7C736E1}" type="presOf" srcId="{7E343EFF-1B90-44A7-BDA0-DA9C558FE09D}" destId="{64859816-C20A-46F0-BB62-3A88F8584508}" srcOrd="1" destOrd="0" presId="urn:microsoft.com/office/officeart/2005/8/layout/process5"/>
    <dgm:cxn modelId="{122BCBC2-9943-48DE-B8D5-2E96B31F91BC}" type="presOf" srcId="{88809671-D151-4324-877A-E269BDEAF303}" destId="{E29934DE-D4C2-454A-99B3-9E144119BDDA}" srcOrd="0" destOrd="0" presId="urn:microsoft.com/office/officeart/2005/8/layout/process5"/>
    <dgm:cxn modelId="{3947D4DD-54F3-4918-91CD-F42039F08CF2}" type="presOf" srcId="{D30F0F5F-C08D-4333-AEE5-D52BBFFC6C55}" destId="{8A7F6F7E-6508-4571-8D62-3213C2AD5041}" srcOrd="1" destOrd="0" presId="urn:microsoft.com/office/officeart/2005/8/layout/process5"/>
    <dgm:cxn modelId="{35C23EE9-3DBF-4C74-8F5C-C4572EE4C370}" type="presOf" srcId="{D30F0F5F-C08D-4333-AEE5-D52BBFFC6C55}" destId="{FE52DD90-657B-404C-9980-FBE3A3064CA1}" srcOrd="0" destOrd="0" presId="urn:microsoft.com/office/officeart/2005/8/layout/process5"/>
    <dgm:cxn modelId="{4A06B5EA-FCAE-40D2-996C-CEAAB47E6DF4}" srcId="{38AC9473-2D80-4F9F-9595-F78DA120EB3E}" destId="{23C3BC05-8F22-451D-B6BC-E4A4BF273DB3}" srcOrd="4" destOrd="0" parTransId="{201F4B6F-49B7-4CAF-BA09-EDD86D32265A}" sibTransId="{D30F0F5F-C08D-4333-AEE5-D52BBFFC6C55}"/>
    <dgm:cxn modelId="{19E579F7-9137-4DD8-AB3B-6BAA0FC4F94E}" type="presOf" srcId="{AE52A385-ADF6-43A2-8C23-823030D92C55}" destId="{12C8DCDF-8056-4555-B4CE-6A44A21A5DA7}" srcOrd="0" destOrd="0" presId="urn:microsoft.com/office/officeart/2005/8/layout/process5"/>
    <dgm:cxn modelId="{533CF8FE-3B93-4C59-96B7-D4DCAF6FD71C}" type="presOf" srcId="{9FFA4AAF-D4F5-4E76-BE48-9FBAD88D86DC}" destId="{22E05478-C77E-4E95-84DC-22CB08CC6FCA}" srcOrd="1" destOrd="0" presId="urn:microsoft.com/office/officeart/2005/8/layout/process5"/>
    <dgm:cxn modelId="{49FD2693-83E1-48CC-9C49-8D9298306648}" type="presParOf" srcId="{5A5ABCAF-3836-4BC5-8A91-9595C65993FC}" destId="{9AD0DF7A-CA94-4A3F-9713-AA7BB0CCDD9E}" srcOrd="0" destOrd="0" presId="urn:microsoft.com/office/officeart/2005/8/layout/process5"/>
    <dgm:cxn modelId="{45FCB731-C23D-4973-AAD8-FBA99EC5F06F}" type="presParOf" srcId="{5A5ABCAF-3836-4BC5-8A91-9595C65993FC}" destId="{2A551C94-96C2-4287-8275-EB0ECF2B6586}" srcOrd="1" destOrd="0" presId="urn:microsoft.com/office/officeart/2005/8/layout/process5"/>
    <dgm:cxn modelId="{8DC01648-7E80-47D4-8A70-4E4F6AB2B5C5}" type="presParOf" srcId="{2A551C94-96C2-4287-8275-EB0ECF2B6586}" destId="{AC2F0A93-3682-49AB-8414-035FA3CD0E3D}" srcOrd="0" destOrd="0" presId="urn:microsoft.com/office/officeart/2005/8/layout/process5"/>
    <dgm:cxn modelId="{25284AE7-674D-4A5E-A923-A38715AC5758}" type="presParOf" srcId="{5A5ABCAF-3836-4BC5-8A91-9595C65993FC}" destId="{D54CF9F5-5F2E-4FF2-96C8-95B5A1F7B4C0}" srcOrd="2" destOrd="0" presId="urn:microsoft.com/office/officeart/2005/8/layout/process5"/>
    <dgm:cxn modelId="{09B647F8-9F23-4885-936E-25C21C8DF87A}" type="presParOf" srcId="{5A5ABCAF-3836-4BC5-8A91-9595C65993FC}" destId="{93ACE3BC-0A30-4EF9-976E-864BE56F6F7C}" srcOrd="3" destOrd="0" presId="urn:microsoft.com/office/officeart/2005/8/layout/process5"/>
    <dgm:cxn modelId="{E4CCDCD3-A733-4B1D-9E40-E570BFCD52B2}" type="presParOf" srcId="{93ACE3BC-0A30-4EF9-976E-864BE56F6F7C}" destId="{EDC53470-8E32-4CFF-8740-52F9531CCDCD}" srcOrd="0" destOrd="0" presId="urn:microsoft.com/office/officeart/2005/8/layout/process5"/>
    <dgm:cxn modelId="{CEF5BEBB-537F-4FCA-94AC-1CC6804E1C55}" type="presParOf" srcId="{5A5ABCAF-3836-4BC5-8A91-9595C65993FC}" destId="{9BFFE090-10CC-412C-AF4A-E9E459FAE927}" srcOrd="4" destOrd="0" presId="urn:microsoft.com/office/officeart/2005/8/layout/process5"/>
    <dgm:cxn modelId="{80211110-E149-4432-AFA4-6F7E1C46CD4C}" type="presParOf" srcId="{5A5ABCAF-3836-4BC5-8A91-9595C65993FC}" destId="{6F2B5F74-F5E1-47E4-B839-4C841F267E9E}" srcOrd="5" destOrd="0" presId="urn:microsoft.com/office/officeart/2005/8/layout/process5"/>
    <dgm:cxn modelId="{B08A31C3-A094-4E4F-B5EB-9F55EE9C23DE}" type="presParOf" srcId="{6F2B5F74-F5E1-47E4-B839-4C841F267E9E}" destId="{4049B4C8-F028-43FC-AC6D-CD6E7BF495E3}" srcOrd="0" destOrd="0" presId="urn:microsoft.com/office/officeart/2005/8/layout/process5"/>
    <dgm:cxn modelId="{82B26094-BB3C-4045-BAAA-DCECE4B81177}" type="presParOf" srcId="{5A5ABCAF-3836-4BC5-8A91-9595C65993FC}" destId="{E29934DE-D4C2-454A-99B3-9E144119BDDA}" srcOrd="6" destOrd="0" presId="urn:microsoft.com/office/officeart/2005/8/layout/process5"/>
    <dgm:cxn modelId="{A20D20A3-C804-4A8C-8EC2-7D9E73BD0167}" type="presParOf" srcId="{5A5ABCAF-3836-4BC5-8A91-9595C65993FC}" destId="{93BB7C6D-D363-4DA8-A1BD-0005DFBEEEB1}" srcOrd="7" destOrd="0" presId="urn:microsoft.com/office/officeart/2005/8/layout/process5"/>
    <dgm:cxn modelId="{AF055ED4-22F5-47A7-BAE8-629C8850560F}" type="presParOf" srcId="{93BB7C6D-D363-4DA8-A1BD-0005DFBEEEB1}" destId="{22E05478-C77E-4E95-84DC-22CB08CC6FCA}" srcOrd="0" destOrd="0" presId="urn:microsoft.com/office/officeart/2005/8/layout/process5"/>
    <dgm:cxn modelId="{DA436895-7C9F-48B5-AB01-27C08423BD99}" type="presParOf" srcId="{5A5ABCAF-3836-4BC5-8A91-9595C65993FC}" destId="{C98A0CFC-4531-4F08-A121-74A2E08F6526}" srcOrd="8" destOrd="0" presId="urn:microsoft.com/office/officeart/2005/8/layout/process5"/>
    <dgm:cxn modelId="{C51F8E17-6C7E-4F46-A981-8D7B581648FB}" type="presParOf" srcId="{5A5ABCAF-3836-4BC5-8A91-9595C65993FC}" destId="{FE52DD90-657B-404C-9980-FBE3A3064CA1}" srcOrd="9" destOrd="0" presId="urn:microsoft.com/office/officeart/2005/8/layout/process5"/>
    <dgm:cxn modelId="{D762E7D9-2034-4363-828C-EB2D737460CB}" type="presParOf" srcId="{FE52DD90-657B-404C-9980-FBE3A3064CA1}" destId="{8A7F6F7E-6508-4571-8D62-3213C2AD5041}" srcOrd="0" destOrd="0" presId="urn:microsoft.com/office/officeart/2005/8/layout/process5"/>
    <dgm:cxn modelId="{78FBFA33-BCAC-490F-85B2-9BCC192B16E1}" type="presParOf" srcId="{5A5ABCAF-3836-4BC5-8A91-9595C65993FC}" destId="{12C8DCDF-8056-4555-B4CE-6A44A21A5DA7}" srcOrd="10" destOrd="0" presId="urn:microsoft.com/office/officeart/2005/8/layout/process5"/>
    <dgm:cxn modelId="{2E021829-E82C-41A2-A345-902381149B01}" type="presParOf" srcId="{5A5ABCAF-3836-4BC5-8A91-9595C65993FC}" destId="{9C8D2C3E-B60B-4244-961C-F29C93FC159A}" srcOrd="11" destOrd="0" presId="urn:microsoft.com/office/officeart/2005/8/layout/process5"/>
    <dgm:cxn modelId="{EA52A679-C48E-4922-BD02-884BED5B81CA}" type="presParOf" srcId="{9C8D2C3E-B60B-4244-961C-F29C93FC159A}" destId="{64859816-C20A-46F0-BB62-3A88F8584508}" srcOrd="0" destOrd="0" presId="urn:microsoft.com/office/officeart/2005/8/layout/process5"/>
    <dgm:cxn modelId="{E62FE8E7-7D4A-4144-B682-8B7ACF57B35C}" type="presParOf" srcId="{5A5ABCAF-3836-4BC5-8A91-9595C65993FC}" destId="{2FB89D58-D7D0-43AF-8587-DE7A19B02AB2}" srcOrd="12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A03513-4BFE-44F3-8490-32288B9AB5D9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48A68EB-DB04-4E06-A7F6-446BE9824943}">
      <dgm:prSet phldrT="[Text]" phldr="0"/>
      <dgm:spPr>
        <a:solidFill>
          <a:srgbClr val="A7CF4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OČEKIVANO</a:t>
          </a:r>
        </a:p>
      </dgm:t>
    </dgm:pt>
    <dgm:pt modelId="{0BF91C7E-0D75-427D-B689-AB619BD906CC}" type="parTrans" cxnId="{CF1906E9-F4E1-4522-B152-87BD3E859DC0}">
      <dgm:prSet/>
      <dgm:spPr/>
      <dgm:t>
        <a:bodyPr/>
        <a:lstStyle/>
        <a:p>
          <a:endParaRPr lang="hr-HR"/>
        </a:p>
      </dgm:t>
    </dgm:pt>
    <dgm:pt modelId="{5A1513B7-FF99-4A21-B4E0-88FC49CB841E}" type="sibTrans" cxnId="{CF1906E9-F4E1-4522-B152-87BD3E859DC0}">
      <dgm:prSet/>
      <dgm:spPr/>
      <dgm:t>
        <a:bodyPr/>
        <a:lstStyle/>
        <a:p>
          <a:endParaRPr lang="hr-HR"/>
        </a:p>
      </dgm:t>
    </dgm:pt>
    <dgm:pt modelId="{5A163FC3-FE3F-4875-A758-BC5AE5A244E4}">
      <dgm:prSet phldrT="[Text]" phldr="0"/>
      <dgm:spPr>
        <a:solidFill>
          <a:srgbClr val="A7CF4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OSTVARENO</a:t>
          </a:r>
        </a:p>
      </dgm:t>
    </dgm:pt>
    <dgm:pt modelId="{2F33E621-FBB9-4FF3-999A-B075250EEE9F}" type="parTrans" cxnId="{8AEF251E-25C7-49FB-9C1D-76A79F0701D2}">
      <dgm:prSet/>
      <dgm:spPr/>
      <dgm:t>
        <a:bodyPr/>
        <a:lstStyle/>
        <a:p>
          <a:endParaRPr lang="hr-HR"/>
        </a:p>
      </dgm:t>
    </dgm:pt>
    <dgm:pt modelId="{24B65C76-F8A0-49CD-A566-37324EC77ABF}" type="sibTrans" cxnId="{8AEF251E-25C7-49FB-9C1D-76A79F0701D2}">
      <dgm:prSet/>
      <dgm:spPr/>
      <dgm:t>
        <a:bodyPr/>
        <a:lstStyle/>
        <a:p>
          <a:endParaRPr lang="hr-HR"/>
        </a:p>
      </dgm:t>
    </dgm:pt>
    <dgm:pt modelId="{A2FF9F64-3BA2-409F-AE22-BC2261AC4D5D}" type="pres">
      <dgm:prSet presAssocID="{85A03513-4BFE-44F3-8490-32288B9AB5D9}" presName="diagram" presStyleCnt="0">
        <dgm:presLayoutVars>
          <dgm:dir/>
          <dgm:resizeHandles val="exact"/>
        </dgm:presLayoutVars>
      </dgm:prSet>
      <dgm:spPr/>
    </dgm:pt>
    <dgm:pt modelId="{C6F5CF87-DCEC-442E-AB45-7C8DA53B683E}" type="pres">
      <dgm:prSet presAssocID="{648A68EB-DB04-4E06-A7F6-446BE9824943}" presName="arrow" presStyleLbl="node1" presStyleIdx="0" presStyleCnt="2">
        <dgm:presLayoutVars>
          <dgm:bulletEnabled val="1"/>
        </dgm:presLayoutVars>
      </dgm:prSet>
      <dgm:spPr/>
    </dgm:pt>
    <dgm:pt modelId="{CD2AF329-A4CA-462E-9033-3050CE24A782}" type="pres">
      <dgm:prSet presAssocID="{5A163FC3-FE3F-4875-A758-BC5AE5A244E4}" presName="arrow" presStyleLbl="node1" presStyleIdx="1" presStyleCnt="2">
        <dgm:presLayoutVars>
          <dgm:bulletEnabled val="1"/>
        </dgm:presLayoutVars>
      </dgm:prSet>
      <dgm:spPr/>
    </dgm:pt>
  </dgm:ptLst>
  <dgm:cxnLst>
    <dgm:cxn modelId="{8AEF251E-25C7-49FB-9C1D-76A79F0701D2}" srcId="{85A03513-4BFE-44F3-8490-32288B9AB5D9}" destId="{5A163FC3-FE3F-4875-A758-BC5AE5A244E4}" srcOrd="1" destOrd="0" parTransId="{2F33E621-FBB9-4FF3-999A-B075250EEE9F}" sibTransId="{24B65C76-F8A0-49CD-A566-37324EC77ABF}"/>
    <dgm:cxn modelId="{A00C2555-DD5A-4416-992E-08F66FB41740}" type="presOf" srcId="{648A68EB-DB04-4E06-A7F6-446BE9824943}" destId="{C6F5CF87-DCEC-442E-AB45-7C8DA53B683E}" srcOrd="0" destOrd="0" presId="urn:microsoft.com/office/officeart/2005/8/layout/arrow5"/>
    <dgm:cxn modelId="{F59A9DA6-C40B-4E25-B2AB-D5580D3D9B3A}" type="presOf" srcId="{5A163FC3-FE3F-4875-A758-BC5AE5A244E4}" destId="{CD2AF329-A4CA-462E-9033-3050CE24A782}" srcOrd="0" destOrd="0" presId="urn:microsoft.com/office/officeart/2005/8/layout/arrow5"/>
    <dgm:cxn modelId="{17D774B6-DBEC-42B4-9E29-51B331ECD837}" type="presOf" srcId="{85A03513-4BFE-44F3-8490-32288B9AB5D9}" destId="{A2FF9F64-3BA2-409F-AE22-BC2261AC4D5D}" srcOrd="0" destOrd="0" presId="urn:microsoft.com/office/officeart/2005/8/layout/arrow5"/>
    <dgm:cxn modelId="{CF1906E9-F4E1-4522-B152-87BD3E859DC0}" srcId="{85A03513-4BFE-44F3-8490-32288B9AB5D9}" destId="{648A68EB-DB04-4E06-A7F6-446BE9824943}" srcOrd="0" destOrd="0" parTransId="{0BF91C7E-0D75-427D-B689-AB619BD906CC}" sibTransId="{5A1513B7-FF99-4A21-B4E0-88FC49CB841E}"/>
    <dgm:cxn modelId="{F2DF9375-901E-40AE-81A8-5B2FC30541FA}" type="presParOf" srcId="{A2FF9F64-3BA2-409F-AE22-BC2261AC4D5D}" destId="{C6F5CF87-DCEC-442E-AB45-7C8DA53B683E}" srcOrd="0" destOrd="0" presId="urn:microsoft.com/office/officeart/2005/8/layout/arrow5"/>
    <dgm:cxn modelId="{607D6900-BC5D-4830-8A12-224576B7584B}" type="presParOf" srcId="{A2FF9F64-3BA2-409F-AE22-BC2261AC4D5D}" destId="{CD2AF329-A4CA-462E-9033-3050CE24A78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1821B9-6043-4E97-9038-7DB6BB4CF57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E49C29F-ADCA-483B-B147-7D23A78A60A4}">
      <dgm:prSet phldrT="[Text]" phldr="0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PREDMET</a:t>
          </a:r>
        </a:p>
      </dgm:t>
    </dgm:pt>
    <dgm:pt modelId="{23CF13FB-7578-4441-9042-406A5CC8BBBD}" type="parTrans" cxnId="{C037EBEB-E1E0-4AC1-9F1D-B1F88E6FF25C}">
      <dgm:prSet/>
      <dgm:spPr/>
      <dgm:t>
        <a:bodyPr/>
        <a:lstStyle/>
        <a:p>
          <a:endParaRPr lang="hr-HR"/>
        </a:p>
      </dgm:t>
    </dgm:pt>
    <dgm:pt modelId="{E9B535A4-B773-4325-B8DE-3E285FB2B6AB}" type="sibTrans" cxnId="{C037EBEB-E1E0-4AC1-9F1D-B1F88E6FF25C}">
      <dgm:prSet/>
      <dgm:spPr/>
      <dgm:t>
        <a:bodyPr/>
        <a:lstStyle/>
        <a:p>
          <a:endParaRPr lang="hr-HR"/>
        </a:p>
      </dgm:t>
    </dgm:pt>
    <dgm:pt modelId="{84238D3D-4E8C-411F-9335-BFE1D9493C6D}">
      <dgm:prSet phldrT="[Text]" phldr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>
              <a:solidFill>
                <a:srgbClr val="24A6A8"/>
              </a:solidFill>
            </a:rPr>
            <a:t>NASTAVNA JEDINICA</a:t>
          </a:r>
        </a:p>
      </dgm:t>
    </dgm:pt>
    <dgm:pt modelId="{2FEF951F-2F74-4E87-9211-58D218C284A6}" type="parTrans" cxnId="{63467F8F-E664-4555-814E-9220DC60F665}">
      <dgm:prSet/>
      <dgm:spPr/>
      <dgm:t>
        <a:bodyPr/>
        <a:lstStyle/>
        <a:p>
          <a:endParaRPr lang="hr-HR"/>
        </a:p>
      </dgm:t>
    </dgm:pt>
    <dgm:pt modelId="{FEE53EAE-E313-44FC-A5DC-8774D7470B08}" type="sibTrans" cxnId="{63467F8F-E664-4555-814E-9220DC60F665}">
      <dgm:prSet/>
      <dgm:spPr/>
      <dgm:t>
        <a:bodyPr/>
        <a:lstStyle/>
        <a:p>
          <a:endParaRPr lang="hr-HR"/>
        </a:p>
      </dgm:t>
    </dgm:pt>
    <dgm:pt modelId="{2FF76B00-9DBB-4347-8072-8EA9554C79D4}">
      <dgm:prSet phldrT="[Text]" phldr="0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1100" b="1" kern="1200" dirty="0">
              <a:solidFill>
                <a:srgbClr val="24A6A8"/>
              </a:solidFill>
              <a:latin typeface="Aptos" panose="02110004020202020204"/>
              <a:ea typeface="+mn-ea"/>
              <a:cs typeface="+mn-cs"/>
            </a:rPr>
            <a:t>PONAVLJANJE</a:t>
          </a:r>
        </a:p>
      </dgm:t>
    </dgm:pt>
    <dgm:pt modelId="{CC3E0D87-2A03-4ED0-AAEE-F12B727B7FE1}" type="parTrans" cxnId="{0F9320F2-7C28-4815-95D6-81908A439BD8}">
      <dgm:prSet/>
      <dgm:spPr/>
      <dgm:t>
        <a:bodyPr/>
        <a:lstStyle/>
        <a:p>
          <a:endParaRPr lang="hr-HR"/>
        </a:p>
      </dgm:t>
    </dgm:pt>
    <dgm:pt modelId="{A64178C6-3015-4171-B682-6216359E0076}" type="sibTrans" cxnId="{0F9320F2-7C28-4815-95D6-81908A439BD8}">
      <dgm:prSet/>
      <dgm:spPr/>
      <dgm:t>
        <a:bodyPr/>
        <a:lstStyle/>
        <a:p>
          <a:endParaRPr lang="hr-HR"/>
        </a:p>
      </dgm:t>
    </dgm:pt>
    <dgm:pt modelId="{8DEDB7C5-61E4-4783-B63F-3FA2BCC8AF08}">
      <dgm:prSet phldrT="[Text]" phldr="0"/>
      <dgm:spPr>
        <a:solidFill>
          <a:srgbClr val="EF4A5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MODUL</a:t>
          </a:r>
        </a:p>
      </dgm:t>
    </dgm:pt>
    <dgm:pt modelId="{68DC31BA-DA01-4520-9185-D8D053B2E950}" type="parTrans" cxnId="{4BFE56E5-63EE-4044-A909-2509CCAB9DE9}">
      <dgm:prSet/>
      <dgm:spPr/>
      <dgm:t>
        <a:bodyPr/>
        <a:lstStyle/>
        <a:p>
          <a:endParaRPr lang="hr-HR"/>
        </a:p>
      </dgm:t>
    </dgm:pt>
    <dgm:pt modelId="{C4F2EF4E-1310-4078-A8CA-10FE7367A651}" type="sibTrans" cxnId="{4BFE56E5-63EE-4044-A909-2509CCAB9DE9}">
      <dgm:prSet/>
      <dgm:spPr/>
      <dgm:t>
        <a:bodyPr/>
        <a:lstStyle/>
        <a:p>
          <a:endParaRPr lang="hr-HR"/>
        </a:p>
      </dgm:t>
    </dgm:pt>
    <dgm:pt modelId="{B9E30892-C968-4115-8BF4-DAA22AAE7FDA}">
      <dgm:prSet phldrT="[Text]" phldr="0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1100" b="1" kern="1200" dirty="0">
              <a:solidFill>
                <a:srgbClr val="24A6A8"/>
              </a:solidFill>
              <a:latin typeface="Aptos" panose="02110004020202020204"/>
              <a:ea typeface="+mn-ea"/>
              <a:cs typeface="+mn-cs"/>
            </a:rPr>
            <a:t>PISANA PROVJERA</a:t>
          </a:r>
        </a:p>
      </dgm:t>
    </dgm:pt>
    <dgm:pt modelId="{80546D50-20F3-4FF3-A711-A12D32089ABE}" type="parTrans" cxnId="{B7642766-D564-4B1C-BAB6-7D5692649469}">
      <dgm:prSet/>
      <dgm:spPr/>
      <dgm:t>
        <a:bodyPr/>
        <a:lstStyle/>
        <a:p>
          <a:endParaRPr lang="hr-HR"/>
        </a:p>
      </dgm:t>
    </dgm:pt>
    <dgm:pt modelId="{2910DD50-E889-4D61-8C65-A40B29AB0ED4}" type="sibTrans" cxnId="{B7642766-D564-4B1C-BAB6-7D5692649469}">
      <dgm:prSet/>
      <dgm:spPr/>
      <dgm:t>
        <a:bodyPr/>
        <a:lstStyle/>
        <a:p>
          <a:endParaRPr lang="hr-HR"/>
        </a:p>
      </dgm:t>
    </dgm:pt>
    <dgm:pt modelId="{1E275E42-3E98-4534-98C8-503228832DF7}">
      <dgm:prSet phldrT="[Text]" phldr="0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rgbClr val="24A6A8"/>
              </a:solidFill>
              <a:latin typeface="Aptos" panose="02110004020202020204"/>
              <a:ea typeface="+mn-ea"/>
              <a:cs typeface="+mn-cs"/>
            </a:rPr>
            <a:t>NASTAVNA JEDINICA</a:t>
          </a:r>
        </a:p>
      </dgm:t>
    </dgm:pt>
    <dgm:pt modelId="{8EE7A294-9274-44FD-B556-B0DC1EBACF7E}" type="parTrans" cxnId="{CAF4A3B0-302C-4A69-AAE5-F86ED00EA796}">
      <dgm:prSet/>
      <dgm:spPr/>
      <dgm:t>
        <a:bodyPr/>
        <a:lstStyle/>
        <a:p>
          <a:endParaRPr lang="hr-HR"/>
        </a:p>
      </dgm:t>
    </dgm:pt>
    <dgm:pt modelId="{7FD2C811-4F1A-4597-A19B-817B9C6FA345}" type="sibTrans" cxnId="{CAF4A3B0-302C-4A69-AAE5-F86ED00EA796}">
      <dgm:prSet/>
      <dgm:spPr/>
      <dgm:t>
        <a:bodyPr/>
        <a:lstStyle/>
        <a:p>
          <a:endParaRPr lang="hr-HR"/>
        </a:p>
      </dgm:t>
    </dgm:pt>
    <dgm:pt modelId="{19D50FBD-C27C-493F-99CF-E67E7C501C26}">
      <dgm:prSet phldrT="[Text]" phldr="0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rgbClr val="24A6A8"/>
              </a:solidFill>
              <a:latin typeface="Aptos" panose="02110004020202020204"/>
              <a:ea typeface="+mn-ea"/>
              <a:cs typeface="+mn-cs"/>
            </a:rPr>
            <a:t>PONAVLJANJE</a:t>
          </a:r>
        </a:p>
      </dgm:t>
    </dgm:pt>
    <dgm:pt modelId="{FE57EA4B-2962-4731-9407-4DC37DCFF73B}" type="parTrans" cxnId="{BCBBE089-4164-4A71-9876-E0FDC955A773}">
      <dgm:prSet/>
      <dgm:spPr/>
      <dgm:t>
        <a:bodyPr/>
        <a:lstStyle/>
        <a:p>
          <a:endParaRPr lang="hr-HR"/>
        </a:p>
      </dgm:t>
    </dgm:pt>
    <dgm:pt modelId="{4F67894B-E49B-4123-BFA5-0AF79904DADB}" type="sibTrans" cxnId="{BCBBE089-4164-4A71-9876-E0FDC955A773}">
      <dgm:prSet/>
      <dgm:spPr/>
      <dgm:t>
        <a:bodyPr/>
        <a:lstStyle/>
        <a:p>
          <a:endParaRPr lang="hr-HR"/>
        </a:p>
      </dgm:t>
    </dgm:pt>
    <dgm:pt modelId="{78267840-B9CA-4337-B4EB-68B771ECD0E9}">
      <dgm:prSet phldrT="[Text]" phldr="0"/>
      <dgm:spPr>
        <a:solidFill>
          <a:srgbClr val="EF4A5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MODUL</a:t>
          </a:r>
        </a:p>
      </dgm:t>
    </dgm:pt>
    <dgm:pt modelId="{D551CE1F-340B-4DAA-A2BE-054F97E41FA2}" type="parTrans" cxnId="{F29A1215-6A38-4ABD-998B-E61B97E419B7}">
      <dgm:prSet/>
      <dgm:spPr/>
      <dgm:t>
        <a:bodyPr/>
        <a:lstStyle/>
        <a:p>
          <a:endParaRPr lang="hr-HR"/>
        </a:p>
      </dgm:t>
    </dgm:pt>
    <dgm:pt modelId="{383D3835-8513-4537-8573-277231C39024}" type="sibTrans" cxnId="{F29A1215-6A38-4ABD-998B-E61B97E419B7}">
      <dgm:prSet/>
      <dgm:spPr/>
      <dgm:t>
        <a:bodyPr/>
        <a:lstStyle/>
        <a:p>
          <a:endParaRPr lang="hr-HR"/>
        </a:p>
      </dgm:t>
    </dgm:pt>
    <dgm:pt modelId="{391BB510-9292-4D5A-86BF-7434046FF546}">
      <dgm:prSet phldrT="[Text]" phldr="0"/>
      <dgm:spPr>
        <a:solidFill>
          <a:srgbClr val="EF4A5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b="1" dirty="0"/>
            <a:t>MODUL</a:t>
          </a:r>
        </a:p>
      </dgm:t>
    </dgm:pt>
    <dgm:pt modelId="{1317B5F3-8072-4EA3-AC58-04F9FD9531E9}" type="parTrans" cxnId="{3FD6219C-2B1B-4EE2-9669-0E39D8EF1911}">
      <dgm:prSet/>
      <dgm:spPr/>
      <dgm:t>
        <a:bodyPr/>
        <a:lstStyle/>
        <a:p>
          <a:endParaRPr lang="hr-HR"/>
        </a:p>
      </dgm:t>
    </dgm:pt>
    <dgm:pt modelId="{9EBF56B0-F501-4196-8EF0-FB3EF6C6A22E}" type="sibTrans" cxnId="{3FD6219C-2B1B-4EE2-9669-0E39D8EF1911}">
      <dgm:prSet/>
      <dgm:spPr/>
      <dgm:t>
        <a:bodyPr/>
        <a:lstStyle/>
        <a:p>
          <a:endParaRPr lang="hr-HR"/>
        </a:p>
      </dgm:t>
    </dgm:pt>
    <dgm:pt modelId="{5A12244D-E077-44D0-BE76-19327B547724}" type="pres">
      <dgm:prSet presAssocID="{431821B9-6043-4E97-9038-7DB6BB4CF57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FDF8E52-F41F-4776-8D96-24C2DAEFA6C5}" type="pres">
      <dgm:prSet presAssocID="{AE49C29F-ADCA-483B-B147-7D23A78A60A4}" presName="horFlow" presStyleCnt="0"/>
      <dgm:spPr/>
    </dgm:pt>
    <dgm:pt modelId="{8EEE5CDB-7BC4-4887-A2EB-34222FEC1E38}" type="pres">
      <dgm:prSet presAssocID="{AE49C29F-ADCA-483B-B147-7D23A78A60A4}" presName="bigChev" presStyleLbl="node1" presStyleIdx="0" presStyleCnt="4"/>
      <dgm:spPr/>
    </dgm:pt>
    <dgm:pt modelId="{FEB461B3-1B79-4D26-B87C-537A4BDEF674}" type="pres">
      <dgm:prSet presAssocID="{2FEF951F-2F74-4E87-9211-58D218C284A6}" presName="parTrans" presStyleCnt="0"/>
      <dgm:spPr/>
    </dgm:pt>
    <dgm:pt modelId="{74199572-FCE3-433A-A7B4-54C3439BF43D}" type="pres">
      <dgm:prSet presAssocID="{84238D3D-4E8C-411F-9335-BFE1D9493C6D}" presName="node" presStyleLbl="alignAccFollowNode1" presStyleIdx="0" presStyleCnt="5">
        <dgm:presLayoutVars>
          <dgm:bulletEnabled val="1"/>
        </dgm:presLayoutVars>
      </dgm:prSet>
      <dgm:spPr/>
    </dgm:pt>
    <dgm:pt modelId="{1035F7CA-E551-4A8E-9A37-EBF8849AF9B5}" type="pres">
      <dgm:prSet presAssocID="{FEE53EAE-E313-44FC-A5DC-8774D7470B08}" presName="sibTrans" presStyleCnt="0"/>
      <dgm:spPr/>
    </dgm:pt>
    <dgm:pt modelId="{96CEC75D-1AB4-442A-8E04-9B42771AC7F9}" type="pres">
      <dgm:prSet presAssocID="{2FF76B00-9DBB-4347-8072-8EA9554C79D4}" presName="node" presStyleLbl="alignAccFollowNode1" presStyleIdx="1" presStyleCnt="5" custScaleX="107390">
        <dgm:presLayoutVars>
          <dgm:bulletEnabled val="1"/>
        </dgm:presLayoutVars>
      </dgm:prSet>
      <dgm:spPr/>
    </dgm:pt>
    <dgm:pt modelId="{2B44EF20-156F-4D5C-ACEB-5C9FBD0FC5C9}" type="pres">
      <dgm:prSet presAssocID="{A64178C6-3015-4171-B682-6216359E0076}" presName="sibTrans" presStyleCnt="0"/>
      <dgm:spPr/>
    </dgm:pt>
    <dgm:pt modelId="{249A445D-B3F5-4135-BA14-6C1A2646B5F9}" type="pres">
      <dgm:prSet presAssocID="{B9E30892-C968-4115-8BF4-DAA22AAE7FDA}" presName="node" presStyleLbl="alignAccFollowNode1" presStyleIdx="2" presStyleCnt="5">
        <dgm:presLayoutVars>
          <dgm:bulletEnabled val="1"/>
        </dgm:presLayoutVars>
      </dgm:prSet>
      <dgm:spPr/>
    </dgm:pt>
    <dgm:pt modelId="{5F8B2726-499E-4D24-8EEB-2C5E0FC5BDD2}" type="pres">
      <dgm:prSet presAssocID="{2910DD50-E889-4D61-8C65-A40B29AB0ED4}" presName="sibTrans" presStyleCnt="0"/>
      <dgm:spPr/>
    </dgm:pt>
    <dgm:pt modelId="{94661D95-ABE1-4E62-8B65-2C31B6477D0C}" type="pres">
      <dgm:prSet presAssocID="{1E275E42-3E98-4534-98C8-503228832DF7}" presName="node" presStyleLbl="alignAccFollowNode1" presStyleIdx="3" presStyleCnt="5">
        <dgm:presLayoutVars>
          <dgm:bulletEnabled val="1"/>
        </dgm:presLayoutVars>
      </dgm:prSet>
      <dgm:spPr/>
    </dgm:pt>
    <dgm:pt modelId="{6A4FFD69-544C-4B56-8291-9CC6E47C1D33}" type="pres">
      <dgm:prSet presAssocID="{7FD2C811-4F1A-4597-A19B-817B9C6FA345}" presName="sibTrans" presStyleCnt="0"/>
      <dgm:spPr/>
    </dgm:pt>
    <dgm:pt modelId="{548EAE9A-76CC-42DB-BCAA-839E3F7B28EC}" type="pres">
      <dgm:prSet presAssocID="{19D50FBD-C27C-493F-99CF-E67E7C501C26}" presName="node" presStyleLbl="alignAccFollowNode1" presStyleIdx="4" presStyleCnt="5" custScaleX="109718">
        <dgm:presLayoutVars>
          <dgm:bulletEnabled val="1"/>
        </dgm:presLayoutVars>
      </dgm:prSet>
      <dgm:spPr/>
    </dgm:pt>
    <dgm:pt modelId="{406311CC-3BE0-4931-9A72-C90413EBA29F}" type="pres">
      <dgm:prSet presAssocID="{AE49C29F-ADCA-483B-B147-7D23A78A60A4}" presName="vSp" presStyleCnt="0"/>
      <dgm:spPr/>
    </dgm:pt>
    <dgm:pt modelId="{F2644028-3DA9-4380-844A-B1F3A0A89C98}" type="pres">
      <dgm:prSet presAssocID="{8DEDB7C5-61E4-4783-B63F-3FA2BCC8AF08}" presName="horFlow" presStyleCnt="0"/>
      <dgm:spPr/>
    </dgm:pt>
    <dgm:pt modelId="{26EDB083-87FA-408A-B0CE-DBA971DD3AB2}" type="pres">
      <dgm:prSet presAssocID="{8DEDB7C5-61E4-4783-B63F-3FA2BCC8AF08}" presName="bigChev" presStyleLbl="node1" presStyleIdx="1" presStyleCnt="4" custAng="0" custScaleX="59824" custScaleY="58230" custLinFactY="73756" custLinFactNeighborX="24137" custLinFactNeighborY="100000"/>
      <dgm:spPr/>
    </dgm:pt>
    <dgm:pt modelId="{F03EF8F8-AE8D-4724-B92B-C54BB9E10D7B}" type="pres">
      <dgm:prSet presAssocID="{8DEDB7C5-61E4-4783-B63F-3FA2BCC8AF08}" presName="vSp" presStyleCnt="0"/>
      <dgm:spPr/>
    </dgm:pt>
    <dgm:pt modelId="{AC6670CC-2C62-43C5-9C42-978BB624116A}" type="pres">
      <dgm:prSet presAssocID="{78267840-B9CA-4337-B4EB-68B771ECD0E9}" presName="horFlow" presStyleCnt="0"/>
      <dgm:spPr/>
    </dgm:pt>
    <dgm:pt modelId="{2D63FFDB-E4AE-45B9-8291-4C1B7D10F09E}" type="pres">
      <dgm:prSet presAssocID="{78267840-B9CA-4337-B4EB-68B771ECD0E9}" presName="bigChev" presStyleLbl="node1" presStyleIdx="2" presStyleCnt="4" custAng="0" custScaleX="59824" custScaleY="58230" custLinFactNeighborX="24137" custLinFactNeighborY="24940"/>
      <dgm:spPr/>
    </dgm:pt>
    <dgm:pt modelId="{E2E035EA-F202-4349-9392-B97F18CA569B}" type="pres">
      <dgm:prSet presAssocID="{78267840-B9CA-4337-B4EB-68B771ECD0E9}" presName="vSp" presStyleCnt="0"/>
      <dgm:spPr/>
    </dgm:pt>
    <dgm:pt modelId="{E03AF43D-47C4-4578-89E4-B6B530DE01D6}" type="pres">
      <dgm:prSet presAssocID="{391BB510-9292-4D5A-86BF-7434046FF546}" presName="horFlow" presStyleCnt="0"/>
      <dgm:spPr/>
    </dgm:pt>
    <dgm:pt modelId="{E0E542C7-51E3-4702-A2FB-761C2D2DF3CC}" type="pres">
      <dgm:prSet presAssocID="{391BB510-9292-4D5A-86BF-7434046FF546}" presName="bigChev" presStyleLbl="node1" presStyleIdx="3" presStyleCnt="4" custAng="0" custScaleX="59824" custScaleY="58230" custLinFactY="-20784" custLinFactNeighborX="24137" custLinFactNeighborY="-100000"/>
      <dgm:spPr/>
    </dgm:pt>
  </dgm:ptLst>
  <dgm:cxnLst>
    <dgm:cxn modelId="{61B13503-CE2B-45CF-B156-C91DAABD3334}" type="presOf" srcId="{391BB510-9292-4D5A-86BF-7434046FF546}" destId="{E0E542C7-51E3-4702-A2FB-761C2D2DF3CC}" srcOrd="0" destOrd="0" presId="urn:microsoft.com/office/officeart/2005/8/layout/lProcess3"/>
    <dgm:cxn modelId="{18CCF607-C3D6-4AA6-BABB-2B6A07147ADB}" type="presOf" srcId="{1E275E42-3E98-4534-98C8-503228832DF7}" destId="{94661D95-ABE1-4E62-8B65-2C31B6477D0C}" srcOrd="0" destOrd="0" presId="urn:microsoft.com/office/officeart/2005/8/layout/lProcess3"/>
    <dgm:cxn modelId="{F29A1215-6A38-4ABD-998B-E61B97E419B7}" srcId="{431821B9-6043-4E97-9038-7DB6BB4CF572}" destId="{78267840-B9CA-4337-B4EB-68B771ECD0E9}" srcOrd="2" destOrd="0" parTransId="{D551CE1F-340B-4DAA-A2BE-054F97E41FA2}" sibTransId="{383D3835-8513-4537-8573-277231C39024}"/>
    <dgm:cxn modelId="{F6ED7718-4226-4A20-8C5E-180F6E558509}" type="presOf" srcId="{2FF76B00-9DBB-4347-8072-8EA9554C79D4}" destId="{96CEC75D-1AB4-442A-8E04-9B42771AC7F9}" srcOrd="0" destOrd="0" presId="urn:microsoft.com/office/officeart/2005/8/layout/lProcess3"/>
    <dgm:cxn modelId="{2E4E192B-6020-4863-8D08-EED1D25B6D3D}" type="presOf" srcId="{19D50FBD-C27C-493F-99CF-E67E7C501C26}" destId="{548EAE9A-76CC-42DB-BCAA-839E3F7B28EC}" srcOrd="0" destOrd="0" presId="urn:microsoft.com/office/officeart/2005/8/layout/lProcess3"/>
    <dgm:cxn modelId="{29A8305F-7ECA-45C8-9CD8-23239657ADA1}" type="presOf" srcId="{8DEDB7C5-61E4-4783-B63F-3FA2BCC8AF08}" destId="{26EDB083-87FA-408A-B0CE-DBA971DD3AB2}" srcOrd="0" destOrd="0" presId="urn:microsoft.com/office/officeart/2005/8/layout/lProcess3"/>
    <dgm:cxn modelId="{7E35EF63-B674-41D4-A20A-173754C9435B}" type="presOf" srcId="{78267840-B9CA-4337-B4EB-68B771ECD0E9}" destId="{2D63FFDB-E4AE-45B9-8291-4C1B7D10F09E}" srcOrd="0" destOrd="0" presId="urn:microsoft.com/office/officeart/2005/8/layout/lProcess3"/>
    <dgm:cxn modelId="{B7642766-D564-4B1C-BAB6-7D5692649469}" srcId="{AE49C29F-ADCA-483B-B147-7D23A78A60A4}" destId="{B9E30892-C968-4115-8BF4-DAA22AAE7FDA}" srcOrd="2" destOrd="0" parTransId="{80546D50-20F3-4FF3-A711-A12D32089ABE}" sibTransId="{2910DD50-E889-4D61-8C65-A40B29AB0ED4}"/>
    <dgm:cxn modelId="{247D7370-2AC5-4DBC-9304-729F18EDFB55}" type="presOf" srcId="{AE49C29F-ADCA-483B-B147-7D23A78A60A4}" destId="{8EEE5CDB-7BC4-4887-A2EB-34222FEC1E38}" srcOrd="0" destOrd="0" presId="urn:microsoft.com/office/officeart/2005/8/layout/lProcess3"/>
    <dgm:cxn modelId="{6AB4A374-A457-4015-9014-D955B963D599}" type="presOf" srcId="{431821B9-6043-4E97-9038-7DB6BB4CF572}" destId="{5A12244D-E077-44D0-BE76-19327B547724}" srcOrd="0" destOrd="0" presId="urn:microsoft.com/office/officeart/2005/8/layout/lProcess3"/>
    <dgm:cxn modelId="{C0E53957-CE7F-4F51-B13E-EC5151C3EEFF}" type="presOf" srcId="{84238D3D-4E8C-411F-9335-BFE1D9493C6D}" destId="{74199572-FCE3-433A-A7B4-54C3439BF43D}" srcOrd="0" destOrd="0" presId="urn:microsoft.com/office/officeart/2005/8/layout/lProcess3"/>
    <dgm:cxn modelId="{BCBBE089-4164-4A71-9876-E0FDC955A773}" srcId="{AE49C29F-ADCA-483B-B147-7D23A78A60A4}" destId="{19D50FBD-C27C-493F-99CF-E67E7C501C26}" srcOrd="4" destOrd="0" parTransId="{FE57EA4B-2962-4731-9407-4DC37DCFF73B}" sibTransId="{4F67894B-E49B-4123-BFA5-0AF79904DADB}"/>
    <dgm:cxn modelId="{63467F8F-E664-4555-814E-9220DC60F665}" srcId="{AE49C29F-ADCA-483B-B147-7D23A78A60A4}" destId="{84238D3D-4E8C-411F-9335-BFE1D9493C6D}" srcOrd="0" destOrd="0" parTransId="{2FEF951F-2F74-4E87-9211-58D218C284A6}" sibTransId="{FEE53EAE-E313-44FC-A5DC-8774D7470B08}"/>
    <dgm:cxn modelId="{3FD6219C-2B1B-4EE2-9669-0E39D8EF1911}" srcId="{431821B9-6043-4E97-9038-7DB6BB4CF572}" destId="{391BB510-9292-4D5A-86BF-7434046FF546}" srcOrd="3" destOrd="0" parTransId="{1317B5F3-8072-4EA3-AC58-04F9FD9531E9}" sibTransId="{9EBF56B0-F501-4196-8EF0-FB3EF6C6A22E}"/>
    <dgm:cxn modelId="{CAF4A3B0-302C-4A69-AAE5-F86ED00EA796}" srcId="{AE49C29F-ADCA-483B-B147-7D23A78A60A4}" destId="{1E275E42-3E98-4534-98C8-503228832DF7}" srcOrd="3" destOrd="0" parTransId="{8EE7A294-9274-44FD-B556-B0DC1EBACF7E}" sibTransId="{7FD2C811-4F1A-4597-A19B-817B9C6FA345}"/>
    <dgm:cxn modelId="{4BFE56E5-63EE-4044-A909-2509CCAB9DE9}" srcId="{431821B9-6043-4E97-9038-7DB6BB4CF572}" destId="{8DEDB7C5-61E4-4783-B63F-3FA2BCC8AF08}" srcOrd="1" destOrd="0" parTransId="{68DC31BA-DA01-4520-9185-D8D053B2E950}" sibTransId="{C4F2EF4E-1310-4078-A8CA-10FE7367A651}"/>
    <dgm:cxn modelId="{C037EBEB-E1E0-4AC1-9F1D-B1F88E6FF25C}" srcId="{431821B9-6043-4E97-9038-7DB6BB4CF572}" destId="{AE49C29F-ADCA-483B-B147-7D23A78A60A4}" srcOrd="0" destOrd="0" parTransId="{23CF13FB-7578-4441-9042-406A5CC8BBBD}" sibTransId="{E9B535A4-B773-4325-B8DE-3E285FB2B6AB}"/>
    <dgm:cxn modelId="{0F9320F2-7C28-4815-95D6-81908A439BD8}" srcId="{AE49C29F-ADCA-483B-B147-7D23A78A60A4}" destId="{2FF76B00-9DBB-4347-8072-8EA9554C79D4}" srcOrd="1" destOrd="0" parTransId="{CC3E0D87-2A03-4ED0-AAEE-F12B727B7FE1}" sibTransId="{A64178C6-3015-4171-B682-6216359E0076}"/>
    <dgm:cxn modelId="{2CF2C9F2-2E5E-4A4F-B9D7-71649C70CF0E}" type="presOf" srcId="{B9E30892-C968-4115-8BF4-DAA22AAE7FDA}" destId="{249A445D-B3F5-4135-BA14-6C1A2646B5F9}" srcOrd="0" destOrd="0" presId="urn:microsoft.com/office/officeart/2005/8/layout/lProcess3"/>
    <dgm:cxn modelId="{F943C734-6F4E-4036-85D2-62953DEAEF23}" type="presParOf" srcId="{5A12244D-E077-44D0-BE76-19327B547724}" destId="{EFDF8E52-F41F-4776-8D96-24C2DAEFA6C5}" srcOrd="0" destOrd="0" presId="urn:microsoft.com/office/officeart/2005/8/layout/lProcess3"/>
    <dgm:cxn modelId="{9ECEC4FD-9614-4CA6-8E35-48F6382FFECF}" type="presParOf" srcId="{EFDF8E52-F41F-4776-8D96-24C2DAEFA6C5}" destId="{8EEE5CDB-7BC4-4887-A2EB-34222FEC1E38}" srcOrd="0" destOrd="0" presId="urn:microsoft.com/office/officeart/2005/8/layout/lProcess3"/>
    <dgm:cxn modelId="{BDF129BA-4F8E-4E21-B2BA-11D909164ACA}" type="presParOf" srcId="{EFDF8E52-F41F-4776-8D96-24C2DAEFA6C5}" destId="{FEB461B3-1B79-4D26-B87C-537A4BDEF674}" srcOrd="1" destOrd="0" presId="urn:microsoft.com/office/officeart/2005/8/layout/lProcess3"/>
    <dgm:cxn modelId="{BC0A9311-1C50-4B8D-BC61-C457C7CEAB92}" type="presParOf" srcId="{EFDF8E52-F41F-4776-8D96-24C2DAEFA6C5}" destId="{74199572-FCE3-433A-A7B4-54C3439BF43D}" srcOrd="2" destOrd="0" presId="urn:microsoft.com/office/officeart/2005/8/layout/lProcess3"/>
    <dgm:cxn modelId="{6CE62519-2A5E-4302-8FE9-AD12CCB1C22B}" type="presParOf" srcId="{EFDF8E52-F41F-4776-8D96-24C2DAEFA6C5}" destId="{1035F7CA-E551-4A8E-9A37-EBF8849AF9B5}" srcOrd="3" destOrd="0" presId="urn:microsoft.com/office/officeart/2005/8/layout/lProcess3"/>
    <dgm:cxn modelId="{ADE2183D-8C54-45B3-9329-3B5D78553C57}" type="presParOf" srcId="{EFDF8E52-F41F-4776-8D96-24C2DAEFA6C5}" destId="{96CEC75D-1AB4-442A-8E04-9B42771AC7F9}" srcOrd="4" destOrd="0" presId="urn:microsoft.com/office/officeart/2005/8/layout/lProcess3"/>
    <dgm:cxn modelId="{AF7E93BF-88D6-4C3B-A97B-97B8D9E08FBF}" type="presParOf" srcId="{EFDF8E52-F41F-4776-8D96-24C2DAEFA6C5}" destId="{2B44EF20-156F-4D5C-ACEB-5C9FBD0FC5C9}" srcOrd="5" destOrd="0" presId="urn:microsoft.com/office/officeart/2005/8/layout/lProcess3"/>
    <dgm:cxn modelId="{3AC651B4-F024-458F-A6CB-A23AB2AECB68}" type="presParOf" srcId="{EFDF8E52-F41F-4776-8D96-24C2DAEFA6C5}" destId="{249A445D-B3F5-4135-BA14-6C1A2646B5F9}" srcOrd="6" destOrd="0" presId="urn:microsoft.com/office/officeart/2005/8/layout/lProcess3"/>
    <dgm:cxn modelId="{1D97E36D-CD27-4BDB-9588-2DBDB92F5773}" type="presParOf" srcId="{EFDF8E52-F41F-4776-8D96-24C2DAEFA6C5}" destId="{5F8B2726-499E-4D24-8EEB-2C5E0FC5BDD2}" srcOrd="7" destOrd="0" presId="urn:microsoft.com/office/officeart/2005/8/layout/lProcess3"/>
    <dgm:cxn modelId="{3E02FDF1-E4B5-4D08-8D5C-219EF872524A}" type="presParOf" srcId="{EFDF8E52-F41F-4776-8D96-24C2DAEFA6C5}" destId="{94661D95-ABE1-4E62-8B65-2C31B6477D0C}" srcOrd="8" destOrd="0" presId="urn:microsoft.com/office/officeart/2005/8/layout/lProcess3"/>
    <dgm:cxn modelId="{77904918-AC1E-4857-89FC-C15B4347ADF4}" type="presParOf" srcId="{EFDF8E52-F41F-4776-8D96-24C2DAEFA6C5}" destId="{6A4FFD69-544C-4B56-8291-9CC6E47C1D33}" srcOrd="9" destOrd="0" presId="urn:microsoft.com/office/officeart/2005/8/layout/lProcess3"/>
    <dgm:cxn modelId="{72D8A4DA-E6C7-463E-8246-D1DFC783D0D5}" type="presParOf" srcId="{EFDF8E52-F41F-4776-8D96-24C2DAEFA6C5}" destId="{548EAE9A-76CC-42DB-BCAA-839E3F7B28EC}" srcOrd="10" destOrd="0" presId="urn:microsoft.com/office/officeart/2005/8/layout/lProcess3"/>
    <dgm:cxn modelId="{8C29152A-65DC-4D43-BDFF-B905E8B89F40}" type="presParOf" srcId="{5A12244D-E077-44D0-BE76-19327B547724}" destId="{406311CC-3BE0-4931-9A72-C90413EBA29F}" srcOrd="1" destOrd="0" presId="urn:microsoft.com/office/officeart/2005/8/layout/lProcess3"/>
    <dgm:cxn modelId="{41C7427A-983D-4EE4-8185-1C3B3E0A49BF}" type="presParOf" srcId="{5A12244D-E077-44D0-BE76-19327B547724}" destId="{F2644028-3DA9-4380-844A-B1F3A0A89C98}" srcOrd="2" destOrd="0" presId="urn:microsoft.com/office/officeart/2005/8/layout/lProcess3"/>
    <dgm:cxn modelId="{70CD7161-BF85-4CB1-AD0C-3FC37ACA23DF}" type="presParOf" srcId="{F2644028-3DA9-4380-844A-B1F3A0A89C98}" destId="{26EDB083-87FA-408A-B0CE-DBA971DD3AB2}" srcOrd="0" destOrd="0" presId="urn:microsoft.com/office/officeart/2005/8/layout/lProcess3"/>
    <dgm:cxn modelId="{05117DC9-61D4-4185-84CA-57094A250C14}" type="presParOf" srcId="{5A12244D-E077-44D0-BE76-19327B547724}" destId="{F03EF8F8-AE8D-4724-B92B-C54BB9E10D7B}" srcOrd="3" destOrd="0" presId="urn:microsoft.com/office/officeart/2005/8/layout/lProcess3"/>
    <dgm:cxn modelId="{C7A5C1DC-01A9-44A2-93C6-5E535841E596}" type="presParOf" srcId="{5A12244D-E077-44D0-BE76-19327B547724}" destId="{AC6670CC-2C62-43C5-9C42-978BB624116A}" srcOrd="4" destOrd="0" presId="urn:microsoft.com/office/officeart/2005/8/layout/lProcess3"/>
    <dgm:cxn modelId="{1DAB3BE2-F4E2-46DC-AA62-0D20D1B4F9B9}" type="presParOf" srcId="{AC6670CC-2C62-43C5-9C42-978BB624116A}" destId="{2D63FFDB-E4AE-45B9-8291-4C1B7D10F09E}" srcOrd="0" destOrd="0" presId="urn:microsoft.com/office/officeart/2005/8/layout/lProcess3"/>
    <dgm:cxn modelId="{9941A6A9-90CD-4EE7-B0E4-B33D57F7E818}" type="presParOf" srcId="{5A12244D-E077-44D0-BE76-19327B547724}" destId="{E2E035EA-F202-4349-9392-B97F18CA569B}" srcOrd="5" destOrd="0" presId="urn:microsoft.com/office/officeart/2005/8/layout/lProcess3"/>
    <dgm:cxn modelId="{54B331AD-5940-44C9-B048-F46317038357}" type="presParOf" srcId="{5A12244D-E077-44D0-BE76-19327B547724}" destId="{E03AF43D-47C4-4578-89E4-B6B530DE01D6}" srcOrd="6" destOrd="0" presId="urn:microsoft.com/office/officeart/2005/8/layout/lProcess3"/>
    <dgm:cxn modelId="{74F1942C-CC5F-4A94-840A-A015985FFBEA}" type="presParOf" srcId="{E03AF43D-47C4-4578-89E4-B6B530DE01D6}" destId="{E0E542C7-51E3-4702-A2FB-761C2D2DF3C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FF1743-3FE0-4FCC-97E7-4D36005AA389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8E1B917-9CFE-431C-96F8-4954C866A2BF}">
      <dgm:prSet phldrT="[Text]" phldr="0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200" b="1" dirty="0"/>
            <a:t>Moj predmet…</a:t>
          </a:r>
        </a:p>
        <a:p>
          <a:r>
            <a:rPr lang="hr-HR" sz="2200" b="1" dirty="0"/>
            <a:t>ja sam svoje objasnio/la</a:t>
          </a:r>
        </a:p>
      </dgm:t>
    </dgm:pt>
    <dgm:pt modelId="{1D0DA122-9AF7-48CD-BE93-270C36C3B603}" type="parTrans" cxnId="{9B5F3C28-4955-497A-BD5E-97D8C0110142}">
      <dgm:prSet/>
      <dgm:spPr/>
      <dgm:t>
        <a:bodyPr/>
        <a:lstStyle/>
        <a:p>
          <a:endParaRPr lang="hr-HR"/>
        </a:p>
      </dgm:t>
    </dgm:pt>
    <dgm:pt modelId="{BCB95F46-B333-4289-B4D4-193575CD9571}" type="sibTrans" cxnId="{9B5F3C28-4955-497A-BD5E-97D8C0110142}">
      <dgm:prSet/>
      <dgm:spPr/>
      <dgm:t>
        <a:bodyPr/>
        <a:lstStyle/>
        <a:p>
          <a:endParaRPr lang="hr-HR"/>
        </a:p>
      </dgm:t>
    </dgm:pt>
    <dgm:pt modelId="{0400313A-1B87-4E94-9F5F-4202F0D088C7}">
      <dgm:prSet phldrT="[Text]" phldr="0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r-HR" sz="2200" b="1" dirty="0"/>
            <a:t>Modularna nastava… vrednovanje ishoda…</a:t>
          </a:r>
        </a:p>
        <a:p>
          <a:r>
            <a:rPr lang="hr-HR" sz="2200" b="1" dirty="0"/>
            <a:t>stečene kompetencije</a:t>
          </a:r>
        </a:p>
      </dgm:t>
    </dgm:pt>
    <dgm:pt modelId="{8E28A353-3E79-4B2F-BE92-54D91080E757}" type="parTrans" cxnId="{AC871810-80F1-4115-BEA9-10042946BE03}">
      <dgm:prSet/>
      <dgm:spPr/>
      <dgm:t>
        <a:bodyPr/>
        <a:lstStyle/>
        <a:p>
          <a:endParaRPr lang="hr-HR"/>
        </a:p>
      </dgm:t>
    </dgm:pt>
    <dgm:pt modelId="{CAA0377C-508C-4F82-A24C-B78BFD8D2AD3}" type="sibTrans" cxnId="{AC871810-80F1-4115-BEA9-10042946BE03}">
      <dgm:prSet/>
      <dgm:spPr/>
      <dgm:t>
        <a:bodyPr/>
        <a:lstStyle/>
        <a:p>
          <a:endParaRPr lang="hr-HR"/>
        </a:p>
      </dgm:t>
    </dgm:pt>
    <dgm:pt modelId="{A8057398-5795-4808-B5F2-EFF27C1430C5}" type="pres">
      <dgm:prSet presAssocID="{B6FF1743-3FE0-4FCC-97E7-4D36005AA389}" presName="cycle" presStyleCnt="0">
        <dgm:presLayoutVars>
          <dgm:dir/>
          <dgm:resizeHandles val="exact"/>
        </dgm:presLayoutVars>
      </dgm:prSet>
      <dgm:spPr/>
    </dgm:pt>
    <dgm:pt modelId="{C7034CD9-1AF4-4E20-B671-4AE155CF5A1A}" type="pres">
      <dgm:prSet presAssocID="{A8E1B917-9CFE-431C-96F8-4954C866A2BF}" presName="arrow" presStyleLbl="node1" presStyleIdx="0" presStyleCnt="2">
        <dgm:presLayoutVars>
          <dgm:bulletEnabled val="1"/>
        </dgm:presLayoutVars>
      </dgm:prSet>
      <dgm:spPr/>
    </dgm:pt>
    <dgm:pt modelId="{25BD2103-8D4A-4945-BE95-67ECB9F1E797}" type="pres">
      <dgm:prSet presAssocID="{0400313A-1B87-4E94-9F5F-4202F0D088C7}" presName="arrow" presStyleLbl="node1" presStyleIdx="1" presStyleCnt="2" custRadScaleRad="101289" custRadScaleInc="0">
        <dgm:presLayoutVars>
          <dgm:bulletEnabled val="1"/>
        </dgm:presLayoutVars>
      </dgm:prSet>
      <dgm:spPr/>
    </dgm:pt>
  </dgm:ptLst>
  <dgm:cxnLst>
    <dgm:cxn modelId="{AC871810-80F1-4115-BEA9-10042946BE03}" srcId="{B6FF1743-3FE0-4FCC-97E7-4D36005AA389}" destId="{0400313A-1B87-4E94-9F5F-4202F0D088C7}" srcOrd="1" destOrd="0" parTransId="{8E28A353-3E79-4B2F-BE92-54D91080E757}" sibTransId="{CAA0377C-508C-4F82-A24C-B78BFD8D2AD3}"/>
    <dgm:cxn modelId="{9B5F3C28-4955-497A-BD5E-97D8C0110142}" srcId="{B6FF1743-3FE0-4FCC-97E7-4D36005AA389}" destId="{A8E1B917-9CFE-431C-96F8-4954C866A2BF}" srcOrd="0" destOrd="0" parTransId="{1D0DA122-9AF7-48CD-BE93-270C36C3B603}" sibTransId="{BCB95F46-B333-4289-B4D4-193575CD9571}"/>
    <dgm:cxn modelId="{C4BAF092-94EC-4F33-9A8B-55AA3DD42CF8}" type="presOf" srcId="{0400313A-1B87-4E94-9F5F-4202F0D088C7}" destId="{25BD2103-8D4A-4945-BE95-67ECB9F1E797}" srcOrd="0" destOrd="0" presId="urn:microsoft.com/office/officeart/2005/8/layout/arrow1"/>
    <dgm:cxn modelId="{387963C0-0654-4675-9FB8-5B29EA625745}" type="presOf" srcId="{B6FF1743-3FE0-4FCC-97E7-4D36005AA389}" destId="{A8057398-5795-4808-B5F2-EFF27C1430C5}" srcOrd="0" destOrd="0" presId="urn:microsoft.com/office/officeart/2005/8/layout/arrow1"/>
    <dgm:cxn modelId="{3A0285E5-3259-42D6-A169-7F3F5D2E92A3}" type="presOf" srcId="{A8E1B917-9CFE-431C-96F8-4954C866A2BF}" destId="{C7034CD9-1AF4-4E20-B671-4AE155CF5A1A}" srcOrd="0" destOrd="0" presId="urn:microsoft.com/office/officeart/2005/8/layout/arrow1"/>
    <dgm:cxn modelId="{169A3CB4-09D2-4E4B-B74F-722AFC79E97A}" type="presParOf" srcId="{A8057398-5795-4808-B5F2-EFF27C1430C5}" destId="{C7034CD9-1AF4-4E20-B671-4AE155CF5A1A}" srcOrd="0" destOrd="0" presId="urn:microsoft.com/office/officeart/2005/8/layout/arrow1"/>
    <dgm:cxn modelId="{BADAF0EF-76E5-44D6-B9EB-F7C48E6F5671}" type="presParOf" srcId="{A8057398-5795-4808-B5F2-EFF27C1430C5}" destId="{25BD2103-8D4A-4945-BE95-67ECB9F1E797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F48197-88DC-4E36-9A8B-A14E6FD6CC74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F8344AA-8858-4BE2-B876-48D09F42AA41}">
      <dgm:prSet phldrT="[Text]" phldr="0" custT="1"/>
      <dgm:spPr>
        <a:ln>
          <a:solidFill>
            <a:srgbClr val="24A6A8"/>
          </a:solidFill>
        </a:ln>
      </dgm:spPr>
      <dgm:t>
        <a:bodyPr/>
        <a:lstStyle/>
        <a:p>
          <a:r>
            <a:rPr lang="hr-HR" sz="1800" b="1" dirty="0">
              <a:solidFill>
                <a:srgbClr val="EF4A5F"/>
              </a:solidFill>
            </a:rPr>
            <a:t>SADRŽAJ UČENJA</a:t>
          </a:r>
        </a:p>
      </dgm:t>
    </dgm:pt>
    <dgm:pt modelId="{EB0D268B-269A-4E5E-9D4F-74944626E29B}" type="parTrans" cxnId="{7923947B-BBF9-4503-82AB-5BDCAEC37260}">
      <dgm:prSet/>
      <dgm:spPr/>
      <dgm:t>
        <a:bodyPr/>
        <a:lstStyle/>
        <a:p>
          <a:endParaRPr lang="hr-HR"/>
        </a:p>
      </dgm:t>
    </dgm:pt>
    <dgm:pt modelId="{9F1F74D2-0D33-480E-9288-5C257E68C679}" type="sibTrans" cxnId="{7923947B-BBF9-4503-82AB-5BDCAEC37260}">
      <dgm:prSet/>
      <dgm:spPr/>
      <dgm:t>
        <a:bodyPr/>
        <a:lstStyle/>
        <a:p>
          <a:endParaRPr lang="hr-HR"/>
        </a:p>
      </dgm:t>
    </dgm:pt>
    <dgm:pt modelId="{D5C67F42-2CA7-499E-8387-01FAF45D8DBE}">
      <dgm:prSet phldrT="[Text]" phldr="0" custT="1"/>
      <dgm:spPr>
        <a:ln>
          <a:solidFill>
            <a:srgbClr val="24A6A8"/>
          </a:solidFill>
        </a:ln>
      </dgm:spPr>
      <dgm:t>
        <a:bodyPr/>
        <a:lstStyle/>
        <a:p>
          <a:r>
            <a:rPr lang="hr-HR" sz="1800" b="1" dirty="0">
              <a:solidFill>
                <a:srgbClr val="EF4A5F"/>
              </a:solidFill>
            </a:rPr>
            <a:t>NASTAVNIK PREDAVAČ</a:t>
          </a:r>
        </a:p>
      </dgm:t>
    </dgm:pt>
    <dgm:pt modelId="{AC0A88E7-E4E2-4C8F-83E6-2201576E6F86}" type="parTrans" cxnId="{9B0683CA-9B48-4581-9484-E785DD251C31}">
      <dgm:prSet/>
      <dgm:spPr/>
      <dgm:t>
        <a:bodyPr/>
        <a:lstStyle/>
        <a:p>
          <a:endParaRPr lang="hr-HR"/>
        </a:p>
      </dgm:t>
    </dgm:pt>
    <dgm:pt modelId="{50EEFCE4-4606-42E8-9BBC-854A9C46A538}" type="sibTrans" cxnId="{9B0683CA-9B48-4581-9484-E785DD251C31}">
      <dgm:prSet/>
      <dgm:spPr/>
      <dgm:t>
        <a:bodyPr/>
        <a:lstStyle/>
        <a:p>
          <a:endParaRPr lang="hr-HR"/>
        </a:p>
      </dgm:t>
    </dgm:pt>
    <dgm:pt modelId="{141CB043-A21A-42E9-A54F-63DF8ECEAF65}">
      <dgm:prSet phldrT="[Text]" phldr="0" custT="1"/>
      <dgm:spPr>
        <a:ln>
          <a:solidFill>
            <a:srgbClr val="24A6A8"/>
          </a:solidFill>
        </a:ln>
      </dgm:spPr>
      <dgm:t>
        <a:bodyPr/>
        <a:lstStyle/>
        <a:p>
          <a:r>
            <a:rPr lang="hr-HR" sz="1800" b="1" dirty="0">
              <a:solidFill>
                <a:srgbClr val="EF4A5F"/>
              </a:solidFill>
            </a:rPr>
            <a:t>UČENIK PRIMATELJ ZNANJA</a:t>
          </a:r>
        </a:p>
      </dgm:t>
    </dgm:pt>
    <dgm:pt modelId="{F4C39B59-D424-4ACB-B121-54D395DB3ADF}" type="parTrans" cxnId="{5F884E01-FC63-478E-ABDD-E60F1B9AE2A1}">
      <dgm:prSet/>
      <dgm:spPr/>
      <dgm:t>
        <a:bodyPr/>
        <a:lstStyle/>
        <a:p>
          <a:endParaRPr lang="hr-HR"/>
        </a:p>
      </dgm:t>
    </dgm:pt>
    <dgm:pt modelId="{D324A78F-FCF8-4567-BF07-67C297535373}" type="sibTrans" cxnId="{5F884E01-FC63-478E-ABDD-E60F1B9AE2A1}">
      <dgm:prSet/>
      <dgm:spPr/>
      <dgm:t>
        <a:bodyPr/>
        <a:lstStyle/>
        <a:p>
          <a:endParaRPr lang="hr-HR"/>
        </a:p>
      </dgm:t>
    </dgm:pt>
    <dgm:pt modelId="{BC5478E2-F257-4518-B952-0AC9F955B4AF}" type="pres">
      <dgm:prSet presAssocID="{6AF48197-88DC-4E36-9A8B-A14E6FD6CC74}" presName="compositeShape" presStyleCnt="0">
        <dgm:presLayoutVars>
          <dgm:dir/>
          <dgm:resizeHandles/>
        </dgm:presLayoutVars>
      </dgm:prSet>
      <dgm:spPr/>
    </dgm:pt>
    <dgm:pt modelId="{2DD7BD4E-7BE7-48F0-87FB-D2A56EB4A0A1}" type="pres">
      <dgm:prSet presAssocID="{6AF48197-88DC-4E36-9A8B-A14E6FD6CC74}" presName="pyramid" presStyleLbl="node1" presStyleIdx="0" presStyleCnt="1" custLinFactNeighborX="-685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751E306-89BB-4382-A5B6-EC5EFCAD5DF2}" type="pres">
      <dgm:prSet presAssocID="{6AF48197-88DC-4E36-9A8B-A14E6FD6CC74}" presName="theList" presStyleCnt="0"/>
      <dgm:spPr/>
    </dgm:pt>
    <dgm:pt modelId="{E4473963-65D1-4AA1-8925-55196D319D5F}" type="pres">
      <dgm:prSet presAssocID="{AF8344AA-8858-4BE2-B876-48D09F42AA41}" presName="aNode" presStyleLbl="fgAcc1" presStyleIdx="0" presStyleCnt="3">
        <dgm:presLayoutVars>
          <dgm:bulletEnabled val="1"/>
        </dgm:presLayoutVars>
      </dgm:prSet>
      <dgm:spPr/>
    </dgm:pt>
    <dgm:pt modelId="{A1C0D5B8-31CE-4B80-A1D9-CAAF1BECA781}" type="pres">
      <dgm:prSet presAssocID="{AF8344AA-8858-4BE2-B876-48D09F42AA41}" presName="aSpace" presStyleCnt="0"/>
      <dgm:spPr/>
    </dgm:pt>
    <dgm:pt modelId="{C0A682B6-B351-4054-8160-AC3424906248}" type="pres">
      <dgm:prSet presAssocID="{D5C67F42-2CA7-499E-8387-01FAF45D8DBE}" presName="aNode" presStyleLbl="fgAcc1" presStyleIdx="1" presStyleCnt="3">
        <dgm:presLayoutVars>
          <dgm:bulletEnabled val="1"/>
        </dgm:presLayoutVars>
      </dgm:prSet>
      <dgm:spPr/>
    </dgm:pt>
    <dgm:pt modelId="{00893B91-4701-4D3B-B0BD-9183A38F6D3B}" type="pres">
      <dgm:prSet presAssocID="{D5C67F42-2CA7-499E-8387-01FAF45D8DBE}" presName="aSpace" presStyleCnt="0"/>
      <dgm:spPr/>
    </dgm:pt>
    <dgm:pt modelId="{1A2B7821-1E57-4FC7-B08C-96DA0DD7A226}" type="pres">
      <dgm:prSet presAssocID="{141CB043-A21A-42E9-A54F-63DF8ECEAF65}" presName="aNode" presStyleLbl="fgAcc1" presStyleIdx="2" presStyleCnt="3">
        <dgm:presLayoutVars>
          <dgm:bulletEnabled val="1"/>
        </dgm:presLayoutVars>
      </dgm:prSet>
      <dgm:spPr/>
    </dgm:pt>
    <dgm:pt modelId="{F2CCAB7B-18EB-4765-8593-D61C0BA7FC49}" type="pres">
      <dgm:prSet presAssocID="{141CB043-A21A-42E9-A54F-63DF8ECEAF65}" presName="aSpace" presStyleCnt="0"/>
      <dgm:spPr/>
    </dgm:pt>
  </dgm:ptLst>
  <dgm:cxnLst>
    <dgm:cxn modelId="{5F884E01-FC63-478E-ABDD-E60F1B9AE2A1}" srcId="{6AF48197-88DC-4E36-9A8B-A14E6FD6CC74}" destId="{141CB043-A21A-42E9-A54F-63DF8ECEAF65}" srcOrd="2" destOrd="0" parTransId="{F4C39B59-D424-4ACB-B121-54D395DB3ADF}" sibTransId="{D324A78F-FCF8-4567-BF07-67C297535373}"/>
    <dgm:cxn modelId="{18B85F23-DC14-4CEF-9794-3F42D08D6DD9}" type="presOf" srcId="{141CB043-A21A-42E9-A54F-63DF8ECEAF65}" destId="{1A2B7821-1E57-4FC7-B08C-96DA0DD7A226}" srcOrd="0" destOrd="0" presId="urn:microsoft.com/office/officeart/2005/8/layout/pyramid2"/>
    <dgm:cxn modelId="{F028E16E-B61C-448D-9F56-4E6A0F61CEB1}" type="presOf" srcId="{D5C67F42-2CA7-499E-8387-01FAF45D8DBE}" destId="{C0A682B6-B351-4054-8160-AC3424906248}" srcOrd="0" destOrd="0" presId="urn:microsoft.com/office/officeart/2005/8/layout/pyramid2"/>
    <dgm:cxn modelId="{7923947B-BBF9-4503-82AB-5BDCAEC37260}" srcId="{6AF48197-88DC-4E36-9A8B-A14E6FD6CC74}" destId="{AF8344AA-8858-4BE2-B876-48D09F42AA41}" srcOrd="0" destOrd="0" parTransId="{EB0D268B-269A-4E5E-9D4F-74944626E29B}" sibTransId="{9F1F74D2-0D33-480E-9288-5C257E68C679}"/>
    <dgm:cxn modelId="{BD5543C3-E386-43BB-A7EC-1DFAF065B2ED}" type="presOf" srcId="{AF8344AA-8858-4BE2-B876-48D09F42AA41}" destId="{E4473963-65D1-4AA1-8925-55196D319D5F}" srcOrd="0" destOrd="0" presId="urn:microsoft.com/office/officeart/2005/8/layout/pyramid2"/>
    <dgm:cxn modelId="{9B0683CA-9B48-4581-9484-E785DD251C31}" srcId="{6AF48197-88DC-4E36-9A8B-A14E6FD6CC74}" destId="{D5C67F42-2CA7-499E-8387-01FAF45D8DBE}" srcOrd="1" destOrd="0" parTransId="{AC0A88E7-E4E2-4C8F-83E6-2201576E6F86}" sibTransId="{50EEFCE4-4606-42E8-9BBC-854A9C46A538}"/>
    <dgm:cxn modelId="{8CBD90CC-DB55-432D-9A25-4DF96E58339C}" type="presOf" srcId="{6AF48197-88DC-4E36-9A8B-A14E6FD6CC74}" destId="{BC5478E2-F257-4518-B952-0AC9F955B4AF}" srcOrd="0" destOrd="0" presId="urn:microsoft.com/office/officeart/2005/8/layout/pyramid2"/>
    <dgm:cxn modelId="{B722ADC7-BCB9-41BB-B7D6-ADD3BB3E9239}" type="presParOf" srcId="{BC5478E2-F257-4518-B952-0AC9F955B4AF}" destId="{2DD7BD4E-7BE7-48F0-87FB-D2A56EB4A0A1}" srcOrd="0" destOrd="0" presId="urn:microsoft.com/office/officeart/2005/8/layout/pyramid2"/>
    <dgm:cxn modelId="{AAEE4A31-F93B-44F7-9B7D-B8F05E7F0E7D}" type="presParOf" srcId="{BC5478E2-F257-4518-B952-0AC9F955B4AF}" destId="{D751E306-89BB-4382-A5B6-EC5EFCAD5DF2}" srcOrd="1" destOrd="0" presId="urn:microsoft.com/office/officeart/2005/8/layout/pyramid2"/>
    <dgm:cxn modelId="{794F661F-5972-49CB-A311-7B58DBB207F9}" type="presParOf" srcId="{D751E306-89BB-4382-A5B6-EC5EFCAD5DF2}" destId="{E4473963-65D1-4AA1-8925-55196D319D5F}" srcOrd="0" destOrd="0" presId="urn:microsoft.com/office/officeart/2005/8/layout/pyramid2"/>
    <dgm:cxn modelId="{6D4B888D-E95C-4087-8A52-AE1F63EC9B7D}" type="presParOf" srcId="{D751E306-89BB-4382-A5B6-EC5EFCAD5DF2}" destId="{A1C0D5B8-31CE-4B80-A1D9-CAAF1BECA781}" srcOrd="1" destOrd="0" presId="urn:microsoft.com/office/officeart/2005/8/layout/pyramid2"/>
    <dgm:cxn modelId="{FA743F49-1B2E-45E0-8763-44700BBCCAF9}" type="presParOf" srcId="{D751E306-89BB-4382-A5B6-EC5EFCAD5DF2}" destId="{C0A682B6-B351-4054-8160-AC3424906248}" srcOrd="2" destOrd="0" presId="urn:microsoft.com/office/officeart/2005/8/layout/pyramid2"/>
    <dgm:cxn modelId="{DA55A2F6-7F0B-410B-BCBD-F9B38EBA606F}" type="presParOf" srcId="{D751E306-89BB-4382-A5B6-EC5EFCAD5DF2}" destId="{00893B91-4701-4D3B-B0BD-9183A38F6D3B}" srcOrd="3" destOrd="0" presId="urn:microsoft.com/office/officeart/2005/8/layout/pyramid2"/>
    <dgm:cxn modelId="{D55E1089-81AE-4264-B457-0D7FA4327BF4}" type="presParOf" srcId="{D751E306-89BB-4382-A5B6-EC5EFCAD5DF2}" destId="{1A2B7821-1E57-4FC7-B08C-96DA0DD7A226}" srcOrd="4" destOrd="0" presId="urn:microsoft.com/office/officeart/2005/8/layout/pyramid2"/>
    <dgm:cxn modelId="{366A0E52-B6C6-4017-9272-F0CD6CFA63DC}" type="presParOf" srcId="{D751E306-89BB-4382-A5B6-EC5EFCAD5DF2}" destId="{F2CCAB7B-18EB-4765-8593-D61C0BA7FC4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121DBA-FEEC-4614-8F2C-6AC09FF9A9F9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9B573037-569C-4AEE-B147-5CFB533ECAB2}">
      <dgm:prSet phldrT="[Text]" custT="1"/>
      <dgm:spPr>
        <a:ln>
          <a:solidFill>
            <a:srgbClr val="EF4A5F"/>
          </a:solidFill>
        </a:ln>
      </dgm:spPr>
      <dgm:t>
        <a:bodyPr/>
        <a:lstStyle/>
        <a:p>
          <a:r>
            <a:rPr lang="hr-HR" sz="1800" b="1" dirty="0">
              <a:solidFill>
                <a:srgbClr val="24A6A8"/>
              </a:solidFill>
            </a:rPr>
            <a:t>NASTAVNIK FACILITATOR</a:t>
          </a:r>
        </a:p>
      </dgm:t>
    </dgm:pt>
    <dgm:pt modelId="{2D36666D-7E91-4CC6-8863-997F63B9D1CD}" type="parTrans" cxnId="{9A51F04E-2EEC-43BD-8842-CA3FC4B5F00B}">
      <dgm:prSet/>
      <dgm:spPr/>
      <dgm:t>
        <a:bodyPr/>
        <a:lstStyle/>
        <a:p>
          <a:endParaRPr lang="hr-HR"/>
        </a:p>
      </dgm:t>
    </dgm:pt>
    <dgm:pt modelId="{904DA6FB-F866-4F80-AC18-E5CE7568E1F5}" type="sibTrans" cxnId="{9A51F04E-2EEC-43BD-8842-CA3FC4B5F00B}">
      <dgm:prSet/>
      <dgm:spPr/>
      <dgm:t>
        <a:bodyPr/>
        <a:lstStyle/>
        <a:p>
          <a:endParaRPr lang="hr-HR"/>
        </a:p>
      </dgm:t>
    </dgm:pt>
    <dgm:pt modelId="{3F846DD1-4CB8-454C-B0E0-27973BF6452D}">
      <dgm:prSet custT="1"/>
      <dgm:spPr>
        <a:ln>
          <a:solidFill>
            <a:srgbClr val="EF4A5F"/>
          </a:solidFill>
        </a:ln>
      </dgm:spPr>
      <dgm:t>
        <a:bodyPr/>
        <a:lstStyle/>
        <a:p>
          <a:r>
            <a:rPr lang="hr-HR" sz="1800" b="1" dirty="0">
              <a:solidFill>
                <a:srgbClr val="24A6A8"/>
              </a:solidFill>
            </a:rPr>
            <a:t>MOTIVIRANOST STVARNIM PROBLEMOM</a:t>
          </a:r>
        </a:p>
      </dgm:t>
    </dgm:pt>
    <dgm:pt modelId="{424DFD37-293D-42D4-96C9-A372C6F9E3A8}" type="parTrans" cxnId="{5A9AFFB8-E2FA-4C0E-87CD-245807D46710}">
      <dgm:prSet/>
      <dgm:spPr/>
      <dgm:t>
        <a:bodyPr/>
        <a:lstStyle/>
        <a:p>
          <a:endParaRPr lang="hr-HR"/>
        </a:p>
      </dgm:t>
    </dgm:pt>
    <dgm:pt modelId="{214D7AC3-0B2B-4FCA-BE42-4EF34F3DBC1E}" type="sibTrans" cxnId="{5A9AFFB8-E2FA-4C0E-87CD-245807D46710}">
      <dgm:prSet/>
      <dgm:spPr/>
      <dgm:t>
        <a:bodyPr/>
        <a:lstStyle/>
        <a:p>
          <a:endParaRPr lang="hr-HR"/>
        </a:p>
      </dgm:t>
    </dgm:pt>
    <dgm:pt modelId="{34C12C73-E033-49FE-B880-ED9128FFD330}">
      <dgm:prSet custT="1"/>
      <dgm:spPr>
        <a:ln>
          <a:solidFill>
            <a:srgbClr val="EF4A5F"/>
          </a:solidFill>
        </a:ln>
      </dgm:spPr>
      <dgm:t>
        <a:bodyPr/>
        <a:lstStyle/>
        <a:p>
          <a:r>
            <a:rPr lang="hr-HR" sz="1800" b="1" dirty="0">
              <a:solidFill>
                <a:srgbClr val="24A6A8"/>
              </a:solidFill>
            </a:rPr>
            <a:t>UČENIK KAO RJEŠAVATELJ PROBLEMA</a:t>
          </a:r>
        </a:p>
      </dgm:t>
    </dgm:pt>
    <dgm:pt modelId="{23D51F45-4465-4F06-8E03-59119B05B6D1}" type="parTrans" cxnId="{D83F06CA-78CA-40E8-A31C-DB3B943617BA}">
      <dgm:prSet/>
      <dgm:spPr/>
      <dgm:t>
        <a:bodyPr/>
        <a:lstStyle/>
        <a:p>
          <a:endParaRPr lang="hr-HR"/>
        </a:p>
      </dgm:t>
    </dgm:pt>
    <dgm:pt modelId="{535DE6D7-CFB0-49A2-87CE-D2163A8C84E4}" type="sibTrans" cxnId="{D83F06CA-78CA-40E8-A31C-DB3B943617BA}">
      <dgm:prSet/>
      <dgm:spPr/>
      <dgm:t>
        <a:bodyPr/>
        <a:lstStyle/>
        <a:p>
          <a:endParaRPr lang="hr-HR"/>
        </a:p>
      </dgm:t>
    </dgm:pt>
    <dgm:pt modelId="{151B06CF-A246-4940-9781-0D00697004FC}" type="pres">
      <dgm:prSet presAssocID="{D9121DBA-FEEC-4614-8F2C-6AC09FF9A9F9}" presName="compositeShape" presStyleCnt="0">
        <dgm:presLayoutVars>
          <dgm:dir/>
          <dgm:resizeHandles/>
        </dgm:presLayoutVars>
      </dgm:prSet>
      <dgm:spPr/>
    </dgm:pt>
    <dgm:pt modelId="{79527BAA-6A19-4386-8F5B-179F46F8D1B1}" type="pres">
      <dgm:prSet presAssocID="{D9121DBA-FEEC-4614-8F2C-6AC09FF9A9F9}" presName="pyramid" presStyleLbl="node1" presStyleIdx="0" presStyleCnt="1"/>
      <dgm:spPr>
        <a:solidFill>
          <a:srgbClr val="EF4A5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CE41BEA-5595-43D8-88A6-1D4588C5ADA0}" type="pres">
      <dgm:prSet presAssocID="{D9121DBA-FEEC-4614-8F2C-6AC09FF9A9F9}" presName="theList" presStyleCnt="0"/>
      <dgm:spPr/>
    </dgm:pt>
    <dgm:pt modelId="{3EC827A1-87B6-4D13-B9BD-1B9321DE2523}" type="pres">
      <dgm:prSet presAssocID="{3F846DD1-4CB8-454C-B0E0-27973BF6452D}" presName="aNode" presStyleLbl="fgAcc1" presStyleIdx="0" presStyleCnt="3">
        <dgm:presLayoutVars>
          <dgm:bulletEnabled val="1"/>
        </dgm:presLayoutVars>
      </dgm:prSet>
      <dgm:spPr/>
    </dgm:pt>
    <dgm:pt modelId="{0205358D-85A9-450B-A278-48AAC31CF97A}" type="pres">
      <dgm:prSet presAssocID="{3F846DD1-4CB8-454C-B0E0-27973BF6452D}" presName="aSpace" presStyleCnt="0"/>
      <dgm:spPr/>
    </dgm:pt>
    <dgm:pt modelId="{067D1D39-4929-47EE-B932-E4D239D4FFB1}" type="pres">
      <dgm:prSet presAssocID="{9B573037-569C-4AEE-B147-5CFB533ECAB2}" presName="aNode" presStyleLbl="fgAcc1" presStyleIdx="1" presStyleCnt="3">
        <dgm:presLayoutVars>
          <dgm:bulletEnabled val="1"/>
        </dgm:presLayoutVars>
      </dgm:prSet>
      <dgm:spPr/>
    </dgm:pt>
    <dgm:pt modelId="{F99B093C-76C9-41A7-8DD9-25FABD3C24C3}" type="pres">
      <dgm:prSet presAssocID="{9B573037-569C-4AEE-B147-5CFB533ECAB2}" presName="aSpace" presStyleCnt="0"/>
      <dgm:spPr/>
    </dgm:pt>
    <dgm:pt modelId="{47479F6B-7375-4522-B923-142E9D451971}" type="pres">
      <dgm:prSet presAssocID="{34C12C73-E033-49FE-B880-ED9128FFD330}" presName="aNode" presStyleLbl="fgAcc1" presStyleIdx="2" presStyleCnt="3">
        <dgm:presLayoutVars>
          <dgm:bulletEnabled val="1"/>
        </dgm:presLayoutVars>
      </dgm:prSet>
      <dgm:spPr/>
    </dgm:pt>
    <dgm:pt modelId="{59582C5F-9040-44A5-9C62-4C39ED09E3AA}" type="pres">
      <dgm:prSet presAssocID="{34C12C73-E033-49FE-B880-ED9128FFD330}" presName="aSpace" presStyleCnt="0"/>
      <dgm:spPr/>
    </dgm:pt>
  </dgm:ptLst>
  <dgm:cxnLst>
    <dgm:cxn modelId="{981FA167-036D-49CD-9528-C752EA3E5838}" type="presOf" srcId="{34C12C73-E033-49FE-B880-ED9128FFD330}" destId="{47479F6B-7375-4522-B923-142E9D451971}" srcOrd="0" destOrd="0" presId="urn:microsoft.com/office/officeart/2005/8/layout/pyramid2"/>
    <dgm:cxn modelId="{9A51F04E-2EEC-43BD-8842-CA3FC4B5F00B}" srcId="{D9121DBA-FEEC-4614-8F2C-6AC09FF9A9F9}" destId="{9B573037-569C-4AEE-B147-5CFB533ECAB2}" srcOrd="1" destOrd="0" parTransId="{2D36666D-7E91-4CC6-8863-997F63B9D1CD}" sibTransId="{904DA6FB-F866-4F80-AC18-E5CE7568E1F5}"/>
    <dgm:cxn modelId="{6B677994-2F23-4E54-A6C5-486AA882B939}" type="presOf" srcId="{D9121DBA-FEEC-4614-8F2C-6AC09FF9A9F9}" destId="{151B06CF-A246-4940-9781-0D00697004FC}" srcOrd="0" destOrd="0" presId="urn:microsoft.com/office/officeart/2005/8/layout/pyramid2"/>
    <dgm:cxn modelId="{6FDB29A0-4E2E-42F8-A9F3-93A6F2D909C1}" type="presOf" srcId="{9B573037-569C-4AEE-B147-5CFB533ECAB2}" destId="{067D1D39-4929-47EE-B932-E4D239D4FFB1}" srcOrd="0" destOrd="0" presId="urn:microsoft.com/office/officeart/2005/8/layout/pyramid2"/>
    <dgm:cxn modelId="{5A9AFFB8-E2FA-4C0E-87CD-245807D46710}" srcId="{D9121DBA-FEEC-4614-8F2C-6AC09FF9A9F9}" destId="{3F846DD1-4CB8-454C-B0E0-27973BF6452D}" srcOrd="0" destOrd="0" parTransId="{424DFD37-293D-42D4-96C9-A372C6F9E3A8}" sibTransId="{214D7AC3-0B2B-4FCA-BE42-4EF34F3DBC1E}"/>
    <dgm:cxn modelId="{7299C5BC-9F85-44F9-8255-6AF18CFA1960}" type="presOf" srcId="{3F846DD1-4CB8-454C-B0E0-27973BF6452D}" destId="{3EC827A1-87B6-4D13-B9BD-1B9321DE2523}" srcOrd="0" destOrd="0" presId="urn:microsoft.com/office/officeart/2005/8/layout/pyramid2"/>
    <dgm:cxn modelId="{D83F06CA-78CA-40E8-A31C-DB3B943617BA}" srcId="{D9121DBA-FEEC-4614-8F2C-6AC09FF9A9F9}" destId="{34C12C73-E033-49FE-B880-ED9128FFD330}" srcOrd="2" destOrd="0" parTransId="{23D51F45-4465-4F06-8E03-59119B05B6D1}" sibTransId="{535DE6D7-CFB0-49A2-87CE-D2163A8C84E4}"/>
    <dgm:cxn modelId="{6830E36D-9A44-4753-B8F0-A045F5F6DCA3}" type="presParOf" srcId="{151B06CF-A246-4940-9781-0D00697004FC}" destId="{79527BAA-6A19-4386-8F5B-179F46F8D1B1}" srcOrd="0" destOrd="0" presId="urn:microsoft.com/office/officeart/2005/8/layout/pyramid2"/>
    <dgm:cxn modelId="{309FBE9E-C499-4B40-8BC7-0301C3CFACDF}" type="presParOf" srcId="{151B06CF-A246-4940-9781-0D00697004FC}" destId="{BCE41BEA-5595-43D8-88A6-1D4588C5ADA0}" srcOrd="1" destOrd="0" presId="urn:microsoft.com/office/officeart/2005/8/layout/pyramid2"/>
    <dgm:cxn modelId="{88923874-2A87-406E-85F9-5507BB15DC63}" type="presParOf" srcId="{BCE41BEA-5595-43D8-88A6-1D4588C5ADA0}" destId="{3EC827A1-87B6-4D13-B9BD-1B9321DE2523}" srcOrd="0" destOrd="0" presId="urn:microsoft.com/office/officeart/2005/8/layout/pyramid2"/>
    <dgm:cxn modelId="{0DB872F7-E1C2-4C3E-9312-D4C3B40D1131}" type="presParOf" srcId="{BCE41BEA-5595-43D8-88A6-1D4588C5ADA0}" destId="{0205358D-85A9-450B-A278-48AAC31CF97A}" srcOrd="1" destOrd="0" presId="urn:microsoft.com/office/officeart/2005/8/layout/pyramid2"/>
    <dgm:cxn modelId="{7B205DCB-59F3-43AC-ABAD-C9F103C27306}" type="presParOf" srcId="{BCE41BEA-5595-43D8-88A6-1D4588C5ADA0}" destId="{067D1D39-4929-47EE-B932-E4D239D4FFB1}" srcOrd="2" destOrd="0" presId="urn:microsoft.com/office/officeart/2005/8/layout/pyramid2"/>
    <dgm:cxn modelId="{15071152-EEA0-49E7-8C25-F86426B17705}" type="presParOf" srcId="{BCE41BEA-5595-43D8-88A6-1D4588C5ADA0}" destId="{F99B093C-76C9-41A7-8DD9-25FABD3C24C3}" srcOrd="3" destOrd="0" presId="urn:microsoft.com/office/officeart/2005/8/layout/pyramid2"/>
    <dgm:cxn modelId="{917B31D6-69EE-46C5-B4BB-F4D896D38926}" type="presParOf" srcId="{BCE41BEA-5595-43D8-88A6-1D4588C5ADA0}" destId="{47479F6B-7375-4522-B923-142E9D451971}" srcOrd="4" destOrd="0" presId="urn:microsoft.com/office/officeart/2005/8/layout/pyramid2"/>
    <dgm:cxn modelId="{31108AA8-91B2-408C-9E40-3B3DEE3A8ED5}" type="presParOf" srcId="{BCE41BEA-5595-43D8-88A6-1D4588C5ADA0}" destId="{59582C5F-9040-44A5-9C62-4C39ED09E3A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90A2A6-E7F1-4F21-BBF1-0291C8BFF5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hr-HR"/>
        </a:p>
      </dgm:t>
    </dgm:pt>
    <dgm:pt modelId="{7B334E7D-9C5C-4E60-9D83-851ACA7E1673}">
      <dgm:prSet phldrT="[Text]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hr-HR" sz="2000" b="1" dirty="0"/>
            <a:t>Modularno planiranje (ne linearno)</a:t>
          </a:r>
        </a:p>
      </dgm:t>
    </dgm:pt>
    <dgm:pt modelId="{A3BC3509-C766-4D86-9F73-1A662FD000D7}" type="parTrans" cxnId="{CE8A30EA-3935-4BCE-9AA1-073A6E966FF1}">
      <dgm:prSet/>
      <dgm:spPr/>
      <dgm:t>
        <a:bodyPr/>
        <a:lstStyle/>
        <a:p>
          <a:pPr algn="ctr"/>
          <a:endParaRPr lang="hr-HR" sz="2000"/>
        </a:p>
      </dgm:t>
    </dgm:pt>
    <dgm:pt modelId="{7455CA3A-ED4F-4CE9-B5A1-670B3F6E2BF6}" type="sibTrans" cxnId="{CE8A30EA-3935-4BCE-9AA1-073A6E966FF1}">
      <dgm:prSet/>
      <dgm:spPr/>
      <dgm:t>
        <a:bodyPr/>
        <a:lstStyle/>
        <a:p>
          <a:pPr algn="ctr"/>
          <a:endParaRPr lang="hr-HR" sz="2000"/>
        </a:p>
      </dgm:t>
    </dgm:pt>
    <dgm:pt modelId="{743F7A33-139E-4EB7-ABC6-463192D8AC8E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hr-HR" sz="2000" b="1" dirty="0"/>
            <a:t>Logični slijed modula</a:t>
          </a:r>
        </a:p>
      </dgm:t>
    </dgm:pt>
    <dgm:pt modelId="{B619CB38-99C5-4FCD-8716-5CF1E7765649}" type="parTrans" cxnId="{D7BBDEF6-7493-4F72-8F01-328969E179AB}">
      <dgm:prSet/>
      <dgm:spPr/>
      <dgm:t>
        <a:bodyPr/>
        <a:lstStyle/>
        <a:p>
          <a:pPr algn="ctr"/>
          <a:endParaRPr lang="hr-HR" sz="2000"/>
        </a:p>
      </dgm:t>
    </dgm:pt>
    <dgm:pt modelId="{71028D36-E296-45D5-A530-CCADFFC0384B}" type="sibTrans" cxnId="{D7BBDEF6-7493-4F72-8F01-328969E179AB}">
      <dgm:prSet/>
      <dgm:spPr/>
      <dgm:t>
        <a:bodyPr/>
        <a:lstStyle/>
        <a:p>
          <a:pPr algn="ctr"/>
          <a:endParaRPr lang="hr-HR" sz="2000"/>
        </a:p>
      </dgm:t>
    </dgm:pt>
    <dgm:pt modelId="{2CA31950-C9EC-4D34-AE6D-A08A6ED10137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hr-HR" sz="1800" b="1" dirty="0"/>
            <a:t>Uključenost poslodavaca u planiranje i realizaciju</a:t>
          </a:r>
        </a:p>
      </dgm:t>
    </dgm:pt>
    <dgm:pt modelId="{CD632AB0-7F5D-4B34-858A-93903D280FF7}" type="parTrans" cxnId="{55E314E8-F2AC-42CF-BEE5-078E32C81540}">
      <dgm:prSet/>
      <dgm:spPr/>
      <dgm:t>
        <a:bodyPr/>
        <a:lstStyle/>
        <a:p>
          <a:pPr algn="ctr"/>
          <a:endParaRPr lang="hr-HR" sz="2000"/>
        </a:p>
      </dgm:t>
    </dgm:pt>
    <dgm:pt modelId="{F74E9DF8-7B1B-43A9-926A-8BB81162C730}" type="sibTrans" cxnId="{55E314E8-F2AC-42CF-BEE5-078E32C81540}">
      <dgm:prSet/>
      <dgm:spPr/>
      <dgm:t>
        <a:bodyPr/>
        <a:lstStyle/>
        <a:p>
          <a:pPr algn="ctr"/>
          <a:endParaRPr lang="hr-HR" sz="2000"/>
        </a:p>
      </dgm:t>
    </dgm:pt>
    <dgm:pt modelId="{14AA569D-C8D9-40BD-94AF-A39DC3AB9D9E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hr-HR" sz="2000" b="1" dirty="0"/>
            <a:t>Suradnja nastavnika u nastavnom procesu</a:t>
          </a:r>
        </a:p>
      </dgm:t>
    </dgm:pt>
    <dgm:pt modelId="{8523B770-4436-44C7-969B-D14D79A93173}" type="parTrans" cxnId="{FC297C5A-F870-40D6-8BA1-45526A5A25ED}">
      <dgm:prSet/>
      <dgm:spPr/>
      <dgm:t>
        <a:bodyPr/>
        <a:lstStyle/>
        <a:p>
          <a:pPr algn="ctr"/>
          <a:endParaRPr lang="hr-HR" sz="2000"/>
        </a:p>
      </dgm:t>
    </dgm:pt>
    <dgm:pt modelId="{74458500-B0EE-4B88-B132-217A4F6231E7}" type="sibTrans" cxnId="{FC297C5A-F870-40D6-8BA1-45526A5A25ED}">
      <dgm:prSet/>
      <dgm:spPr/>
      <dgm:t>
        <a:bodyPr/>
        <a:lstStyle/>
        <a:p>
          <a:pPr algn="ctr"/>
          <a:endParaRPr lang="hr-HR" sz="2000"/>
        </a:p>
      </dgm:t>
    </dgm:pt>
    <dgm:pt modelId="{2965DA99-D8EC-4F1A-81C1-F1079908C20D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hr-HR" sz="1800" b="1" dirty="0"/>
            <a:t>Planirani modeli za rješavanje izazova u realizaciji nastave (dugotrajno bolovanje, organizacija podrške učenicima, nadoknada UTR-a, rezervirano vrijeme i prostor) </a:t>
          </a:r>
        </a:p>
      </dgm:t>
    </dgm:pt>
    <dgm:pt modelId="{86CFA43F-D971-4641-BAE9-E85EAAAD6D36}" type="parTrans" cxnId="{EBD2BE2A-7CFF-4C5E-B774-0A363A91F12A}">
      <dgm:prSet/>
      <dgm:spPr/>
      <dgm:t>
        <a:bodyPr/>
        <a:lstStyle/>
        <a:p>
          <a:pPr algn="ctr"/>
          <a:endParaRPr lang="hr-HR" sz="2000"/>
        </a:p>
      </dgm:t>
    </dgm:pt>
    <dgm:pt modelId="{7D67156E-BA96-4438-BD87-6FAB0DA322F5}" type="sibTrans" cxnId="{EBD2BE2A-7CFF-4C5E-B774-0A363A91F12A}">
      <dgm:prSet/>
      <dgm:spPr/>
      <dgm:t>
        <a:bodyPr/>
        <a:lstStyle/>
        <a:p>
          <a:pPr algn="ctr"/>
          <a:endParaRPr lang="hr-HR" sz="2000"/>
        </a:p>
      </dgm:t>
    </dgm:pt>
    <dgm:pt modelId="{539494D8-76F4-41D0-B542-6269B6B7D828}">
      <dgm:prSet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pl-PL" sz="1800" b="1" dirty="0"/>
            <a:t>Organizacija u skladu s raspoloživim resursima</a:t>
          </a:r>
          <a:endParaRPr lang="hr-HR" sz="1800" b="1" dirty="0"/>
        </a:p>
      </dgm:t>
    </dgm:pt>
    <dgm:pt modelId="{99878FCC-73E0-4D10-A3BF-14CB74F3A22F}" type="parTrans" cxnId="{2B774FB0-5637-4E2B-A9B6-6288CB64359F}">
      <dgm:prSet/>
      <dgm:spPr/>
      <dgm:t>
        <a:bodyPr/>
        <a:lstStyle/>
        <a:p>
          <a:pPr algn="ctr"/>
          <a:endParaRPr lang="hr-HR" sz="2000"/>
        </a:p>
      </dgm:t>
    </dgm:pt>
    <dgm:pt modelId="{7EB0A125-CE44-4330-AE9E-2A7052AB53E0}" type="sibTrans" cxnId="{2B774FB0-5637-4E2B-A9B6-6288CB64359F}">
      <dgm:prSet/>
      <dgm:spPr/>
      <dgm:t>
        <a:bodyPr/>
        <a:lstStyle/>
        <a:p>
          <a:pPr algn="ctr"/>
          <a:endParaRPr lang="hr-HR" sz="2000"/>
        </a:p>
      </dgm:t>
    </dgm:pt>
    <dgm:pt modelId="{5277B7D2-E810-4BE4-A14E-6825CE71B6AC}" type="pres">
      <dgm:prSet presAssocID="{C190A2A6-E7F1-4F21-BBF1-0291C8BFF51B}" presName="linear" presStyleCnt="0">
        <dgm:presLayoutVars>
          <dgm:animLvl val="lvl"/>
          <dgm:resizeHandles val="exact"/>
        </dgm:presLayoutVars>
      </dgm:prSet>
      <dgm:spPr/>
    </dgm:pt>
    <dgm:pt modelId="{D6F154F7-BB84-4A8B-9D89-1F88AE5E5FC6}" type="pres">
      <dgm:prSet presAssocID="{7B334E7D-9C5C-4E60-9D83-851ACA7E167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1FF4AB9-380D-49DC-BBD4-053BA7BAB340}" type="pres">
      <dgm:prSet presAssocID="{7455CA3A-ED4F-4CE9-B5A1-670B3F6E2BF6}" presName="space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2C01315-7428-4FC3-9ED0-78F9304B2896}" type="pres">
      <dgm:prSet presAssocID="{743F7A33-139E-4EB7-ABC6-463192D8AC8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D641E9E-E21D-495E-8527-056E609A4A5D}" type="pres">
      <dgm:prSet presAssocID="{71028D36-E296-45D5-A530-CCADFFC0384B}" presName="space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8D6B281-5EED-4A52-BC14-E96A8A44C1DC}" type="pres">
      <dgm:prSet presAssocID="{2CA31950-C9EC-4D34-AE6D-A08A6ED10137}" presName="parentText" presStyleLbl="node1" presStyleIdx="2" presStyleCnt="6" custLinFactY="100000" custLinFactNeighborX="278" custLinFactNeighborY="110519">
        <dgm:presLayoutVars>
          <dgm:chMax val="0"/>
          <dgm:bulletEnabled val="1"/>
        </dgm:presLayoutVars>
      </dgm:prSet>
      <dgm:spPr/>
    </dgm:pt>
    <dgm:pt modelId="{5C41B008-D7A5-4FFB-8AF3-7920B0D9717D}" type="pres">
      <dgm:prSet presAssocID="{F74E9DF8-7B1B-43A9-926A-8BB81162C730}" presName="space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0B5B9B6-D99E-4222-8F9F-55AB3AD502BC}" type="pres">
      <dgm:prSet presAssocID="{14AA569D-C8D9-40BD-94AF-A39DC3AB9D9E}" presName="parentText" presStyleLbl="node1" presStyleIdx="3" presStyleCnt="6" custLinFactY="-100000" custLinFactNeighborX="278" custLinFactNeighborY="-127205">
        <dgm:presLayoutVars>
          <dgm:chMax val="0"/>
          <dgm:bulletEnabled val="1"/>
        </dgm:presLayoutVars>
      </dgm:prSet>
      <dgm:spPr/>
    </dgm:pt>
    <dgm:pt modelId="{CD329240-A913-4E35-ACE3-0EC1CF41ABC0}" type="pres">
      <dgm:prSet presAssocID="{74458500-B0EE-4B88-B132-217A4F6231E7}" presName="space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3C0CF8A-F3DF-4BB3-8DF1-C849C4B2D455}" type="pres">
      <dgm:prSet presAssocID="{2965DA99-D8EC-4F1A-81C1-F1079908C20D}" presName="parentText" presStyleLbl="node1" presStyleIdx="4" presStyleCnt="6" custLinFactY="100000" custLinFactNeighborX="-278" custLinFactNeighborY="123789">
        <dgm:presLayoutVars>
          <dgm:chMax val="0"/>
          <dgm:bulletEnabled val="1"/>
        </dgm:presLayoutVars>
      </dgm:prSet>
      <dgm:spPr/>
    </dgm:pt>
    <dgm:pt modelId="{53AF3E42-824A-4BEF-ACCE-4516F345F464}" type="pres">
      <dgm:prSet presAssocID="{7D67156E-BA96-4438-BD87-6FAB0DA322F5}" presName="space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36D8633-8338-4F9D-B101-51A5DBB5883D}" type="pres">
      <dgm:prSet presAssocID="{539494D8-76F4-41D0-B542-6269B6B7D828}" presName="parentText" presStyleLbl="node1" presStyleIdx="5" presStyleCnt="6" custLinFactY="-100000" custLinFactNeighborY="-114682">
        <dgm:presLayoutVars>
          <dgm:chMax val="0"/>
          <dgm:bulletEnabled val="1"/>
        </dgm:presLayoutVars>
      </dgm:prSet>
      <dgm:spPr/>
    </dgm:pt>
  </dgm:ptLst>
  <dgm:cxnLst>
    <dgm:cxn modelId="{6CB40617-F9D6-4910-B147-8BBDC8AE6C0D}" type="presOf" srcId="{C190A2A6-E7F1-4F21-BBF1-0291C8BFF51B}" destId="{5277B7D2-E810-4BE4-A14E-6825CE71B6AC}" srcOrd="0" destOrd="0" presId="urn:microsoft.com/office/officeart/2005/8/layout/vList2"/>
    <dgm:cxn modelId="{EBD2BE2A-7CFF-4C5E-B774-0A363A91F12A}" srcId="{C190A2A6-E7F1-4F21-BBF1-0291C8BFF51B}" destId="{2965DA99-D8EC-4F1A-81C1-F1079908C20D}" srcOrd="4" destOrd="0" parTransId="{86CFA43F-D971-4641-BAE9-E85EAAAD6D36}" sibTransId="{7D67156E-BA96-4438-BD87-6FAB0DA322F5}"/>
    <dgm:cxn modelId="{A5030663-AAFF-4C31-B3E0-AC8E54C49C22}" type="presOf" srcId="{2CA31950-C9EC-4D34-AE6D-A08A6ED10137}" destId="{78D6B281-5EED-4A52-BC14-E96A8A44C1DC}" srcOrd="0" destOrd="0" presId="urn:microsoft.com/office/officeart/2005/8/layout/vList2"/>
    <dgm:cxn modelId="{35796950-CB0F-4317-AF71-5C97D485D73F}" type="presOf" srcId="{539494D8-76F4-41D0-B542-6269B6B7D828}" destId="{736D8633-8338-4F9D-B101-51A5DBB5883D}" srcOrd="0" destOrd="0" presId="urn:microsoft.com/office/officeart/2005/8/layout/vList2"/>
    <dgm:cxn modelId="{FC297C5A-F870-40D6-8BA1-45526A5A25ED}" srcId="{C190A2A6-E7F1-4F21-BBF1-0291C8BFF51B}" destId="{14AA569D-C8D9-40BD-94AF-A39DC3AB9D9E}" srcOrd="3" destOrd="0" parTransId="{8523B770-4436-44C7-969B-D14D79A93173}" sibTransId="{74458500-B0EE-4B88-B132-217A4F6231E7}"/>
    <dgm:cxn modelId="{3358297D-BCD1-4209-88A8-125D94A32C12}" type="presOf" srcId="{2965DA99-D8EC-4F1A-81C1-F1079908C20D}" destId="{83C0CF8A-F3DF-4BB3-8DF1-C849C4B2D455}" srcOrd="0" destOrd="0" presId="urn:microsoft.com/office/officeart/2005/8/layout/vList2"/>
    <dgm:cxn modelId="{2B774FB0-5637-4E2B-A9B6-6288CB64359F}" srcId="{C190A2A6-E7F1-4F21-BBF1-0291C8BFF51B}" destId="{539494D8-76F4-41D0-B542-6269B6B7D828}" srcOrd="5" destOrd="0" parTransId="{99878FCC-73E0-4D10-A3BF-14CB74F3A22F}" sibTransId="{7EB0A125-CE44-4330-AE9E-2A7052AB53E0}"/>
    <dgm:cxn modelId="{0D814AE4-4120-4795-A50D-DF7DE16F07C9}" type="presOf" srcId="{14AA569D-C8D9-40BD-94AF-A39DC3AB9D9E}" destId="{70B5B9B6-D99E-4222-8F9F-55AB3AD502BC}" srcOrd="0" destOrd="0" presId="urn:microsoft.com/office/officeart/2005/8/layout/vList2"/>
    <dgm:cxn modelId="{55E314E8-F2AC-42CF-BEE5-078E32C81540}" srcId="{C190A2A6-E7F1-4F21-BBF1-0291C8BFF51B}" destId="{2CA31950-C9EC-4D34-AE6D-A08A6ED10137}" srcOrd="2" destOrd="0" parTransId="{CD632AB0-7F5D-4B34-858A-93903D280FF7}" sibTransId="{F74E9DF8-7B1B-43A9-926A-8BB81162C730}"/>
    <dgm:cxn modelId="{CE8A30EA-3935-4BCE-9AA1-073A6E966FF1}" srcId="{C190A2A6-E7F1-4F21-BBF1-0291C8BFF51B}" destId="{7B334E7D-9C5C-4E60-9D83-851ACA7E1673}" srcOrd="0" destOrd="0" parTransId="{A3BC3509-C766-4D86-9F73-1A662FD000D7}" sibTransId="{7455CA3A-ED4F-4CE9-B5A1-670B3F6E2BF6}"/>
    <dgm:cxn modelId="{972F24F3-75ED-4A3A-92F4-20576E273E05}" type="presOf" srcId="{7B334E7D-9C5C-4E60-9D83-851ACA7E1673}" destId="{D6F154F7-BB84-4A8B-9D89-1F88AE5E5FC6}" srcOrd="0" destOrd="0" presId="urn:microsoft.com/office/officeart/2005/8/layout/vList2"/>
    <dgm:cxn modelId="{D7BBDEF6-7493-4F72-8F01-328969E179AB}" srcId="{C190A2A6-E7F1-4F21-BBF1-0291C8BFF51B}" destId="{743F7A33-139E-4EB7-ABC6-463192D8AC8E}" srcOrd="1" destOrd="0" parTransId="{B619CB38-99C5-4FCD-8716-5CF1E7765649}" sibTransId="{71028D36-E296-45D5-A530-CCADFFC0384B}"/>
    <dgm:cxn modelId="{A0097CFC-C245-42A4-A2A9-391C74B07F0C}" type="presOf" srcId="{743F7A33-139E-4EB7-ABC6-463192D8AC8E}" destId="{62C01315-7428-4FC3-9ED0-78F9304B2896}" srcOrd="0" destOrd="0" presId="urn:microsoft.com/office/officeart/2005/8/layout/vList2"/>
    <dgm:cxn modelId="{E351C51A-FB5E-4D98-BD13-B448F1C39844}" type="presParOf" srcId="{5277B7D2-E810-4BE4-A14E-6825CE71B6AC}" destId="{D6F154F7-BB84-4A8B-9D89-1F88AE5E5FC6}" srcOrd="0" destOrd="0" presId="urn:microsoft.com/office/officeart/2005/8/layout/vList2"/>
    <dgm:cxn modelId="{9EB8055F-FC44-4B61-B2D2-FCAC7133531A}" type="presParOf" srcId="{5277B7D2-E810-4BE4-A14E-6825CE71B6AC}" destId="{41FF4AB9-380D-49DC-BBD4-053BA7BAB340}" srcOrd="1" destOrd="0" presId="urn:microsoft.com/office/officeart/2005/8/layout/vList2"/>
    <dgm:cxn modelId="{FE65B28C-5FB9-4AD9-8B07-C1664AC8162D}" type="presParOf" srcId="{5277B7D2-E810-4BE4-A14E-6825CE71B6AC}" destId="{62C01315-7428-4FC3-9ED0-78F9304B2896}" srcOrd="2" destOrd="0" presId="urn:microsoft.com/office/officeart/2005/8/layout/vList2"/>
    <dgm:cxn modelId="{289B173E-5D9E-4745-8BD2-DE085BB9521E}" type="presParOf" srcId="{5277B7D2-E810-4BE4-A14E-6825CE71B6AC}" destId="{3D641E9E-E21D-495E-8527-056E609A4A5D}" srcOrd="3" destOrd="0" presId="urn:microsoft.com/office/officeart/2005/8/layout/vList2"/>
    <dgm:cxn modelId="{FEF5828C-83E6-4905-A0A7-FE77B8B29638}" type="presParOf" srcId="{5277B7D2-E810-4BE4-A14E-6825CE71B6AC}" destId="{78D6B281-5EED-4A52-BC14-E96A8A44C1DC}" srcOrd="4" destOrd="0" presId="urn:microsoft.com/office/officeart/2005/8/layout/vList2"/>
    <dgm:cxn modelId="{BAFA76E8-B821-47D4-9665-AAC1BA04F56B}" type="presParOf" srcId="{5277B7D2-E810-4BE4-A14E-6825CE71B6AC}" destId="{5C41B008-D7A5-4FFB-8AF3-7920B0D9717D}" srcOrd="5" destOrd="0" presId="urn:microsoft.com/office/officeart/2005/8/layout/vList2"/>
    <dgm:cxn modelId="{EE46147A-D4F6-4B7B-9C49-DFD47591C622}" type="presParOf" srcId="{5277B7D2-E810-4BE4-A14E-6825CE71B6AC}" destId="{70B5B9B6-D99E-4222-8F9F-55AB3AD502BC}" srcOrd="6" destOrd="0" presId="urn:microsoft.com/office/officeart/2005/8/layout/vList2"/>
    <dgm:cxn modelId="{09445D66-60CB-4460-B53A-BC70A3258D38}" type="presParOf" srcId="{5277B7D2-E810-4BE4-A14E-6825CE71B6AC}" destId="{CD329240-A913-4E35-ACE3-0EC1CF41ABC0}" srcOrd="7" destOrd="0" presId="urn:microsoft.com/office/officeart/2005/8/layout/vList2"/>
    <dgm:cxn modelId="{7A507662-1525-4A23-8E18-6111E5CBC890}" type="presParOf" srcId="{5277B7D2-E810-4BE4-A14E-6825CE71B6AC}" destId="{83C0CF8A-F3DF-4BB3-8DF1-C849C4B2D455}" srcOrd="8" destOrd="0" presId="urn:microsoft.com/office/officeart/2005/8/layout/vList2"/>
    <dgm:cxn modelId="{6A02E501-9A68-4C9E-9F9B-27784F2255BF}" type="presParOf" srcId="{5277B7D2-E810-4BE4-A14E-6825CE71B6AC}" destId="{53AF3E42-824A-4BEF-ACCE-4516F345F464}" srcOrd="9" destOrd="0" presId="urn:microsoft.com/office/officeart/2005/8/layout/vList2"/>
    <dgm:cxn modelId="{77257A64-6DFA-4673-AFB5-511B318CFE10}" type="presParOf" srcId="{5277B7D2-E810-4BE4-A14E-6825CE71B6AC}" destId="{736D8633-8338-4F9D-B101-51A5DBB5883D}" srcOrd="10" destOrd="0" presId="urn:microsoft.com/office/officeart/2005/8/layout/vList2"/>
  </dgm:cxnLst>
  <dgm:bg>
    <a:solidFill>
      <a:srgbClr val="EF4A5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82BEE2-D0E1-4E5E-962C-A8531152CE53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F3B8097-C675-4D0D-B033-2AEEEB0E4140}">
      <dgm:prSet phldrT="[Text]" phldr="0" custT="1"/>
      <dgm:spPr/>
      <dgm:t>
        <a:bodyPr/>
        <a:lstStyle/>
        <a:p>
          <a:r>
            <a:rPr lang="hr-HR" sz="1800" dirty="0"/>
            <a:t>Temeljne i strukovne kompetencije</a:t>
          </a:r>
        </a:p>
        <a:p>
          <a:r>
            <a:rPr lang="hr-HR" sz="1800" dirty="0"/>
            <a:t>Strukovna kvalifikacija</a:t>
          </a:r>
        </a:p>
      </dgm:t>
    </dgm:pt>
    <dgm:pt modelId="{5C451471-305D-489A-B41E-E62B09D7C50B}" type="parTrans" cxnId="{F3A381BE-4D58-4FAF-8319-96E6630D85B1}">
      <dgm:prSet/>
      <dgm:spPr/>
      <dgm:t>
        <a:bodyPr/>
        <a:lstStyle/>
        <a:p>
          <a:endParaRPr lang="hr-HR"/>
        </a:p>
      </dgm:t>
    </dgm:pt>
    <dgm:pt modelId="{F7EC7CC2-FF62-4C3B-B653-EEB03899A7D8}" type="sibTrans" cxnId="{F3A381BE-4D58-4FAF-8319-96E6630D85B1}">
      <dgm:prSet/>
      <dgm:spPr/>
      <dgm:t>
        <a:bodyPr/>
        <a:lstStyle/>
        <a:p>
          <a:endParaRPr lang="hr-HR"/>
        </a:p>
      </dgm:t>
    </dgm:pt>
    <dgm:pt modelId="{C3926317-1699-41A2-88AB-98C00E1822F2}" type="pres">
      <dgm:prSet presAssocID="{1B82BEE2-D0E1-4E5E-962C-A8531152CE53}" presName="Name0" presStyleCnt="0">
        <dgm:presLayoutVars>
          <dgm:chMax val="4"/>
          <dgm:resizeHandles val="exact"/>
        </dgm:presLayoutVars>
      </dgm:prSet>
      <dgm:spPr/>
    </dgm:pt>
    <dgm:pt modelId="{62BA0F0B-9CD7-4642-995F-2F863C0CC9C2}" type="pres">
      <dgm:prSet presAssocID="{1B82BEE2-D0E1-4E5E-962C-A8531152CE53}" presName="ellipse" presStyleLbl="trBgShp" presStyleIdx="0" presStyleCnt="1"/>
      <dgm:spPr/>
    </dgm:pt>
    <dgm:pt modelId="{90DF87DE-D764-47D0-8E70-08AA4FFD5A79}" type="pres">
      <dgm:prSet presAssocID="{1B82BEE2-D0E1-4E5E-962C-A8531152CE53}" presName="arrow1" presStyleLbl="fgShp" presStyleIdx="0" presStyleCnt="1"/>
      <dgm:spPr/>
    </dgm:pt>
    <dgm:pt modelId="{7BC8BC69-403E-4B6F-A779-3373CEF23C90}" type="pres">
      <dgm:prSet presAssocID="{1B82BEE2-D0E1-4E5E-962C-A8531152CE53}" presName="rectangle" presStyleLbl="revTx" presStyleIdx="0" presStyleCnt="1" custScaleX="189432" custLinFactNeighborX="-186" custLinFactNeighborY="25445">
        <dgm:presLayoutVars>
          <dgm:bulletEnabled val="1"/>
        </dgm:presLayoutVars>
      </dgm:prSet>
      <dgm:spPr/>
    </dgm:pt>
    <dgm:pt modelId="{72B87602-0F98-4A11-B36A-711AC7057688}" type="pres">
      <dgm:prSet presAssocID="{1B82BEE2-D0E1-4E5E-962C-A8531152CE53}" presName="funnel" presStyleLbl="trAlignAcc1" presStyleIdx="0" presStyleCnt="1"/>
      <dgm:spPr/>
    </dgm:pt>
  </dgm:ptLst>
  <dgm:cxnLst>
    <dgm:cxn modelId="{660F3E44-E4DD-40A4-AE86-E3E3D3E05A99}" type="presOf" srcId="{1B82BEE2-D0E1-4E5E-962C-A8531152CE53}" destId="{C3926317-1699-41A2-88AB-98C00E1822F2}" srcOrd="0" destOrd="0" presId="urn:microsoft.com/office/officeart/2005/8/layout/funnel1"/>
    <dgm:cxn modelId="{F3A381BE-4D58-4FAF-8319-96E6630D85B1}" srcId="{1B82BEE2-D0E1-4E5E-962C-A8531152CE53}" destId="{3F3B8097-C675-4D0D-B033-2AEEEB0E4140}" srcOrd="0" destOrd="0" parTransId="{5C451471-305D-489A-B41E-E62B09D7C50B}" sibTransId="{F7EC7CC2-FF62-4C3B-B653-EEB03899A7D8}"/>
    <dgm:cxn modelId="{ABF188F4-DE79-435A-AC3C-88D6D4A1AB31}" type="presOf" srcId="{3F3B8097-C675-4D0D-B033-2AEEEB0E4140}" destId="{7BC8BC69-403E-4B6F-A779-3373CEF23C90}" srcOrd="0" destOrd="0" presId="urn:microsoft.com/office/officeart/2005/8/layout/funnel1"/>
    <dgm:cxn modelId="{FFAF41D1-1C29-4308-9F4B-60E494384C6A}" type="presParOf" srcId="{C3926317-1699-41A2-88AB-98C00E1822F2}" destId="{62BA0F0B-9CD7-4642-995F-2F863C0CC9C2}" srcOrd="0" destOrd="0" presId="urn:microsoft.com/office/officeart/2005/8/layout/funnel1"/>
    <dgm:cxn modelId="{A98CE47C-4939-412B-9577-F96D80963994}" type="presParOf" srcId="{C3926317-1699-41A2-88AB-98C00E1822F2}" destId="{90DF87DE-D764-47D0-8E70-08AA4FFD5A79}" srcOrd="1" destOrd="0" presId="urn:microsoft.com/office/officeart/2005/8/layout/funnel1"/>
    <dgm:cxn modelId="{A05D1CCB-B2E6-4E4B-B07C-8FB8BC097039}" type="presParOf" srcId="{C3926317-1699-41A2-88AB-98C00E1822F2}" destId="{7BC8BC69-403E-4B6F-A779-3373CEF23C90}" srcOrd="2" destOrd="0" presId="urn:microsoft.com/office/officeart/2005/8/layout/funnel1"/>
    <dgm:cxn modelId="{D11F9D86-25DF-48FC-9F6B-416A4CCDF12E}" type="presParOf" srcId="{C3926317-1699-41A2-88AB-98C00E1822F2}" destId="{72B87602-0F98-4A11-B36A-711AC7057688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90A2A6-E7F1-4F21-BBF1-0291C8BFF5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hr-HR"/>
        </a:p>
      </dgm:t>
    </dgm:pt>
    <dgm:pt modelId="{7B334E7D-9C5C-4E60-9D83-851ACA7E1673}">
      <dgm:prSet phldrT="[Text]" custT="1"/>
      <dgm:spPr>
        <a:solidFill>
          <a:srgbClr val="24A6A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hr-HR" sz="2000" b="1" dirty="0"/>
            <a:t>Analiza ishoda učenja propisanih </a:t>
          </a:r>
          <a:r>
            <a:rPr lang="hr-HR" sz="2000" b="1" dirty="0" err="1"/>
            <a:t>kurikulom</a:t>
          </a:r>
          <a:r>
            <a:rPr lang="hr-HR" sz="2000" b="1" dirty="0"/>
            <a:t> (standardom kvalifikacije)</a:t>
          </a:r>
        </a:p>
      </dgm:t>
    </dgm:pt>
    <dgm:pt modelId="{A3BC3509-C766-4D86-9F73-1A662FD000D7}" type="parTrans" cxnId="{CE8A30EA-3935-4BCE-9AA1-073A6E966FF1}">
      <dgm:prSet/>
      <dgm:spPr/>
      <dgm:t>
        <a:bodyPr/>
        <a:lstStyle/>
        <a:p>
          <a:pPr algn="ctr"/>
          <a:endParaRPr lang="hr-HR" sz="2000"/>
        </a:p>
      </dgm:t>
    </dgm:pt>
    <dgm:pt modelId="{7455CA3A-ED4F-4CE9-B5A1-670B3F6E2BF6}" type="sibTrans" cxnId="{CE8A30EA-3935-4BCE-9AA1-073A6E966FF1}">
      <dgm:prSet/>
      <dgm:spPr/>
      <dgm:t>
        <a:bodyPr/>
        <a:lstStyle/>
        <a:p>
          <a:pPr algn="ctr"/>
          <a:endParaRPr lang="hr-HR" sz="2000"/>
        </a:p>
      </dgm:t>
    </dgm:pt>
    <dgm:pt modelId="{819932C8-455D-437A-8D8F-E1C11BEB794C}">
      <dgm:prSet custT="1"/>
      <dgm:spPr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Izdvajanje/grupiranje kompatibilnih ishoda učenja unutar modula ili iz različitih modula</a:t>
          </a:r>
        </a:p>
      </dgm:t>
    </dgm:pt>
    <dgm:pt modelId="{B21B53EC-02AC-4DD5-A18B-1E0837E4D275}" type="parTrans" cxnId="{3D7C86E0-5635-4E08-8F2B-26B3401F5494}">
      <dgm:prSet/>
      <dgm:spPr/>
      <dgm:t>
        <a:bodyPr/>
        <a:lstStyle/>
        <a:p>
          <a:endParaRPr lang="hr-HR"/>
        </a:p>
      </dgm:t>
    </dgm:pt>
    <dgm:pt modelId="{EB46AC5B-4A8A-427A-8577-FD798F589341}" type="sibTrans" cxnId="{3D7C86E0-5635-4E08-8F2B-26B3401F5494}">
      <dgm:prSet/>
      <dgm:spPr/>
      <dgm:t>
        <a:bodyPr/>
        <a:lstStyle/>
        <a:p>
          <a:endParaRPr lang="hr-HR"/>
        </a:p>
      </dgm:t>
    </dgm:pt>
    <dgm:pt modelId="{36B868D5-EF68-4EC5-96A9-1CDB00FC9914}">
      <dgm:prSet custT="1"/>
      <dgm:spPr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Planiranje suradnje nastavnika u realizaciji nastavnog procesa usmjerenog stjecanju  ishoda učenja (kompetencija)</a:t>
          </a:r>
        </a:p>
      </dgm:t>
    </dgm:pt>
    <dgm:pt modelId="{874923D5-15A9-405B-B5E3-B05E0C90222B}" type="parTrans" cxnId="{59E11CAE-46B1-4266-B97D-28AB910957DA}">
      <dgm:prSet/>
      <dgm:spPr/>
      <dgm:t>
        <a:bodyPr/>
        <a:lstStyle/>
        <a:p>
          <a:endParaRPr lang="hr-HR"/>
        </a:p>
      </dgm:t>
    </dgm:pt>
    <dgm:pt modelId="{DE786932-3901-4B5B-BB0D-7B50C7D6FF39}" type="sibTrans" cxnId="{59E11CAE-46B1-4266-B97D-28AB910957DA}">
      <dgm:prSet/>
      <dgm:spPr/>
      <dgm:t>
        <a:bodyPr/>
        <a:lstStyle/>
        <a:p>
          <a:endParaRPr lang="hr-HR"/>
        </a:p>
      </dgm:t>
    </dgm:pt>
    <dgm:pt modelId="{7ECEC5A7-1F00-463A-8A9F-E412BA86DF26}">
      <dgm:prSet custT="1"/>
      <dgm:spPr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Planiranje aktivnosti u nastavi za stjecanje ishoda učenja</a:t>
          </a:r>
        </a:p>
      </dgm:t>
    </dgm:pt>
    <dgm:pt modelId="{FEC6B949-FB29-47DE-A2CA-694DC2B7467B}" type="parTrans" cxnId="{043A1A9B-9196-4284-934A-E124737FA699}">
      <dgm:prSet/>
      <dgm:spPr/>
      <dgm:t>
        <a:bodyPr/>
        <a:lstStyle/>
        <a:p>
          <a:endParaRPr lang="hr-HR"/>
        </a:p>
      </dgm:t>
    </dgm:pt>
    <dgm:pt modelId="{08B9696A-B7BB-49E1-A163-5F804F712A18}" type="sibTrans" cxnId="{043A1A9B-9196-4284-934A-E124737FA699}">
      <dgm:prSet/>
      <dgm:spPr/>
      <dgm:t>
        <a:bodyPr/>
        <a:lstStyle/>
        <a:p>
          <a:endParaRPr lang="hr-HR"/>
        </a:p>
      </dgm:t>
    </dgm:pt>
    <dgm:pt modelId="{96E3FDEA-30CE-45FC-9F86-BC3A63600C7E}">
      <dgm:prSet custT="1"/>
      <dgm:spPr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Procjena mogućnosti ostvarenja ishoda u planiranoj aktivnosti</a:t>
          </a:r>
        </a:p>
      </dgm:t>
    </dgm:pt>
    <dgm:pt modelId="{5D952FE2-F6C0-44E5-969C-8049E75D8D2B}" type="parTrans" cxnId="{1CFDE9CE-69FB-46AD-9877-C6B71AF0064F}">
      <dgm:prSet/>
      <dgm:spPr/>
      <dgm:t>
        <a:bodyPr/>
        <a:lstStyle/>
        <a:p>
          <a:endParaRPr lang="hr-HR"/>
        </a:p>
      </dgm:t>
    </dgm:pt>
    <dgm:pt modelId="{0A14A947-B6DC-410E-961E-2E8D229D9A8E}" type="sibTrans" cxnId="{1CFDE9CE-69FB-46AD-9877-C6B71AF0064F}">
      <dgm:prSet/>
      <dgm:spPr/>
      <dgm:t>
        <a:bodyPr/>
        <a:lstStyle/>
        <a:p>
          <a:endParaRPr lang="hr-HR"/>
        </a:p>
      </dgm:t>
    </dgm:pt>
    <dgm:pt modelId="{4BE4E26F-4198-4F56-8612-0993B2B2D9A5}">
      <dgm:prSet custT="1"/>
      <dgm:spPr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Razrada ishoda učenja</a:t>
          </a:r>
        </a:p>
      </dgm:t>
    </dgm:pt>
    <dgm:pt modelId="{0853C6B4-E835-460F-A7D9-38D376155592}" type="parTrans" cxnId="{97B47BA4-8098-459E-A735-713A1C278797}">
      <dgm:prSet/>
      <dgm:spPr/>
      <dgm:t>
        <a:bodyPr/>
        <a:lstStyle/>
        <a:p>
          <a:endParaRPr lang="hr-HR"/>
        </a:p>
      </dgm:t>
    </dgm:pt>
    <dgm:pt modelId="{954F4695-606E-4863-B427-74EC4E4AFADA}" type="sibTrans" cxnId="{97B47BA4-8098-459E-A735-713A1C278797}">
      <dgm:prSet/>
      <dgm:spPr/>
      <dgm:t>
        <a:bodyPr/>
        <a:lstStyle/>
        <a:p>
          <a:endParaRPr lang="hr-HR"/>
        </a:p>
      </dgm:t>
    </dgm:pt>
    <dgm:pt modelId="{5370A7D3-2BE8-4C2A-BCE4-C68FD25E3350}">
      <dgm:prSet custT="1"/>
      <dgm:spPr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Planiranje koraka u realizaciji aktivnosti</a:t>
          </a:r>
          <a:endParaRPr lang="hr-HR" sz="2000" b="1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BFC3986C-6DDA-4EDB-BA64-16EFC82C2A2F}" type="parTrans" cxnId="{343A849E-059C-4C83-BE8E-9A89F57829F2}">
      <dgm:prSet/>
      <dgm:spPr/>
      <dgm:t>
        <a:bodyPr/>
        <a:lstStyle/>
        <a:p>
          <a:endParaRPr lang="hr-HR"/>
        </a:p>
      </dgm:t>
    </dgm:pt>
    <dgm:pt modelId="{442E36F0-F165-4334-8A18-4B581C358E9D}" type="sibTrans" cxnId="{343A849E-059C-4C83-BE8E-9A89F57829F2}">
      <dgm:prSet/>
      <dgm:spPr/>
      <dgm:t>
        <a:bodyPr/>
        <a:lstStyle/>
        <a:p>
          <a:endParaRPr lang="hr-HR"/>
        </a:p>
      </dgm:t>
    </dgm:pt>
    <dgm:pt modelId="{5152DB06-01F6-4DDD-859C-C8413FF97E25}">
      <dgm:prSet custT="1"/>
      <dgm:spPr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 spcFirstLastPara="0" vert="horz" wrap="square" lIns="76200" tIns="76200" rIns="76200" bIns="76200" numCol="1" spcCol="1270" anchor="ctr" anchorCtr="0"/>
        <a:lstStyle/>
        <a:p>
          <a:pPr algn="ctr"/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Planiranje</a:t>
          </a:r>
          <a:r>
            <a:rPr lang="hr-HR" sz="2000" b="1" kern="1200" dirty="0"/>
            <a:t> načina i vremenskog okvira vrednovanja</a:t>
          </a:r>
        </a:p>
      </dgm:t>
    </dgm:pt>
    <dgm:pt modelId="{4E801A17-AA77-4AA6-A771-11213726C3CC}" type="parTrans" cxnId="{10CA9361-3A64-430A-B1DB-7D3A4E6A803A}">
      <dgm:prSet/>
      <dgm:spPr/>
      <dgm:t>
        <a:bodyPr/>
        <a:lstStyle/>
        <a:p>
          <a:endParaRPr lang="hr-HR"/>
        </a:p>
      </dgm:t>
    </dgm:pt>
    <dgm:pt modelId="{43FA72B1-B7F1-427F-AB8A-C46280412FA3}" type="sibTrans" cxnId="{10CA9361-3A64-430A-B1DB-7D3A4E6A803A}">
      <dgm:prSet/>
      <dgm:spPr/>
      <dgm:t>
        <a:bodyPr/>
        <a:lstStyle/>
        <a:p>
          <a:endParaRPr lang="hr-HR"/>
        </a:p>
      </dgm:t>
    </dgm:pt>
    <dgm:pt modelId="{5277B7D2-E810-4BE4-A14E-6825CE71B6AC}" type="pres">
      <dgm:prSet presAssocID="{C190A2A6-E7F1-4F21-BBF1-0291C8BFF51B}" presName="linear" presStyleCnt="0">
        <dgm:presLayoutVars>
          <dgm:animLvl val="lvl"/>
          <dgm:resizeHandles val="exact"/>
        </dgm:presLayoutVars>
      </dgm:prSet>
      <dgm:spPr/>
    </dgm:pt>
    <dgm:pt modelId="{D6F154F7-BB84-4A8B-9D89-1F88AE5E5FC6}" type="pres">
      <dgm:prSet presAssocID="{7B334E7D-9C5C-4E60-9D83-851ACA7E1673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41FF4AB9-380D-49DC-BBD4-053BA7BAB340}" type="pres">
      <dgm:prSet presAssocID="{7455CA3A-ED4F-4CE9-B5A1-670B3F6E2BF6}" presName="spacer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29CDC3A-06BA-43BE-90A1-E8A9F6ED5F00}" type="pres">
      <dgm:prSet presAssocID="{819932C8-455D-437A-8D8F-E1C11BEB794C}" presName="parentText" presStyleLbl="node1" presStyleIdx="1" presStyleCnt="8" custLinFactY="92299" custLinFactNeighborX="0" custLinFactNeighborY="100000">
        <dgm:presLayoutVars>
          <dgm:chMax val="0"/>
          <dgm:bulletEnabled val="1"/>
        </dgm:presLayoutVars>
      </dgm:prSet>
      <dgm:spPr>
        <a:xfrm>
          <a:off x="0" y="576131"/>
          <a:ext cx="9808802" cy="563802"/>
        </a:xfrm>
        <a:prstGeom prst="roundRect">
          <a:avLst/>
        </a:prstGeom>
      </dgm:spPr>
    </dgm:pt>
    <dgm:pt modelId="{1297567B-3F31-4FA3-ACE6-8AACC5672B70}" type="pres">
      <dgm:prSet presAssocID="{EB46AC5B-4A8A-427A-8577-FD798F589341}" presName="spacer" presStyleCnt="0"/>
      <dgm:spPr/>
    </dgm:pt>
    <dgm:pt modelId="{23744DD9-D2A2-422F-B9FB-9901519B00F4}" type="pres">
      <dgm:prSet presAssocID="{36B868D5-EF68-4EC5-96A9-1CDB00FC9914}" presName="parentText" presStyleLbl="node1" presStyleIdx="2" presStyleCnt="8" custLinFactY="100000" custLinFactNeighborX="0" custLinFactNeighborY="150009">
        <dgm:presLayoutVars>
          <dgm:chMax val="0"/>
          <dgm:bulletEnabled val="1"/>
        </dgm:presLayoutVars>
      </dgm:prSet>
      <dgm:spPr>
        <a:xfrm>
          <a:off x="0" y="1150101"/>
          <a:ext cx="9808802" cy="563802"/>
        </a:xfrm>
        <a:prstGeom prst="roundRect">
          <a:avLst/>
        </a:prstGeom>
      </dgm:spPr>
    </dgm:pt>
    <dgm:pt modelId="{56EF3F01-73E8-4C65-81B8-2C5D5026D232}" type="pres">
      <dgm:prSet presAssocID="{DE786932-3901-4B5B-BB0D-7B50C7D6FF39}" presName="spacer" presStyleCnt="0"/>
      <dgm:spPr/>
    </dgm:pt>
    <dgm:pt modelId="{2F049E71-FA87-48A3-881E-6BBA785D3F46}" type="pres">
      <dgm:prSet presAssocID="{7ECEC5A7-1F00-463A-8A9F-E412BA86DF26}" presName="parentText" presStyleLbl="node1" presStyleIdx="3" presStyleCnt="8" custLinFactY="100000" custLinFactNeighborX="577" custLinFactNeighborY="155935">
        <dgm:presLayoutVars>
          <dgm:chMax val="0"/>
          <dgm:bulletEnabled val="1"/>
        </dgm:presLayoutVars>
      </dgm:prSet>
      <dgm:spPr>
        <a:xfrm>
          <a:off x="0" y="1723562"/>
          <a:ext cx="9808802" cy="564141"/>
        </a:xfrm>
        <a:prstGeom prst="roundRect">
          <a:avLst/>
        </a:prstGeom>
      </dgm:spPr>
    </dgm:pt>
    <dgm:pt modelId="{F1ACC48D-4C51-495C-8C27-216B77AE2012}" type="pres">
      <dgm:prSet presAssocID="{08B9696A-B7BB-49E1-A163-5F804F712A18}" presName="spacer" presStyleCnt="0"/>
      <dgm:spPr/>
    </dgm:pt>
    <dgm:pt modelId="{1AB85BF9-C7F2-4D03-BC10-7D911AF584E3}" type="pres">
      <dgm:prSet presAssocID="{96E3FDEA-30CE-45FC-9F86-BC3A63600C7E}" presName="parentText" presStyleLbl="node1" presStyleIdx="4" presStyleCnt="8" custScaleY="83727" custLinFactY="102598" custLinFactNeighborX="0" custLinFactNeighborY="200000">
        <dgm:presLayoutVars>
          <dgm:chMax val="0"/>
          <dgm:bulletEnabled val="1"/>
        </dgm:presLayoutVars>
      </dgm:prSet>
      <dgm:spPr>
        <a:xfrm>
          <a:off x="0" y="2299734"/>
          <a:ext cx="9808802" cy="560413"/>
        </a:xfrm>
        <a:prstGeom prst="roundRect">
          <a:avLst/>
        </a:prstGeom>
      </dgm:spPr>
    </dgm:pt>
    <dgm:pt modelId="{185C011D-9539-413B-9AB0-E3BA29E8ED3A}" type="pres">
      <dgm:prSet presAssocID="{0A14A947-B6DC-410E-961E-2E8D229D9A8E}" presName="spacer" presStyleCnt="0"/>
      <dgm:spPr/>
    </dgm:pt>
    <dgm:pt modelId="{E9D42330-6C8B-46A8-819B-1377A130E508}" type="pres">
      <dgm:prSet presAssocID="{4BE4E26F-4198-4F56-8612-0993B2B2D9A5}" presName="parentText" presStyleLbl="node1" presStyleIdx="5" presStyleCnt="8" custScaleY="72030" custLinFactY="-377580" custLinFactNeighborX="0" custLinFactNeighborY="-400000">
        <dgm:presLayoutVars>
          <dgm:chMax val="0"/>
          <dgm:bulletEnabled val="1"/>
        </dgm:presLayoutVars>
      </dgm:prSet>
      <dgm:spPr>
        <a:xfrm>
          <a:off x="0" y="2874351"/>
          <a:ext cx="9808802" cy="560413"/>
        </a:xfrm>
        <a:prstGeom prst="roundRect">
          <a:avLst/>
        </a:prstGeom>
      </dgm:spPr>
    </dgm:pt>
    <dgm:pt modelId="{B0A2360B-1AC2-485C-91D2-DE2615FDB302}" type="pres">
      <dgm:prSet presAssocID="{954F4695-606E-4863-B427-74EC4E4AFADA}" presName="spacer" presStyleCnt="0"/>
      <dgm:spPr/>
    </dgm:pt>
    <dgm:pt modelId="{75055EAD-87AB-40FC-AD65-F65AC4405DEB}" type="pres">
      <dgm:prSet presAssocID="{5370A7D3-2BE8-4C2A-BCE4-C68FD25E3350}" presName="parentText" presStyleLbl="node1" presStyleIdx="6" presStyleCnt="8" custLinFactY="102577" custLinFactNeighborX="0" custLinFactNeighborY="200000">
        <dgm:presLayoutVars>
          <dgm:chMax val="0"/>
          <dgm:bulletEnabled val="1"/>
        </dgm:presLayoutVars>
      </dgm:prSet>
      <dgm:spPr>
        <a:xfrm>
          <a:off x="0" y="3448967"/>
          <a:ext cx="9808802" cy="560413"/>
        </a:xfrm>
        <a:prstGeom prst="roundRect">
          <a:avLst/>
        </a:prstGeom>
      </dgm:spPr>
    </dgm:pt>
    <dgm:pt modelId="{C26537C5-3D20-4DF9-A44B-452AD6CB1449}" type="pres">
      <dgm:prSet presAssocID="{442E36F0-F165-4334-8A18-4B581C358E9D}" presName="spacer" presStyleCnt="0"/>
      <dgm:spPr/>
    </dgm:pt>
    <dgm:pt modelId="{F0FC71C6-5D52-4C06-A65A-965A60B221B9}" type="pres">
      <dgm:prSet presAssocID="{5152DB06-01F6-4DDD-859C-C8413FF97E25}" presName="parentText" presStyleLbl="node1" presStyleIdx="7" presStyleCnt="8" custLinFactY="-99656" custLinFactNeighborX="0" custLinFactNeighborY="-100000">
        <dgm:presLayoutVars>
          <dgm:chMax val="0"/>
          <dgm:bulletEnabled val="1"/>
        </dgm:presLayoutVars>
      </dgm:prSet>
      <dgm:spPr>
        <a:xfrm>
          <a:off x="0" y="4023583"/>
          <a:ext cx="9808802" cy="560413"/>
        </a:xfrm>
        <a:prstGeom prst="roundRect">
          <a:avLst/>
        </a:prstGeom>
      </dgm:spPr>
    </dgm:pt>
  </dgm:ptLst>
  <dgm:cxnLst>
    <dgm:cxn modelId="{03C3830B-8B85-4B39-989E-21FCD78FE3A9}" type="presOf" srcId="{5152DB06-01F6-4DDD-859C-C8413FF97E25}" destId="{F0FC71C6-5D52-4C06-A65A-965A60B221B9}" srcOrd="0" destOrd="0" presId="urn:microsoft.com/office/officeart/2005/8/layout/vList2"/>
    <dgm:cxn modelId="{6CB40617-F9D6-4910-B147-8BBDC8AE6C0D}" type="presOf" srcId="{C190A2A6-E7F1-4F21-BBF1-0291C8BFF51B}" destId="{5277B7D2-E810-4BE4-A14E-6825CE71B6AC}" srcOrd="0" destOrd="0" presId="urn:microsoft.com/office/officeart/2005/8/layout/vList2"/>
    <dgm:cxn modelId="{35592325-FCA9-49D5-AE84-C5E5C62584C2}" type="presOf" srcId="{4BE4E26F-4198-4F56-8612-0993B2B2D9A5}" destId="{E9D42330-6C8B-46A8-819B-1377A130E508}" srcOrd="0" destOrd="0" presId="urn:microsoft.com/office/officeart/2005/8/layout/vList2"/>
    <dgm:cxn modelId="{FE593E25-A3FF-431E-938E-0D6AFBC35E7E}" type="presOf" srcId="{96E3FDEA-30CE-45FC-9F86-BC3A63600C7E}" destId="{1AB85BF9-C7F2-4D03-BC10-7D911AF584E3}" srcOrd="0" destOrd="0" presId="urn:microsoft.com/office/officeart/2005/8/layout/vList2"/>
    <dgm:cxn modelId="{50D9B930-D739-49A9-A003-35BD6C3704E2}" type="presOf" srcId="{36B868D5-EF68-4EC5-96A9-1CDB00FC9914}" destId="{23744DD9-D2A2-422F-B9FB-9901519B00F4}" srcOrd="0" destOrd="0" presId="urn:microsoft.com/office/officeart/2005/8/layout/vList2"/>
    <dgm:cxn modelId="{10CA9361-3A64-430A-B1DB-7D3A4E6A803A}" srcId="{C190A2A6-E7F1-4F21-BBF1-0291C8BFF51B}" destId="{5152DB06-01F6-4DDD-859C-C8413FF97E25}" srcOrd="7" destOrd="0" parTransId="{4E801A17-AA77-4AA6-A771-11213726C3CC}" sibTransId="{43FA72B1-B7F1-427F-AB8A-C46280412FA3}"/>
    <dgm:cxn modelId="{6512A645-8742-4106-8C1D-187AE3132E6D}" type="presOf" srcId="{5370A7D3-2BE8-4C2A-BCE4-C68FD25E3350}" destId="{75055EAD-87AB-40FC-AD65-F65AC4405DEB}" srcOrd="0" destOrd="0" presId="urn:microsoft.com/office/officeart/2005/8/layout/vList2"/>
    <dgm:cxn modelId="{179E3A4F-EA87-454E-BBFF-EFD50B314773}" type="presOf" srcId="{819932C8-455D-437A-8D8F-E1C11BEB794C}" destId="{B29CDC3A-06BA-43BE-90A1-E8A9F6ED5F00}" srcOrd="0" destOrd="0" presId="urn:microsoft.com/office/officeart/2005/8/layout/vList2"/>
    <dgm:cxn modelId="{49EF2582-804E-4463-9AD6-295CC198B400}" type="presOf" srcId="{7ECEC5A7-1F00-463A-8A9F-E412BA86DF26}" destId="{2F049E71-FA87-48A3-881E-6BBA785D3F46}" srcOrd="0" destOrd="0" presId="urn:microsoft.com/office/officeart/2005/8/layout/vList2"/>
    <dgm:cxn modelId="{043A1A9B-9196-4284-934A-E124737FA699}" srcId="{C190A2A6-E7F1-4F21-BBF1-0291C8BFF51B}" destId="{7ECEC5A7-1F00-463A-8A9F-E412BA86DF26}" srcOrd="3" destOrd="0" parTransId="{FEC6B949-FB29-47DE-A2CA-694DC2B7467B}" sibTransId="{08B9696A-B7BB-49E1-A163-5F804F712A18}"/>
    <dgm:cxn modelId="{343A849E-059C-4C83-BE8E-9A89F57829F2}" srcId="{C190A2A6-E7F1-4F21-BBF1-0291C8BFF51B}" destId="{5370A7D3-2BE8-4C2A-BCE4-C68FD25E3350}" srcOrd="6" destOrd="0" parTransId="{BFC3986C-6DDA-4EDB-BA64-16EFC82C2A2F}" sibTransId="{442E36F0-F165-4334-8A18-4B581C358E9D}"/>
    <dgm:cxn modelId="{97B47BA4-8098-459E-A735-713A1C278797}" srcId="{C190A2A6-E7F1-4F21-BBF1-0291C8BFF51B}" destId="{4BE4E26F-4198-4F56-8612-0993B2B2D9A5}" srcOrd="5" destOrd="0" parTransId="{0853C6B4-E835-460F-A7D9-38D376155592}" sibTransId="{954F4695-606E-4863-B427-74EC4E4AFADA}"/>
    <dgm:cxn modelId="{59E11CAE-46B1-4266-B97D-28AB910957DA}" srcId="{C190A2A6-E7F1-4F21-BBF1-0291C8BFF51B}" destId="{36B868D5-EF68-4EC5-96A9-1CDB00FC9914}" srcOrd="2" destOrd="0" parTransId="{874923D5-15A9-405B-B5E3-B05E0C90222B}" sibTransId="{DE786932-3901-4B5B-BB0D-7B50C7D6FF39}"/>
    <dgm:cxn modelId="{1CFDE9CE-69FB-46AD-9877-C6B71AF0064F}" srcId="{C190A2A6-E7F1-4F21-BBF1-0291C8BFF51B}" destId="{96E3FDEA-30CE-45FC-9F86-BC3A63600C7E}" srcOrd="4" destOrd="0" parTransId="{5D952FE2-F6C0-44E5-969C-8049E75D8D2B}" sibTransId="{0A14A947-B6DC-410E-961E-2E8D229D9A8E}"/>
    <dgm:cxn modelId="{3D7C86E0-5635-4E08-8F2B-26B3401F5494}" srcId="{C190A2A6-E7F1-4F21-BBF1-0291C8BFF51B}" destId="{819932C8-455D-437A-8D8F-E1C11BEB794C}" srcOrd="1" destOrd="0" parTransId="{B21B53EC-02AC-4DD5-A18B-1E0837E4D275}" sibTransId="{EB46AC5B-4A8A-427A-8577-FD798F589341}"/>
    <dgm:cxn modelId="{CE8A30EA-3935-4BCE-9AA1-073A6E966FF1}" srcId="{C190A2A6-E7F1-4F21-BBF1-0291C8BFF51B}" destId="{7B334E7D-9C5C-4E60-9D83-851ACA7E1673}" srcOrd="0" destOrd="0" parTransId="{A3BC3509-C766-4D86-9F73-1A662FD000D7}" sibTransId="{7455CA3A-ED4F-4CE9-B5A1-670B3F6E2BF6}"/>
    <dgm:cxn modelId="{972F24F3-75ED-4A3A-92F4-20576E273E05}" type="presOf" srcId="{7B334E7D-9C5C-4E60-9D83-851ACA7E1673}" destId="{D6F154F7-BB84-4A8B-9D89-1F88AE5E5FC6}" srcOrd="0" destOrd="0" presId="urn:microsoft.com/office/officeart/2005/8/layout/vList2"/>
    <dgm:cxn modelId="{E351C51A-FB5E-4D98-BD13-B448F1C39844}" type="presParOf" srcId="{5277B7D2-E810-4BE4-A14E-6825CE71B6AC}" destId="{D6F154F7-BB84-4A8B-9D89-1F88AE5E5FC6}" srcOrd="0" destOrd="0" presId="urn:microsoft.com/office/officeart/2005/8/layout/vList2"/>
    <dgm:cxn modelId="{9EB8055F-FC44-4B61-B2D2-FCAC7133531A}" type="presParOf" srcId="{5277B7D2-E810-4BE4-A14E-6825CE71B6AC}" destId="{41FF4AB9-380D-49DC-BBD4-053BA7BAB340}" srcOrd="1" destOrd="0" presId="urn:microsoft.com/office/officeart/2005/8/layout/vList2"/>
    <dgm:cxn modelId="{1FD3BA62-DBF4-4E68-837E-9ECAB97F3A99}" type="presParOf" srcId="{5277B7D2-E810-4BE4-A14E-6825CE71B6AC}" destId="{B29CDC3A-06BA-43BE-90A1-E8A9F6ED5F00}" srcOrd="2" destOrd="0" presId="urn:microsoft.com/office/officeart/2005/8/layout/vList2"/>
    <dgm:cxn modelId="{7908EBFB-1322-40C4-B156-1A9DB13CE8A1}" type="presParOf" srcId="{5277B7D2-E810-4BE4-A14E-6825CE71B6AC}" destId="{1297567B-3F31-4FA3-ACE6-8AACC5672B70}" srcOrd="3" destOrd="0" presId="urn:microsoft.com/office/officeart/2005/8/layout/vList2"/>
    <dgm:cxn modelId="{689F3799-7026-471A-9790-A1D261D2E24A}" type="presParOf" srcId="{5277B7D2-E810-4BE4-A14E-6825CE71B6AC}" destId="{23744DD9-D2A2-422F-B9FB-9901519B00F4}" srcOrd="4" destOrd="0" presId="urn:microsoft.com/office/officeart/2005/8/layout/vList2"/>
    <dgm:cxn modelId="{8C4FE9CE-4142-4F72-BB01-AE6543A647C4}" type="presParOf" srcId="{5277B7D2-E810-4BE4-A14E-6825CE71B6AC}" destId="{56EF3F01-73E8-4C65-81B8-2C5D5026D232}" srcOrd="5" destOrd="0" presId="urn:microsoft.com/office/officeart/2005/8/layout/vList2"/>
    <dgm:cxn modelId="{79962A6A-D91E-43C4-A963-005F13C03D5E}" type="presParOf" srcId="{5277B7D2-E810-4BE4-A14E-6825CE71B6AC}" destId="{2F049E71-FA87-48A3-881E-6BBA785D3F46}" srcOrd="6" destOrd="0" presId="urn:microsoft.com/office/officeart/2005/8/layout/vList2"/>
    <dgm:cxn modelId="{6035AAD3-5EE7-4447-A89D-85613F9D2CA0}" type="presParOf" srcId="{5277B7D2-E810-4BE4-A14E-6825CE71B6AC}" destId="{F1ACC48D-4C51-495C-8C27-216B77AE2012}" srcOrd="7" destOrd="0" presId="urn:microsoft.com/office/officeart/2005/8/layout/vList2"/>
    <dgm:cxn modelId="{E2DC1957-0D1B-4A25-8EF2-5565CAEA3453}" type="presParOf" srcId="{5277B7D2-E810-4BE4-A14E-6825CE71B6AC}" destId="{1AB85BF9-C7F2-4D03-BC10-7D911AF584E3}" srcOrd="8" destOrd="0" presId="urn:microsoft.com/office/officeart/2005/8/layout/vList2"/>
    <dgm:cxn modelId="{F778019A-7D15-4AFB-9E14-8A4843A949D9}" type="presParOf" srcId="{5277B7D2-E810-4BE4-A14E-6825CE71B6AC}" destId="{185C011D-9539-413B-9AB0-E3BA29E8ED3A}" srcOrd="9" destOrd="0" presId="urn:microsoft.com/office/officeart/2005/8/layout/vList2"/>
    <dgm:cxn modelId="{40DF1359-3103-4E68-8DAE-A01BDA005F3D}" type="presParOf" srcId="{5277B7D2-E810-4BE4-A14E-6825CE71B6AC}" destId="{E9D42330-6C8B-46A8-819B-1377A130E508}" srcOrd="10" destOrd="0" presId="urn:microsoft.com/office/officeart/2005/8/layout/vList2"/>
    <dgm:cxn modelId="{8020E7AB-38D9-40C0-AFA2-94C4D72EBD16}" type="presParOf" srcId="{5277B7D2-E810-4BE4-A14E-6825CE71B6AC}" destId="{B0A2360B-1AC2-485C-91D2-DE2615FDB302}" srcOrd="11" destOrd="0" presId="urn:microsoft.com/office/officeart/2005/8/layout/vList2"/>
    <dgm:cxn modelId="{0FB064E9-35F5-4785-8C7A-6FF4C555F4BA}" type="presParOf" srcId="{5277B7D2-E810-4BE4-A14E-6825CE71B6AC}" destId="{75055EAD-87AB-40FC-AD65-F65AC4405DEB}" srcOrd="12" destOrd="0" presId="urn:microsoft.com/office/officeart/2005/8/layout/vList2"/>
    <dgm:cxn modelId="{9C7CB9ED-455F-47B9-AE78-99657CF26BE2}" type="presParOf" srcId="{5277B7D2-E810-4BE4-A14E-6825CE71B6AC}" destId="{C26537C5-3D20-4DF9-A44B-452AD6CB1449}" srcOrd="13" destOrd="0" presId="urn:microsoft.com/office/officeart/2005/8/layout/vList2"/>
    <dgm:cxn modelId="{82A38BD2-5804-42FB-82E0-DC9835B5A061}" type="presParOf" srcId="{5277B7D2-E810-4BE4-A14E-6825CE71B6AC}" destId="{F0FC71C6-5D52-4C06-A65A-965A60B221B9}" srcOrd="14" destOrd="0" presId="urn:microsoft.com/office/officeart/2005/8/layout/vList2"/>
  </dgm:cxnLst>
  <dgm:bg>
    <a:solidFill>
      <a:srgbClr val="EF4A5F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CE7F3C-F768-4CFE-B646-CAC1945FF303}" type="doc">
      <dgm:prSet loTypeId="urn:microsoft.com/office/officeart/2005/8/layout/cycle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7174E7F4-AB9E-4771-8032-92392317DFE7}">
      <dgm:prSet phldrT="[Text]" phldr="0" custT="1"/>
      <dgm:spPr>
        <a:solidFill>
          <a:srgbClr val="24A6A8"/>
        </a:solidFill>
        <a:ln>
          <a:solidFill>
            <a:srgbClr val="24A6A8"/>
          </a:solidFill>
        </a:ln>
      </dgm:spPr>
      <dgm:t>
        <a:bodyPr/>
        <a:lstStyle/>
        <a:p>
          <a:r>
            <a:rPr lang="hr-HR" sz="2000" b="1" dirty="0"/>
            <a:t>U </a:t>
          </a:r>
          <a:r>
            <a:rPr lang="hr-HR" sz="2000" b="1" i="1" dirty="0"/>
            <a:t>e-Dnevnik</a:t>
          </a:r>
          <a:r>
            <a:rPr lang="hr-HR" sz="2000" b="1" dirty="0"/>
            <a:t> upisuje se planirano</a:t>
          </a:r>
        </a:p>
      </dgm:t>
    </dgm:pt>
    <dgm:pt modelId="{85869A3A-2AA2-46E4-A679-089AA2FA1B57}" type="parTrans" cxnId="{AC0A9B1D-662A-4317-8905-049198E9B31F}">
      <dgm:prSet/>
      <dgm:spPr/>
      <dgm:t>
        <a:bodyPr/>
        <a:lstStyle/>
        <a:p>
          <a:endParaRPr lang="hr-HR" sz="2000" b="1"/>
        </a:p>
      </dgm:t>
    </dgm:pt>
    <dgm:pt modelId="{E443E098-2C01-4D0B-BF0F-6ACA7AFC14D1}" type="sibTrans" cxnId="{AC0A9B1D-662A-4317-8905-049198E9B31F}">
      <dgm:prSet/>
      <dgm:spPr/>
      <dgm:t>
        <a:bodyPr/>
        <a:lstStyle/>
        <a:p>
          <a:endParaRPr lang="hr-HR" sz="2000" b="1"/>
        </a:p>
      </dgm:t>
    </dgm:pt>
    <dgm:pt modelId="{797E1084-1412-408F-B0EF-D0977C9FE341}">
      <dgm:prSet phldrT="[Text]" phldr="0" custT="1"/>
      <dgm:spPr>
        <a:solidFill>
          <a:srgbClr val="24A6A8"/>
        </a:solidFill>
        <a:ln>
          <a:solidFill>
            <a:srgbClr val="24A6A8"/>
          </a:solidFill>
        </a:ln>
      </dgm:spPr>
      <dgm:t>
        <a:bodyPr/>
        <a:lstStyle/>
        <a:p>
          <a:r>
            <a:rPr lang="hr-HR" sz="2000" b="1" dirty="0"/>
            <a:t>Upisano se izvodi</a:t>
          </a:r>
        </a:p>
      </dgm:t>
    </dgm:pt>
    <dgm:pt modelId="{11AAA21B-177A-401F-93C8-7215F3F51190}" type="parTrans" cxnId="{DF207C93-279B-47F2-AE82-817ABD43A497}">
      <dgm:prSet/>
      <dgm:spPr/>
      <dgm:t>
        <a:bodyPr/>
        <a:lstStyle/>
        <a:p>
          <a:endParaRPr lang="hr-HR" sz="2000" b="1"/>
        </a:p>
      </dgm:t>
    </dgm:pt>
    <dgm:pt modelId="{BE23DFE5-9E67-4704-AFC4-BC752E1B80B3}" type="sibTrans" cxnId="{DF207C93-279B-47F2-AE82-817ABD43A497}">
      <dgm:prSet/>
      <dgm:spPr/>
      <dgm:t>
        <a:bodyPr/>
        <a:lstStyle/>
        <a:p>
          <a:endParaRPr lang="hr-HR" sz="2000" b="1"/>
        </a:p>
      </dgm:t>
    </dgm:pt>
    <dgm:pt modelId="{948ADE27-DC81-4E93-96A4-84724F5DE308}">
      <dgm:prSet phldrT="[Text]" phldr="0" custT="1"/>
      <dgm:spPr>
        <a:solidFill>
          <a:srgbClr val="24A6A8"/>
        </a:solidFill>
      </dgm:spPr>
      <dgm:t>
        <a:bodyPr/>
        <a:lstStyle/>
        <a:p>
          <a:r>
            <a:rPr lang="hr-HR" sz="2000" b="1" dirty="0"/>
            <a:t>Vrednovanje ishoda učenja</a:t>
          </a:r>
        </a:p>
      </dgm:t>
    </dgm:pt>
    <dgm:pt modelId="{16FD1FF4-85A1-4E3F-92BE-48433F95FCA0}" type="parTrans" cxnId="{53339E53-99B1-4ECF-83D0-A4E7EC433D4E}">
      <dgm:prSet/>
      <dgm:spPr/>
      <dgm:t>
        <a:bodyPr/>
        <a:lstStyle/>
        <a:p>
          <a:endParaRPr lang="hr-HR" sz="2000" b="1"/>
        </a:p>
      </dgm:t>
    </dgm:pt>
    <dgm:pt modelId="{DFAC711D-4031-483F-AC52-E8F2BCE3824E}" type="sibTrans" cxnId="{53339E53-99B1-4ECF-83D0-A4E7EC433D4E}">
      <dgm:prSet/>
      <dgm:spPr/>
      <dgm:t>
        <a:bodyPr/>
        <a:lstStyle/>
        <a:p>
          <a:endParaRPr lang="hr-HR" sz="2000" b="1"/>
        </a:p>
      </dgm:t>
    </dgm:pt>
    <dgm:pt modelId="{349FCEF4-9C00-49D3-B3CD-35DDC1CFBB63}">
      <dgm:prSet phldrT="[Text]" phldr="0" custT="1"/>
      <dgm:spPr>
        <a:solidFill>
          <a:srgbClr val="24A6A8"/>
        </a:solidFill>
      </dgm:spPr>
      <dgm:t>
        <a:bodyPr/>
        <a:lstStyle/>
        <a:p>
          <a:r>
            <a:rPr lang="hr-HR" sz="2000" b="1" dirty="0"/>
            <a:t>Refleksija</a:t>
          </a:r>
        </a:p>
      </dgm:t>
    </dgm:pt>
    <dgm:pt modelId="{042BE692-EB45-4E81-9504-1966790A3C20}" type="parTrans" cxnId="{016C33B1-2B25-4727-88B3-32014965AD14}">
      <dgm:prSet/>
      <dgm:spPr/>
      <dgm:t>
        <a:bodyPr/>
        <a:lstStyle/>
        <a:p>
          <a:endParaRPr lang="hr-HR" sz="2000" b="1"/>
        </a:p>
      </dgm:t>
    </dgm:pt>
    <dgm:pt modelId="{E5A111A9-F2C0-4DD6-916F-EC4082EA48ED}" type="sibTrans" cxnId="{016C33B1-2B25-4727-88B3-32014965AD14}">
      <dgm:prSet/>
      <dgm:spPr/>
      <dgm:t>
        <a:bodyPr/>
        <a:lstStyle/>
        <a:p>
          <a:endParaRPr lang="hr-HR" sz="2000" b="1"/>
        </a:p>
      </dgm:t>
    </dgm:pt>
    <dgm:pt modelId="{85C9D1DF-F759-4BC9-BABB-EE624372E483}">
      <dgm:prSet phldrT="[Text]" phldr="0" custT="1"/>
      <dgm:spPr>
        <a:solidFill>
          <a:srgbClr val="24A6A8"/>
        </a:solidFill>
      </dgm:spPr>
      <dgm:t>
        <a:bodyPr/>
        <a:lstStyle/>
        <a:p>
          <a:r>
            <a:rPr lang="hr-HR" sz="2000" b="1" dirty="0"/>
            <a:t>Korigirati planirano u skladu s </a:t>
          </a:r>
          <a:r>
            <a:rPr lang="hr-HR" sz="2000" b="1" dirty="0" err="1"/>
            <a:t>refeleksijom</a:t>
          </a:r>
          <a:endParaRPr lang="hr-HR" sz="2000" b="1" dirty="0"/>
        </a:p>
      </dgm:t>
    </dgm:pt>
    <dgm:pt modelId="{20795C3E-F151-4F5E-AC5B-F7760BC1AB60}" type="parTrans" cxnId="{B63C6476-50DD-494D-AD58-91A486121CA1}">
      <dgm:prSet/>
      <dgm:spPr/>
      <dgm:t>
        <a:bodyPr/>
        <a:lstStyle/>
        <a:p>
          <a:endParaRPr lang="hr-HR" sz="2000" b="1"/>
        </a:p>
      </dgm:t>
    </dgm:pt>
    <dgm:pt modelId="{D1386213-3CED-4A13-9DEA-B71CA2BB665E}" type="sibTrans" cxnId="{B63C6476-50DD-494D-AD58-91A486121CA1}">
      <dgm:prSet/>
      <dgm:spPr/>
      <dgm:t>
        <a:bodyPr/>
        <a:lstStyle/>
        <a:p>
          <a:endParaRPr lang="hr-HR" sz="2000" b="1"/>
        </a:p>
      </dgm:t>
    </dgm:pt>
    <dgm:pt modelId="{317973CE-4CB5-4D77-A423-9E3ED3F86A88}">
      <dgm:prSet phldrT="[Text]" phldr="0" custT="1"/>
      <dgm:spPr>
        <a:solidFill>
          <a:srgbClr val="24A6A8"/>
        </a:solidFill>
        <a:ln>
          <a:solidFill>
            <a:srgbClr val="24A6A8"/>
          </a:solidFill>
        </a:ln>
      </dgm:spPr>
      <dgm:t>
        <a:bodyPr/>
        <a:lstStyle/>
        <a:p>
          <a:r>
            <a:rPr lang="hr-HR" sz="2000" b="1" dirty="0"/>
            <a:t>Planiranje aktivnosti u skladu s ishodima učenja</a:t>
          </a:r>
        </a:p>
      </dgm:t>
    </dgm:pt>
    <dgm:pt modelId="{773377A5-39B3-4835-BD4E-A7FFA3E42FD9}" type="parTrans" cxnId="{C579170B-7941-4F72-BACB-DB1870A98847}">
      <dgm:prSet/>
      <dgm:spPr/>
      <dgm:t>
        <a:bodyPr/>
        <a:lstStyle/>
        <a:p>
          <a:endParaRPr lang="hr-HR" sz="2000" b="1"/>
        </a:p>
      </dgm:t>
    </dgm:pt>
    <dgm:pt modelId="{D502991C-48FD-4827-AE42-B9DCF1E6D6DA}" type="sibTrans" cxnId="{C579170B-7941-4F72-BACB-DB1870A98847}">
      <dgm:prSet/>
      <dgm:spPr/>
      <dgm:t>
        <a:bodyPr/>
        <a:lstStyle/>
        <a:p>
          <a:endParaRPr lang="hr-HR" sz="2000" b="1"/>
        </a:p>
      </dgm:t>
    </dgm:pt>
    <dgm:pt modelId="{B5A2EEE8-B2AB-4BD6-B5A9-D6F9FAB59985}" type="pres">
      <dgm:prSet presAssocID="{41CE7F3C-F768-4CFE-B646-CAC1945FF303}" presName="cycle" presStyleCnt="0">
        <dgm:presLayoutVars>
          <dgm:dir/>
          <dgm:resizeHandles val="exact"/>
        </dgm:presLayoutVars>
      </dgm:prSet>
      <dgm:spPr/>
    </dgm:pt>
    <dgm:pt modelId="{19EBA455-E821-4749-8F76-A6B5EC241E8A}" type="pres">
      <dgm:prSet presAssocID="{7174E7F4-AB9E-4771-8032-92392317DFE7}" presName="node" presStyleLbl="node1" presStyleIdx="0" presStyleCnt="6" custScaleX="147439">
        <dgm:presLayoutVars>
          <dgm:bulletEnabled val="1"/>
        </dgm:presLayoutVars>
      </dgm:prSet>
      <dgm:spPr/>
    </dgm:pt>
    <dgm:pt modelId="{6207C5C1-25F0-46EA-9631-DA20B1720B5A}" type="pres">
      <dgm:prSet presAssocID="{7174E7F4-AB9E-4771-8032-92392317DFE7}" presName="spNode" presStyleCnt="0"/>
      <dgm:spPr/>
    </dgm:pt>
    <dgm:pt modelId="{A88FFBDF-DDC4-4FB3-B0F8-AFAD75ADB644}" type="pres">
      <dgm:prSet presAssocID="{E443E098-2C01-4D0B-BF0F-6ACA7AFC14D1}" presName="sibTrans" presStyleLbl="sibTrans1D1" presStyleIdx="0" presStyleCnt="6"/>
      <dgm:spPr/>
    </dgm:pt>
    <dgm:pt modelId="{B468F610-8D8C-4E92-A5E6-7A631B204BA1}" type="pres">
      <dgm:prSet presAssocID="{797E1084-1412-408F-B0EF-D0977C9FE341}" presName="node" presStyleLbl="node1" presStyleIdx="1" presStyleCnt="6" custScaleX="171748">
        <dgm:presLayoutVars>
          <dgm:bulletEnabled val="1"/>
        </dgm:presLayoutVars>
      </dgm:prSet>
      <dgm:spPr/>
    </dgm:pt>
    <dgm:pt modelId="{DDF1A829-79BD-4A08-93F1-EF55252F397A}" type="pres">
      <dgm:prSet presAssocID="{797E1084-1412-408F-B0EF-D0977C9FE341}" presName="spNode" presStyleCnt="0"/>
      <dgm:spPr/>
    </dgm:pt>
    <dgm:pt modelId="{7314F49E-9D71-49F3-BDBF-4AD8B6980434}" type="pres">
      <dgm:prSet presAssocID="{BE23DFE5-9E67-4704-AFC4-BC752E1B80B3}" presName="sibTrans" presStyleLbl="sibTrans1D1" presStyleIdx="1" presStyleCnt="6"/>
      <dgm:spPr/>
    </dgm:pt>
    <dgm:pt modelId="{F3D0C30F-6E24-41E9-88A6-56721960A328}" type="pres">
      <dgm:prSet presAssocID="{948ADE27-DC81-4E93-96A4-84724F5DE308}" presName="node" presStyleLbl="node1" presStyleIdx="2" presStyleCnt="6" custScaleX="201517" custScaleY="138168" custRadScaleRad="95958" custRadScaleInc="-28054">
        <dgm:presLayoutVars>
          <dgm:bulletEnabled val="1"/>
        </dgm:presLayoutVars>
      </dgm:prSet>
      <dgm:spPr/>
    </dgm:pt>
    <dgm:pt modelId="{D02A9E7F-BF9F-4865-8BAA-34FBB7D9D73A}" type="pres">
      <dgm:prSet presAssocID="{948ADE27-DC81-4E93-96A4-84724F5DE308}" presName="spNode" presStyleCnt="0"/>
      <dgm:spPr/>
    </dgm:pt>
    <dgm:pt modelId="{0E229422-36E3-4B23-B960-B2E97052B247}" type="pres">
      <dgm:prSet presAssocID="{DFAC711D-4031-483F-AC52-E8F2BCE3824E}" presName="sibTrans" presStyleLbl="sibTrans1D1" presStyleIdx="2" presStyleCnt="6"/>
      <dgm:spPr/>
    </dgm:pt>
    <dgm:pt modelId="{BE01C90C-68DE-4AA2-8276-F66B4D230212}" type="pres">
      <dgm:prSet presAssocID="{349FCEF4-9C00-49D3-B3CD-35DDC1CFBB63}" presName="node" presStyleLbl="node1" presStyleIdx="3" presStyleCnt="6" custScaleX="124381">
        <dgm:presLayoutVars>
          <dgm:bulletEnabled val="1"/>
        </dgm:presLayoutVars>
      </dgm:prSet>
      <dgm:spPr/>
    </dgm:pt>
    <dgm:pt modelId="{83F9D7D9-C196-4F07-8514-514718F3D496}" type="pres">
      <dgm:prSet presAssocID="{349FCEF4-9C00-49D3-B3CD-35DDC1CFBB63}" presName="spNode" presStyleCnt="0"/>
      <dgm:spPr/>
    </dgm:pt>
    <dgm:pt modelId="{8F69FB44-75AC-418A-A2AA-91AD8BACE278}" type="pres">
      <dgm:prSet presAssocID="{E5A111A9-F2C0-4DD6-916F-EC4082EA48ED}" presName="sibTrans" presStyleLbl="sibTrans1D1" presStyleIdx="3" presStyleCnt="6"/>
      <dgm:spPr/>
    </dgm:pt>
    <dgm:pt modelId="{A5E3842C-9E38-433E-B960-449A0F608E3E}" type="pres">
      <dgm:prSet presAssocID="{85C9D1DF-F759-4BC9-BABB-EE624372E483}" presName="node" presStyleLbl="node1" presStyleIdx="4" presStyleCnt="6" custScaleX="169953" custScaleY="131895" custRadScaleRad="101805" custRadScaleInc="17072">
        <dgm:presLayoutVars>
          <dgm:bulletEnabled val="1"/>
        </dgm:presLayoutVars>
      </dgm:prSet>
      <dgm:spPr/>
    </dgm:pt>
    <dgm:pt modelId="{8B22C08A-B1D8-4182-9065-A6ED805877E8}" type="pres">
      <dgm:prSet presAssocID="{85C9D1DF-F759-4BC9-BABB-EE624372E483}" presName="spNode" presStyleCnt="0"/>
      <dgm:spPr/>
    </dgm:pt>
    <dgm:pt modelId="{02B7F613-3B0C-4E18-9FD7-038F2F3F4A17}" type="pres">
      <dgm:prSet presAssocID="{D1386213-3CED-4A13-9DEA-B71CA2BB665E}" presName="sibTrans" presStyleLbl="sibTrans1D1" presStyleIdx="4" presStyleCnt="6"/>
      <dgm:spPr/>
    </dgm:pt>
    <dgm:pt modelId="{4E8FC779-4EF6-4922-B4B0-B5DE3E5CEC54}" type="pres">
      <dgm:prSet presAssocID="{317973CE-4CB5-4D77-A423-9E3ED3F86A88}" presName="node" presStyleLbl="node1" presStyleIdx="5" presStyleCnt="6" custScaleX="173023" custScaleY="114544">
        <dgm:presLayoutVars>
          <dgm:bulletEnabled val="1"/>
        </dgm:presLayoutVars>
      </dgm:prSet>
      <dgm:spPr/>
    </dgm:pt>
    <dgm:pt modelId="{816A9D73-FA3A-4042-98E7-2E4D17FC3797}" type="pres">
      <dgm:prSet presAssocID="{317973CE-4CB5-4D77-A423-9E3ED3F86A88}" presName="spNode" presStyleCnt="0"/>
      <dgm:spPr/>
    </dgm:pt>
    <dgm:pt modelId="{3F53EFDD-A188-4CDB-9251-3613BBAFCBD5}" type="pres">
      <dgm:prSet presAssocID="{D502991C-48FD-4827-AE42-B9DCF1E6D6DA}" presName="sibTrans" presStyleLbl="sibTrans1D1" presStyleIdx="5" presStyleCnt="6"/>
      <dgm:spPr/>
    </dgm:pt>
  </dgm:ptLst>
  <dgm:cxnLst>
    <dgm:cxn modelId="{C579170B-7941-4F72-BACB-DB1870A98847}" srcId="{41CE7F3C-F768-4CFE-B646-CAC1945FF303}" destId="{317973CE-4CB5-4D77-A423-9E3ED3F86A88}" srcOrd="5" destOrd="0" parTransId="{773377A5-39B3-4835-BD4E-A7FFA3E42FD9}" sibTransId="{D502991C-48FD-4827-AE42-B9DCF1E6D6DA}"/>
    <dgm:cxn modelId="{AC0A9B1D-662A-4317-8905-049198E9B31F}" srcId="{41CE7F3C-F768-4CFE-B646-CAC1945FF303}" destId="{7174E7F4-AB9E-4771-8032-92392317DFE7}" srcOrd="0" destOrd="0" parTransId="{85869A3A-2AA2-46E4-A679-089AA2FA1B57}" sibTransId="{E443E098-2C01-4D0B-BF0F-6ACA7AFC14D1}"/>
    <dgm:cxn modelId="{A4F48121-D60D-4451-B1E4-DB3A195695A2}" type="presOf" srcId="{85C9D1DF-F759-4BC9-BABB-EE624372E483}" destId="{A5E3842C-9E38-433E-B960-449A0F608E3E}" srcOrd="0" destOrd="0" presId="urn:microsoft.com/office/officeart/2005/8/layout/cycle5"/>
    <dgm:cxn modelId="{2BFBFA29-9AF8-4550-9765-947E0916A68C}" type="presOf" srcId="{E5A111A9-F2C0-4DD6-916F-EC4082EA48ED}" destId="{8F69FB44-75AC-418A-A2AA-91AD8BACE278}" srcOrd="0" destOrd="0" presId="urn:microsoft.com/office/officeart/2005/8/layout/cycle5"/>
    <dgm:cxn modelId="{76287D71-284C-4914-A2AF-0AB63A794847}" type="presOf" srcId="{349FCEF4-9C00-49D3-B3CD-35DDC1CFBB63}" destId="{BE01C90C-68DE-4AA2-8276-F66B4D230212}" srcOrd="0" destOrd="0" presId="urn:microsoft.com/office/officeart/2005/8/layout/cycle5"/>
    <dgm:cxn modelId="{D4E83572-2323-4103-AB2D-F7C3FC72ABAC}" type="presOf" srcId="{41CE7F3C-F768-4CFE-B646-CAC1945FF303}" destId="{B5A2EEE8-B2AB-4BD6-B5A9-D6F9FAB59985}" srcOrd="0" destOrd="0" presId="urn:microsoft.com/office/officeart/2005/8/layout/cycle5"/>
    <dgm:cxn modelId="{53339E53-99B1-4ECF-83D0-A4E7EC433D4E}" srcId="{41CE7F3C-F768-4CFE-B646-CAC1945FF303}" destId="{948ADE27-DC81-4E93-96A4-84724F5DE308}" srcOrd="2" destOrd="0" parTransId="{16FD1FF4-85A1-4E3F-92BE-48433F95FCA0}" sibTransId="{DFAC711D-4031-483F-AC52-E8F2BCE3824E}"/>
    <dgm:cxn modelId="{B63C6476-50DD-494D-AD58-91A486121CA1}" srcId="{41CE7F3C-F768-4CFE-B646-CAC1945FF303}" destId="{85C9D1DF-F759-4BC9-BABB-EE624372E483}" srcOrd="4" destOrd="0" parTransId="{20795C3E-F151-4F5E-AC5B-F7760BC1AB60}" sibTransId="{D1386213-3CED-4A13-9DEA-B71CA2BB665E}"/>
    <dgm:cxn modelId="{C0252187-CD0A-492B-89B3-0A0FE7D44CCD}" type="presOf" srcId="{797E1084-1412-408F-B0EF-D0977C9FE341}" destId="{B468F610-8D8C-4E92-A5E6-7A631B204BA1}" srcOrd="0" destOrd="0" presId="urn:microsoft.com/office/officeart/2005/8/layout/cycle5"/>
    <dgm:cxn modelId="{DF207C93-279B-47F2-AE82-817ABD43A497}" srcId="{41CE7F3C-F768-4CFE-B646-CAC1945FF303}" destId="{797E1084-1412-408F-B0EF-D0977C9FE341}" srcOrd="1" destOrd="0" parTransId="{11AAA21B-177A-401F-93C8-7215F3F51190}" sibTransId="{BE23DFE5-9E67-4704-AFC4-BC752E1B80B3}"/>
    <dgm:cxn modelId="{EE58F296-43B8-4938-B104-F446D542DD25}" type="presOf" srcId="{948ADE27-DC81-4E93-96A4-84724F5DE308}" destId="{F3D0C30F-6E24-41E9-88A6-56721960A328}" srcOrd="0" destOrd="0" presId="urn:microsoft.com/office/officeart/2005/8/layout/cycle5"/>
    <dgm:cxn modelId="{2A91519D-1083-4B15-8F2A-1E99692FF19B}" type="presOf" srcId="{D1386213-3CED-4A13-9DEA-B71CA2BB665E}" destId="{02B7F613-3B0C-4E18-9FD7-038F2F3F4A17}" srcOrd="0" destOrd="0" presId="urn:microsoft.com/office/officeart/2005/8/layout/cycle5"/>
    <dgm:cxn modelId="{DA10F59E-D8FF-4B57-A0E8-CD95F3228884}" type="presOf" srcId="{7174E7F4-AB9E-4771-8032-92392317DFE7}" destId="{19EBA455-E821-4749-8F76-A6B5EC241E8A}" srcOrd="0" destOrd="0" presId="urn:microsoft.com/office/officeart/2005/8/layout/cycle5"/>
    <dgm:cxn modelId="{48A616A1-7F9A-499A-8BBA-26E99F7EC0B1}" type="presOf" srcId="{E443E098-2C01-4D0B-BF0F-6ACA7AFC14D1}" destId="{A88FFBDF-DDC4-4FB3-B0F8-AFAD75ADB644}" srcOrd="0" destOrd="0" presId="urn:microsoft.com/office/officeart/2005/8/layout/cycle5"/>
    <dgm:cxn modelId="{7F17FEAC-BCA7-493E-A95E-034D20432C2D}" type="presOf" srcId="{BE23DFE5-9E67-4704-AFC4-BC752E1B80B3}" destId="{7314F49E-9D71-49F3-BDBF-4AD8B6980434}" srcOrd="0" destOrd="0" presId="urn:microsoft.com/office/officeart/2005/8/layout/cycle5"/>
    <dgm:cxn modelId="{016C33B1-2B25-4727-88B3-32014965AD14}" srcId="{41CE7F3C-F768-4CFE-B646-CAC1945FF303}" destId="{349FCEF4-9C00-49D3-B3CD-35DDC1CFBB63}" srcOrd="3" destOrd="0" parTransId="{042BE692-EB45-4E81-9504-1966790A3C20}" sibTransId="{E5A111A9-F2C0-4DD6-916F-EC4082EA48ED}"/>
    <dgm:cxn modelId="{817BF8B8-9A09-46F6-82FE-525D48860893}" type="presOf" srcId="{DFAC711D-4031-483F-AC52-E8F2BCE3824E}" destId="{0E229422-36E3-4B23-B960-B2E97052B247}" srcOrd="0" destOrd="0" presId="urn:microsoft.com/office/officeart/2005/8/layout/cycle5"/>
    <dgm:cxn modelId="{83C878CD-E0FF-4FD5-8B3A-A396566D6A6C}" type="presOf" srcId="{317973CE-4CB5-4D77-A423-9E3ED3F86A88}" destId="{4E8FC779-4EF6-4922-B4B0-B5DE3E5CEC54}" srcOrd="0" destOrd="0" presId="urn:microsoft.com/office/officeart/2005/8/layout/cycle5"/>
    <dgm:cxn modelId="{95ABE4ED-1626-4278-AE7F-3EC978F2CDCC}" type="presOf" srcId="{D502991C-48FD-4827-AE42-B9DCF1E6D6DA}" destId="{3F53EFDD-A188-4CDB-9251-3613BBAFCBD5}" srcOrd="0" destOrd="0" presId="urn:microsoft.com/office/officeart/2005/8/layout/cycle5"/>
    <dgm:cxn modelId="{0395E442-24B8-49C9-AD0F-89EE07789EC0}" type="presParOf" srcId="{B5A2EEE8-B2AB-4BD6-B5A9-D6F9FAB59985}" destId="{19EBA455-E821-4749-8F76-A6B5EC241E8A}" srcOrd="0" destOrd="0" presId="urn:microsoft.com/office/officeart/2005/8/layout/cycle5"/>
    <dgm:cxn modelId="{1BE49B44-6E4E-4416-AF74-CC04081401C2}" type="presParOf" srcId="{B5A2EEE8-B2AB-4BD6-B5A9-D6F9FAB59985}" destId="{6207C5C1-25F0-46EA-9631-DA20B1720B5A}" srcOrd="1" destOrd="0" presId="urn:microsoft.com/office/officeart/2005/8/layout/cycle5"/>
    <dgm:cxn modelId="{CBA5E5C8-6BBD-4415-8A43-8F79A228189C}" type="presParOf" srcId="{B5A2EEE8-B2AB-4BD6-B5A9-D6F9FAB59985}" destId="{A88FFBDF-DDC4-4FB3-B0F8-AFAD75ADB644}" srcOrd="2" destOrd="0" presId="urn:microsoft.com/office/officeart/2005/8/layout/cycle5"/>
    <dgm:cxn modelId="{6C3CDB05-6444-4F90-A532-4E8026A6DA77}" type="presParOf" srcId="{B5A2EEE8-B2AB-4BD6-B5A9-D6F9FAB59985}" destId="{B468F610-8D8C-4E92-A5E6-7A631B204BA1}" srcOrd="3" destOrd="0" presId="urn:microsoft.com/office/officeart/2005/8/layout/cycle5"/>
    <dgm:cxn modelId="{C69D637D-3895-4C15-A0BA-333B8D709D6F}" type="presParOf" srcId="{B5A2EEE8-B2AB-4BD6-B5A9-D6F9FAB59985}" destId="{DDF1A829-79BD-4A08-93F1-EF55252F397A}" srcOrd="4" destOrd="0" presId="urn:microsoft.com/office/officeart/2005/8/layout/cycle5"/>
    <dgm:cxn modelId="{A8FF2B34-B610-43EC-9479-A6C147FC7CF1}" type="presParOf" srcId="{B5A2EEE8-B2AB-4BD6-B5A9-D6F9FAB59985}" destId="{7314F49E-9D71-49F3-BDBF-4AD8B6980434}" srcOrd="5" destOrd="0" presId="urn:microsoft.com/office/officeart/2005/8/layout/cycle5"/>
    <dgm:cxn modelId="{A2CD62D6-4E45-4FAF-98CE-81E065738B07}" type="presParOf" srcId="{B5A2EEE8-B2AB-4BD6-B5A9-D6F9FAB59985}" destId="{F3D0C30F-6E24-41E9-88A6-56721960A328}" srcOrd="6" destOrd="0" presId="urn:microsoft.com/office/officeart/2005/8/layout/cycle5"/>
    <dgm:cxn modelId="{1136B4E2-67EF-4E77-B772-ED7C2CD215A2}" type="presParOf" srcId="{B5A2EEE8-B2AB-4BD6-B5A9-D6F9FAB59985}" destId="{D02A9E7F-BF9F-4865-8BAA-34FBB7D9D73A}" srcOrd="7" destOrd="0" presId="urn:microsoft.com/office/officeart/2005/8/layout/cycle5"/>
    <dgm:cxn modelId="{E166CC0E-5903-4A3A-9E90-9F3C1C4E07E8}" type="presParOf" srcId="{B5A2EEE8-B2AB-4BD6-B5A9-D6F9FAB59985}" destId="{0E229422-36E3-4B23-B960-B2E97052B247}" srcOrd="8" destOrd="0" presId="urn:microsoft.com/office/officeart/2005/8/layout/cycle5"/>
    <dgm:cxn modelId="{47E7AFB1-7030-4B04-9443-1D4B7EDA93DC}" type="presParOf" srcId="{B5A2EEE8-B2AB-4BD6-B5A9-D6F9FAB59985}" destId="{BE01C90C-68DE-4AA2-8276-F66B4D230212}" srcOrd="9" destOrd="0" presId="urn:microsoft.com/office/officeart/2005/8/layout/cycle5"/>
    <dgm:cxn modelId="{6DF17BC4-DD19-40AD-8F8D-3A26F4667850}" type="presParOf" srcId="{B5A2EEE8-B2AB-4BD6-B5A9-D6F9FAB59985}" destId="{83F9D7D9-C196-4F07-8514-514718F3D496}" srcOrd="10" destOrd="0" presId="urn:microsoft.com/office/officeart/2005/8/layout/cycle5"/>
    <dgm:cxn modelId="{028BDC76-1CC6-4478-AA15-940270C80729}" type="presParOf" srcId="{B5A2EEE8-B2AB-4BD6-B5A9-D6F9FAB59985}" destId="{8F69FB44-75AC-418A-A2AA-91AD8BACE278}" srcOrd="11" destOrd="0" presId="urn:microsoft.com/office/officeart/2005/8/layout/cycle5"/>
    <dgm:cxn modelId="{17502A4D-752A-4760-8ECE-3753D2005E1C}" type="presParOf" srcId="{B5A2EEE8-B2AB-4BD6-B5A9-D6F9FAB59985}" destId="{A5E3842C-9E38-433E-B960-449A0F608E3E}" srcOrd="12" destOrd="0" presId="urn:microsoft.com/office/officeart/2005/8/layout/cycle5"/>
    <dgm:cxn modelId="{66767C0C-2632-45F1-9772-27B856A8A67C}" type="presParOf" srcId="{B5A2EEE8-B2AB-4BD6-B5A9-D6F9FAB59985}" destId="{8B22C08A-B1D8-4182-9065-A6ED805877E8}" srcOrd="13" destOrd="0" presId="urn:microsoft.com/office/officeart/2005/8/layout/cycle5"/>
    <dgm:cxn modelId="{63BE26EA-E6E8-4423-9B0E-E3761CA25719}" type="presParOf" srcId="{B5A2EEE8-B2AB-4BD6-B5A9-D6F9FAB59985}" destId="{02B7F613-3B0C-4E18-9FD7-038F2F3F4A17}" srcOrd="14" destOrd="0" presId="urn:microsoft.com/office/officeart/2005/8/layout/cycle5"/>
    <dgm:cxn modelId="{C0FEF29E-0077-4694-8571-EEBFCF8AFB83}" type="presParOf" srcId="{B5A2EEE8-B2AB-4BD6-B5A9-D6F9FAB59985}" destId="{4E8FC779-4EF6-4922-B4B0-B5DE3E5CEC54}" srcOrd="15" destOrd="0" presId="urn:microsoft.com/office/officeart/2005/8/layout/cycle5"/>
    <dgm:cxn modelId="{5B505ACA-0B64-4AFC-A1F2-5049CA94E9F7}" type="presParOf" srcId="{B5A2EEE8-B2AB-4BD6-B5A9-D6F9FAB59985}" destId="{816A9D73-FA3A-4042-98E7-2E4D17FC3797}" srcOrd="16" destOrd="0" presId="urn:microsoft.com/office/officeart/2005/8/layout/cycle5"/>
    <dgm:cxn modelId="{74339F39-1E51-43A7-BBB7-3233D0FBD388}" type="presParOf" srcId="{B5A2EEE8-B2AB-4BD6-B5A9-D6F9FAB59985}" destId="{3F53EFDD-A188-4CDB-9251-3613BBAFCBD5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4AA43-5231-4437-AD0A-6318D1C92632}">
      <dsp:nvSpPr>
        <dsp:cNvPr id="0" name=""/>
        <dsp:cNvSpPr/>
      </dsp:nvSpPr>
      <dsp:spPr>
        <a:xfrm>
          <a:off x="1175866" y="2033058"/>
          <a:ext cx="505811" cy="943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2905" y="0"/>
              </a:lnTo>
              <a:lnTo>
                <a:pt x="252905" y="943245"/>
              </a:lnTo>
              <a:lnTo>
                <a:pt x="505811" y="943245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b="1" kern="1200"/>
        </a:p>
      </dsp:txBody>
      <dsp:txXfrm>
        <a:off x="1402014" y="2477923"/>
        <a:ext cx="53515" cy="53515"/>
      </dsp:txXfrm>
    </dsp:sp>
    <dsp:sp modelId="{AFCF5129-C064-4858-A069-0A8FB4901E6A}">
      <dsp:nvSpPr>
        <dsp:cNvPr id="0" name=""/>
        <dsp:cNvSpPr/>
      </dsp:nvSpPr>
      <dsp:spPr>
        <a:xfrm>
          <a:off x="1175866" y="1987338"/>
          <a:ext cx="5058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2905" y="45720"/>
              </a:lnTo>
              <a:lnTo>
                <a:pt x="252905" y="81192"/>
              </a:lnTo>
              <a:lnTo>
                <a:pt x="505811" y="81192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b="1" kern="1200"/>
        </a:p>
      </dsp:txBody>
      <dsp:txXfrm>
        <a:off x="1416095" y="2020382"/>
        <a:ext cx="25352" cy="25352"/>
      </dsp:txXfrm>
    </dsp:sp>
    <dsp:sp modelId="{EADDF678-5B04-4E88-81AD-E02D007A5106}">
      <dsp:nvSpPr>
        <dsp:cNvPr id="0" name=""/>
        <dsp:cNvSpPr/>
      </dsp:nvSpPr>
      <dsp:spPr>
        <a:xfrm>
          <a:off x="1175866" y="1125284"/>
          <a:ext cx="505811" cy="907773"/>
        </a:xfrm>
        <a:custGeom>
          <a:avLst/>
          <a:gdLst/>
          <a:ahLst/>
          <a:cxnLst/>
          <a:rect l="0" t="0" r="0" b="0"/>
          <a:pathLst>
            <a:path>
              <a:moveTo>
                <a:pt x="0" y="907773"/>
              </a:moveTo>
              <a:lnTo>
                <a:pt x="252905" y="907773"/>
              </a:lnTo>
              <a:lnTo>
                <a:pt x="252905" y="0"/>
              </a:lnTo>
              <a:lnTo>
                <a:pt x="505811" y="0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b="1" kern="1200"/>
        </a:p>
      </dsp:txBody>
      <dsp:txXfrm>
        <a:off x="1402792" y="1553192"/>
        <a:ext cx="51959" cy="51959"/>
      </dsp:txXfrm>
    </dsp:sp>
    <dsp:sp modelId="{AE40FE45-81EF-459E-BAF5-424798131FCE}">
      <dsp:nvSpPr>
        <dsp:cNvPr id="0" name=""/>
        <dsp:cNvSpPr/>
      </dsp:nvSpPr>
      <dsp:spPr>
        <a:xfrm rot="16200000">
          <a:off x="-1238750" y="1647531"/>
          <a:ext cx="4058179" cy="771054"/>
        </a:xfrm>
        <a:prstGeom prst="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STRUKOVNI KURIKUL</a:t>
          </a:r>
        </a:p>
      </dsp:txBody>
      <dsp:txXfrm>
        <a:off x="-1238750" y="1647531"/>
        <a:ext cx="4058179" cy="771054"/>
      </dsp:txXfrm>
    </dsp:sp>
    <dsp:sp modelId="{42D40894-64C5-45DA-A951-7ACD4208AD89}">
      <dsp:nvSpPr>
        <dsp:cNvPr id="0" name=""/>
        <dsp:cNvSpPr/>
      </dsp:nvSpPr>
      <dsp:spPr>
        <a:xfrm>
          <a:off x="1681677" y="739757"/>
          <a:ext cx="7326679" cy="771054"/>
        </a:xfrm>
        <a:prstGeom prst="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 dirty="0"/>
            <a:t>MODUL - % VPUP-UTR-S</a:t>
          </a:r>
          <a:r>
            <a:rPr lang="hr-HR" sz="2200" b="1" u="none" kern="1200" dirty="0"/>
            <a:t>AU </a:t>
          </a:r>
          <a:r>
            <a:rPr lang="hr-HR" sz="2200" b="1" kern="1200" dirty="0"/>
            <a:t>(tablice izračuna sati u modulu-ASOO), cilj, MPT, kadrovski i materijalni uvjeti</a:t>
          </a:r>
        </a:p>
      </dsp:txBody>
      <dsp:txXfrm>
        <a:off x="1681677" y="739757"/>
        <a:ext cx="7326679" cy="771054"/>
      </dsp:txXfrm>
    </dsp:sp>
    <dsp:sp modelId="{444B9A0F-EA27-48C0-B7D4-5BE7927DF7EB}">
      <dsp:nvSpPr>
        <dsp:cNvPr id="0" name=""/>
        <dsp:cNvSpPr/>
      </dsp:nvSpPr>
      <dsp:spPr>
        <a:xfrm>
          <a:off x="1681677" y="1703575"/>
          <a:ext cx="7375009" cy="729910"/>
        </a:xfrm>
        <a:prstGeom prst="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 dirty="0"/>
            <a:t>SIU – ishodi učenja, dominantni sustav, primjeri vrednovanja</a:t>
          </a:r>
        </a:p>
      </dsp:txBody>
      <dsp:txXfrm>
        <a:off x="1681677" y="1703575"/>
        <a:ext cx="7375009" cy="729910"/>
      </dsp:txXfrm>
    </dsp:sp>
    <dsp:sp modelId="{E72C1DBE-89F8-4DF1-8703-40BB30C552B5}">
      <dsp:nvSpPr>
        <dsp:cNvPr id="0" name=""/>
        <dsp:cNvSpPr/>
      </dsp:nvSpPr>
      <dsp:spPr>
        <a:xfrm>
          <a:off x="1681677" y="2626249"/>
          <a:ext cx="7326704" cy="700109"/>
        </a:xfrm>
        <a:prstGeom prst="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 dirty="0"/>
            <a:t>Prilagodbe, suradnja, različiti načini realizacije</a:t>
          </a:r>
        </a:p>
      </dsp:txBody>
      <dsp:txXfrm>
        <a:off x="1681677" y="2626249"/>
        <a:ext cx="7326704" cy="7001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CEC5E-BC70-4D3A-B43C-C6DC9C0DD4DA}">
      <dsp:nvSpPr>
        <dsp:cNvPr id="0" name=""/>
        <dsp:cNvSpPr/>
      </dsp:nvSpPr>
      <dsp:spPr>
        <a:xfrm>
          <a:off x="0" y="461446"/>
          <a:ext cx="1082649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F4A5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BB5F3-46E9-4B22-9A13-E55463DCA814}">
      <dsp:nvSpPr>
        <dsp:cNvPr id="0" name=""/>
        <dsp:cNvSpPr/>
      </dsp:nvSpPr>
      <dsp:spPr>
        <a:xfrm>
          <a:off x="541324" y="62926"/>
          <a:ext cx="7578547" cy="797040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451" tIns="0" rIns="2864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solidFill>
                <a:schemeClr val="bg1"/>
              </a:solidFill>
            </a:rPr>
            <a:t>ŠTO (će učiti)</a:t>
          </a:r>
        </a:p>
      </dsp:txBody>
      <dsp:txXfrm>
        <a:off x="580232" y="101834"/>
        <a:ext cx="7500731" cy="719224"/>
      </dsp:txXfrm>
    </dsp:sp>
    <dsp:sp modelId="{FA851E7B-CB56-4A8A-B5D2-8E457B5FB72A}">
      <dsp:nvSpPr>
        <dsp:cNvPr id="0" name=""/>
        <dsp:cNvSpPr/>
      </dsp:nvSpPr>
      <dsp:spPr>
        <a:xfrm>
          <a:off x="0" y="1686166"/>
          <a:ext cx="1082649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F4A5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3A94E-D6EF-486E-BD09-7E417973AAB4}">
      <dsp:nvSpPr>
        <dsp:cNvPr id="0" name=""/>
        <dsp:cNvSpPr/>
      </dsp:nvSpPr>
      <dsp:spPr>
        <a:xfrm>
          <a:off x="541324" y="1287646"/>
          <a:ext cx="7578547" cy="797040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451" tIns="0" rIns="2864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solidFill>
                <a:schemeClr val="bg1"/>
              </a:solidFill>
            </a:rPr>
            <a:t>KAKO (koji su najbolji načini i postupci; na što trebaju obratiti pažnju)</a:t>
          </a:r>
        </a:p>
      </dsp:txBody>
      <dsp:txXfrm>
        <a:off x="580232" y="1326554"/>
        <a:ext cx="7500731" cy="719224"/>
      </dsp:txXfrm>
    </dsp:sp>
    <dsp:sp modelId="{022D72C2-1DFD-4171-BDEC-0560508ABBDE}">
      <dsp:nvSpPr>
        <dsp:cNvPr id="0" name=""/>
        <dsp:cNvSpPr/>
      </dsp:nvSpPr>
      <dsp:spPr>
        <a:xfrm>
          <a:off x="0" y="2910886"/>
          <a:ext cx="10826496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F4A5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04838-2F2D-4F48-A433-E64DF20EEE04}">
      <dsp:nvSpPr>
        <dsp:cNvPr id="0" name=""/>
        <dsp:cNvSpPr/>
      </dsp:nvSpPr>
      <dsp:spPr>
        <a:xfrm>
          <a:off x="541324" y="2512366"/>
          <a:ext cx="7578547" cy="797040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451" tIns="0" rIns="28645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>
              <a:solidFill>
                <a:schemeClr val="bg1"/>
              </a:solidFill>
            </a:rPr>
            <a:t>ZAŠTO (koje kompetencije trebaju steći nakon završetka modula</a:t>
          </a:r>
          <a:r>
            <a:rPr lang="hr-HR" sz="2000" b="1" kern="1200" dirty="0">
              <a:solidFill>
                <a:schemeClr val="bg1"/>
              </a:solidFill>
            </a:rPr>
            <a:t>)</a:t>
          </a:r>
        </a:p>
      </dsp:txBody>
      <dsp:txXfrm>
        <a:off x="580232" y="2551274"/>
        <a:ext cx="7500731" cy="7192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F6EDB-2977-4283-8942-2EE5BDACEE0B}">
      <dsp:nvSpPr>
        <dsp:cNvPr id="0" name=""/>
        <dsp:cNvSpPr/>
      </dsp:nvSpPr>
      <dsp:spPr>
        <a:xfrm>
          <a:off x="0" y="0"/>
          <a:ext cx="9005285" cy="825703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Učenike treba naučiti raditi u skupinama, projektima i rješavanju problemskih i projektnih zadataka</a:t>
          </a:r>
          <a:endParaRPr lang="en-US" sz="2000" b="1" kern="1200" dirty="0"/>
        </a:p>
      </dsp:txBody>
      <dsp:txXfrm>
        <a:off x="24184" y="24184"/>
        <a:ext cx="8017680" cy="777335"/>
      </dsp:txXfrm>
    </dsp:sp>
    <dsp:sp modelId="{FE0BB894-B6D7-49D1-9C88-089FF5BC82AB}">
      <dsp:nvSpPr>
        <dsp:cNvPr id="0" name=""/>
        <dsp:cNvSpPr/>
      </dsp:nvSpPr>
      <dsp:spPr>
        <a:xfrm>
          <a:off x="672472" y="940383"/>
          <a:ext cx="9005285" cy="825703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Ne zaboravite, projektno i problemsko učenje će uspjeti ako učenici prvo nauče kako ga treba provoditi</a:t>
          </a:r>
          <a:endParaRPr lang="en-US" sz="2000" b="1" kern="1200" dirty="0"/>
        </a:p>
      </dsp:txBody>
      <dsp:txXfrm>
        <a:off x="696656" y="964567"/>
        <a:ext cx="7747737" cy="777335"/>
      </dsp:txXfrm>
    </dsp:sp>
    <dsp:sp modelId="{7FF52215-E319-4EF7-9FFA-67A463A28DB0}">
      <dsp:nvSpPr>
        <dsp:cNvPr id="0" name=""/>
        <dsp:cNvSpPr/>
      </dsp:nvSpPr>
      <dsp:spPr>
        <a:xfrm>
          <a:off x="1344945" y="1880767"/>
          <a:ext cx="9005285" cy="825703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Na početku počnite s lakšim zadacima i objasnite im što se očekuje i kako trebaju raditi</a:t>
          </a:r>
          <a:endParaRPr lang="en-US" sz="2000" b="1" kern="1200" dirty="0"/>
        </a:p>
      </dsp:txBody>
      <dsp:txXfrm>
        <a:off x="1369129" y="1904951"/>
        <a:ext cx="7747737" cy="777335"/>
      </dsp:txXfrm>
    </dsp:sp>
    <dsp:sp modelId="{A5B7DBB3-E904-4D11-A87B-18952950500B}">
      <dsp:nvSpPr>
        <dsp:cNvPr id="0" name=""/>
        <dsp:cNvSpPr/>
      </dsp:nvSpPr>
      <dsp:spPr>
        <a:xfrm>
          <a:off x="2017417" y="2821151"/>
          <a:ext cx="9005285" cy="825703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Projektno i problemsko učenje uključuju djelomično i poučavanje nastavnika. </a:t>
          </a:r>
          <a:endParaRPr lang="en-US" sz="2000" b="1" kern="1200" dirty="0"/>
        </a:p>
      </dsp:txBody>
      <dsp:txXfrm>
        <a:off x="2041601" y="2845335"/>
        <a:ext cx="7747737" cy="777335"/>
      </dsp:txXfrm>
    </dsp:sp>
    <dsp:sp modelId="{4B5BF5E2-CF71-4725-B311-2A5CC934800D}">
      <dsp:nvSpPr>
        <dsp:cNvPr id="0" name=""/>
        <dsp:cNvSpPr/>
      </dsp:nvSpPr>
      <dsp:spPr>
        <a:xfrm>
          <a:off x="2689890" y="3761535"/>
          <a:ext cx="9005285" cy="825703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Pri provedbi projektnog i problemskog učenja budite prisutni i uključeni, pokažite da vam je stalo, da ste angažirani i da pratite realizaciju</a:t>
          </a:r>
          <a:endParaRPr lang="en-US" sz="2000" b="1" kern="1200" dirty="0"/>
        </a:p>
      </dsp:txBody>
      <dsp:txXfrm>
        <a:off x="2714074" y="3785719"/>
        <a:ext cx="7747737" cy="777335"/>
      </dsp:txXfrm>
    </dsp:sp>
    <dsp:sp modelId="{44370554-96E1-412C-A620-BAEEF2FBF9BF}">
      <dsp:nvSpPr>
        <dsp:cNvPr id="0" name=""/>
        <dsp:cNvSpPr/>
      </dsp:nvSpPr>
      <dsp:spPr>
        <a:xfrm>
          <a:off x="8468578" y="603221"/>
          <a:ext cx="536706" cy="536706"/>
        </a:xfrm>
        <a:prstGeom prst="downArrow">
          <a:avLst>
            <a:gd name="adj1" fmla="val 55000"/>
            <a:gd name="adj2" fmla="val 45000"/>
          </a:avLst>
        </a:prstGeom>
        <a:solidFill>
          <a:srgbClr val="EF4A5F">
            <a:alpha val="90000"/>
          </a:srgb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>
        <a:off x="8589337" y="603221"/>
        <a:ext cx="295188" cy="403871"/>
      </dsp:txXfrm>
    </dsp:sp>
    <dsp:sp modelId="{340DBC7D-4112-474E-9B87-FB01633822BD}">
      <dsp:nvSpPr>
        <dsp:cNvPr id="0" name=""/>
        <dsp:cNvSpPr/>
      </dsp:nvSpPr>
      <dsp:spPr>
        <a:xfrm>
          <a:off x="9141051" y="1543605"/>
          <a:ext cx="536706" cy="536706"/>
        </a:xfrm>
        <a:prstGeom prst="downArrow">
          <a:avLst>
            <a:gd name="adj1" fmla="val 55000"/>
            <a:gd name="adj2" fmla="val 45000"/>
          </a:avLst>
        </a:prstGeom>
        <a:solidFill>
          <a:srgbClr val="EF4A5F">
            <a:alpha val="90000"/>
          </a:srgb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>
        <a:off x="9261810" y="1543605"/>
        <a:ext cx="295188" cy="403871"/>
      </dsp:txXfrm>
    </dsp:sp>
    <dsp:sp modelId="{6FC21FD6-581D-426A-94D9-8A19B1822078}">
      <dsp:nvSpPr>
        <dsp:cNvPr id="0" name=""/>
        <dsp:cNvSpPr/>
      </dsp:nvSpPr>
      <dsp:spPr>
        <a:xfrm>
          <a:off x="9813523" y="2470228"/>
          <a:ext cx="536706" cy="536706"/>
        </a:xfrm>
        <a:prstGeom prst="downArrow">
          <a:avLst>
            <a:gd name="adj1" fmla="val 55000"/>
            <a:gd name="adj2" fmla="val 45000"/>
          </a:avLst>
        </a:prstGeom>
        <a:solidFill>
          <a:srgbClr val="EF4A5F">
            <a:alpha val="90000"/>
          </a:srgb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>
        <a:off x="9934282" y="2470228"/>
        <a:ext cx="295188" cy="403871"/>
      </dsp:txXfrm>
    </dsp:sp>
    <dsp:sp modelId="{0063D923-4D8D-4199-A25E-ED8B59DB0A11}">
      <dsp:nvSpPr>
        <dsp:cNvPr id="0" name=""/>
        <dsp:cNvSpPr/>
      </dsp:nvSpPr>
      <dsp:spPr>
        <a:xfrm>
          <a:off x="10485996" y="3419786"/>
          <a:ext cx="536706" cy="536706"/>
        </a:xfrm>
        <a:prstGeom prst="downArrow">
          <a:avLst>
            <a:gd name="adj1" fmla="val 55000"/>
            <a:gd name="adj2" fmla="val 45000"/>
          </a:avLst>
        </a:prstGeom>
        <a:solidFill>
          <a:srgbClr val="EF4A5F">
            <a:alpha val="90000"/>
          </a:srgb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/>
        </a:p>
      </dsp:txBody>
      <dsp:txXfrm>
        <a:off x="10606755" y="3419786"/>
        <a:ext cx="295188" cy="4038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0DF7A-CA94-4A3F-9713-AA7BB0CCDD9E}">
      <dsp:nvSpPr>
        <dsp:cNvPr id="0" name=""/>
        <dsp:cNvSpPr/>
      </dsp:nvSpPr>
      <dsp:spPr>
        <a:xfrm>
          <a:off x="586868" y="1380"/>
          <a:ext cx="1747630" cy="1048578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solidFill>
            <a:srgbClr val="24A6A8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 dirty="0"/>
            <a:t>TEMA</a:t>
          </a:r>
        </a:p>
      </dsp:txBody>
      <dsp:txXfrm>
        <a:off x="617580" y="32092"/>
        <a:ext cx="1686206" cy="987154"/>
      </dsp:txXfrm>
    </dsp:sp>
    <dsp:sp modelId="{2A551C94-96C2-4287-8275-EB0ECF2B6586}">
      <dsp:nvSpPr>
        <dsp:cNvPr id="0" name=""/>
        <dsp:cNvSpPr/>
      </dsp:nvSpPr>
      <dsp:spPr>
        <a:xfrm>
          <a:off x="2488290" y="308963"/>
          <a:ext cx="370497" cy="433412"/>
        </a:xfrm>
        <a:prstGeom prst="rightArrow">
          <a:avLst>
            <a:gd name="adj1" fmla="val 60000"/>
            <a:gd name="adj2" fmla="val 50000"/>
          </a:avLst>
        </a:prstGeom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b="1" kern="1200"/>
        </a:p>
      </dsp:txBody>
      <dsp:txXfrm>
        <a:off x="2488290" y="395645"/>
        <a:ext cx="259348" cy="260048"/>
      </dsp:txXfrm>
    </dsp:sp>
    <dsp:sp modelId="{D54CF9F5-5F2E-4FF2-96C8-95B5A1F7B4C0}">
      <dsp:nvSpPr>
        <dsp:cNvPr id="0" name=""/>
        <dsp:cNvSpPr/>
      </dsp:nvSpPr>
      <dsp:spPr>
        <a:xfrm>
          <a:off x="3033550" y="1380"/>
          <a:ext cx="1747630" cy="1048578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solidFill>
            <a:srgbClr val="24A6A8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 dirty="0"/>
            <a:t>ANALIZA NASTAVNOG MATERIJALA</a:t>
          </a:r>
        </a:p>
      </dsp:txBody>
      <dsp:txXfrm>
        <a:off x="3064262" y="32092"/>
        <a:ext cx="1686206" cy="987154"/>
      </dsp:txXfrm>
    </dsp:sp>
    <dsp:sp modelId="{93ACE3BC-0A30-4EF9-976E-864BE56F6F7C}">
      <dsp:nvSpPr>
        <dsp:cNvPr id="0" name=""/>
        <dsp:cNvSpPr/>
      </dsp:nvSpPr>
      <dsp:spPr>
        <a:xfrm>
          <a:off x="4934972" y="308963"/>
          <a:ext cx="370497" cy="433412"/>
        </a:xfrm>
        <a:prstGeom prst="rightArrow">
          <a:avLst>
            <a:gd name="adj1" fmla="val 60000"/>
            <a:gd name="adj2" fmla="val 50000"/>
          </a:avLst>
        </a:prstGeom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b="1" kern="1200"/>
        </a:p>
      </dsp:txBody>
      <dsp:txXfrm>
        <a:off x="4934972" y="395645"/>
        <a:ext cx="259348" cy="260048"/>
      </dsp:txXfrm>
    </dsp:sp>
    <dsp:sp modelId="{9BFFE090-10CC-412C-AF4A-E9E459FAE927}">
      <dsp:nvSpPr>
        <dsp:cNvPr id="0" name=""/>
        <dsp:cNvSpPr/>
      </dsp:nvSpPr>
      <dsp:spPr>
        <a:xfrm>
          <a:off x="5480233" y="1380"/>
          <a:ext cx="1747630" cy="1048578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solidFill>
            <a:srgbClr val="24A6A8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/>
            <a:t>PITANJE</a:t>
          </a:r>
        </a:p>
      </dsp:txBody>
      <dsp:txXfrm>
        <a:off x="5510945" y="32092"/>
        <a:ext cx="1686206" cy="987154"/>
      </dsp:txXfrm>
    </dsp:sp>
    <dsp:sp modelId="{6F2B5F74-F5E1-47E4-B839-4C841F267E9E}">
      <dsp:nvSpPr>
        <dsp:cNvPr id="0" name=""/>
        <dsp:cNvSpPr/>
      </dsp:nvSpPr>
      <dsp:spPr>
        <a:xfrm rot="5400000">
          <a:off x="6168799" y="1172292"/>
          <a:ext cx="370497" cy="433412"/>
        </a:xfrm>
        <a:prstGeom prst="rightArrow">
          <a:avLst>
            <a:gd name="adj1" fmla="val 60000"/>
            <a:gd name="adj2" fmla="val 50000"/>
          </a:avLst>
        </a:prstGeom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b="1" kern="1200"/>
        </a:p>
      </dsp:txBody>
      <dsp:txXfrm rot="-5400000">
        <a:off x="6224024" y="1203750"/>
        <a:ext cx="260048" cy="259348"/>
      </dsp:txXfrm>
    </dsp:sp>
    <dsp:sp modelId="{E29934DE-D4C2-454A-99B3-9E144119BDDA}">
      <dsp:nvSpPr>
        <dsp:cNvPr id="0" name=""/>
        <dsp:cNvSpPr/>
      </dsp:nvSpPr>
      <dsp:spPr>
        <a:xfrm>
          <a:off x="5480233" y="1749010"/>
          <a:ext cx="1747630" cy="1048578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 dirty="0"/>
            <a:t>ODGOVOR</a:t>
          </a:r>
        </a:p>
      </dsp:txBody>
      <dsp:txXfrm>
        <a:off x="5510945" y="1779722"/>
        <a:ext cx="1686206" cy="987154"/>
      </dsp:txXfrm>
    </dsp:sp>
    <dsp:sp modelId="{93BB7C6D-D363-4DA8-A1BD-0005DFBEEEB1}">
      <dsp:nvSpPr>
        <dsp:cNvPr id="0" name=""/>
        <dsp:cNvSpPr/>
      </dsp:nvSpPr>
      <dsp:spPr>
        <a:xfrm rot="10800000">
          <a:off x="4955944" y="2056593"/>
          <a:ext cx="370497" cy="433412"/>
        </a:xfrm>
        <a:prstGeom prst="rightArrow">
          <a:avLst>
            <a:gd name="adj1" fmla="val 60000"/>
            <a:gd name="adj2" fmla="val 50000"/>
          </a:avLst>
        </a:prstGeom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b="1" kern="1200"/>
        </a:p>
      </dsp:txBody>
      <dsp:txXfrm rot="10800000">
        <a:off x="5067093" y="2143275"/>
        <a:ext cx="259348" cy="260048"/>
      </dsp:txXfrm>
    </dsp:sp>
    <dsp:sp modelId="{C98A0CFC-4531-4F08-A121-74A2E08F6526}">
      <dsp:nvSpPr>
        <dsp:cNvPr id="0" name=""/>
        <dsp:cNvSpPr/>
      </dsp:nvSpPr>
      <dsp:spPr>
        <a:xfrm>
          <a:off x="3033550" y="1749010"/>
          <a:ext cx="1747630" cy="1048578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solidFill>
            <a:srgbClr val="24A6A8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/>
            <a:t>PROVJERA ODGOVORA</a:t>
          </a:r>
          <a:endParaRPr lang="hr-HR" sz="1900" b="1" kern="1200" dirty="0"/>
        </a:p>
      </dsp:txBody>
      <dsp:txXfrm>
        <a:off x="3064262" y="1779722"/>
        <a:ext cx="1686206" cy="987154"/>
      </dsp:txXfrm>
    </dsp:sp>
    <dsp:sp modelId="{FE52DD90-657B-404C-9980-FBE3A3064CA1}">
      <dsp:nvSpPr>
        <dsp:cNvPr id="0" name=""/>
        <dsp:cNvSpPr/>
      </dsp:nvSpPr>
      <dsp:spPr>
        <a:xfrm rot="10800000">
          <a:off x="2509261" y="2056593"/>
          <a:ext cx="370497" cy="433412"/>
        </a:xfrm>
        <a:prstGeom prst="rightArrow">
          <a:avLst>
            <a:gd name="adj1" fmla="val 60000"/>
            <a:gd name="adj2" fmla="val 50000"/>
          </a:avLst>
        </a:prstGeom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b="1" kern="1200"/>
        </a:p>
      </dsp:txBody>
      <dsp:txXfrm rot="10800000">
        <a:off x="2620410" y="2143275"/>
        <a:ext cx="259348" cy="260048"/>
      </dsp:txXfrm>
    </dsp:sp>
    <dsp:sp modelId="{12C8DCDF-8056-4555-B4CE-6A44A21A5DA7}">
      <dsp:nvSpPr>
        <dsp:cNvPr id="0" name=""/>
        <dsp:cNvSpPr/>
      </dsp:nvSpPr>
      <dsp:spPr>
        <a:xfrm>
          <a:off x="586868" y="1749010"/>
          <a:ext cx="1747630" cy="1048578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solidFill>
            <a:srgbClr val="24A6A8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 dirty="0"/>
            <a:t>POVRATNA INFORMACIJA</a:t>
          </a:r>
        </a:p>
      </dsp:txBody>
      <dsp:txXfrm>
        <a:off x="617580" y="1779722"/>
        <a:ext cx="1686206" cy="987154"/>
      </dsp:txXfrm>
    </dsp:sp>
    <dsp:sp modelId="{9C8D2C3E-B60B-4244-961C-F29C93FC159A}">
      <dsp:nvSpPr>
        <dsp:cNvPr id="0" name=""/>
        <dsp:cNvSpPr/>
      </dsp:nvSpPr>
      <dsp:spPr>
        <a:xfrm rot="5400000">
          <a:off x="1275434" y="2919923"/>
          <a:ext cx="370497" cy="433412"/>
        </a:xfrm>
        <a:prstGeom prst="rightArrow">
          <a:avLst>
            <a:gd name="adj1" fmla="val 60000"/>
            <a:gd name="adj2" fmla="val 50000"/>
          </a:avLst>
        </a:prstGeom>
        <a:solidFill>
          <a:srgbClr val="A7CF4C"/>
        </a:solidFill>
        <a:ln>
          <a:solidFill>
            <a:srgbClr val="A7CF4C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500" b="1" kern="1200"/>
        </a:p>
      </dsp:txBody>
      <dsp:txXfrm rot="-5400000">
        <a:off x="1330659" y="2951381"/>
        <a:ext cx="260048" cy="259348"/>
      </dsp:txXfrm>
    </dsp:sp>
    <dsp:sp modelId="{2FB89D58-D7D0-43AF-8587-DE7A19B02AB2}">
      <dsp:nvSpPr>
        <dsp:cNvPr id="0" name=""/>
        <dsp:cNvSpPr/>
      </dsp:nvSpPr>
      <dsp:spPr>
        <a:xfrm>
          <a:off x="586868" y="3496641"/>
          <a:ext cx="1747630" cy="1048578"/>
        </a:xfrm>
        <a:prstGeom prst="roundRect">
          <a:avLst>
            <a:gd name="adj" fmla="val 10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 dirty="0"/>
            <a:t>SLJEDEĆA TEMA</a:t>
          </a:r>
        </a:p>
      </dsp:txBody>
      <dsp:txXfrm>
        <a:off x="617580" y="3527353"/>
        <a:ext cx="1686206" cy="9871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5CF87-DCEC-442E-AB45-7C8DA53B683E}">
      <dsp:nvSpPr>
        <dsp:cNvPr id="0" name=""/>
        <dsp:cNvSpPr/>
      </dsp:nvSpPr>
      <dsp:spPr>
        <a:xfrm rot="16200000">
          <a:off x="605" y="376"/>
          <a:ext cx="3109689" cy="3109689"/>
        </a:xfrm>
        <a:prstGeom prst="downArrow">
          <a:avLst>
            <a:gd name="adj1" fmla="val 50000"/>
            <a:gd name="adj2" fmla="val 35000"/>
          </a:avLst>
        </a:prstGeom>
        <a:solidFill>
          <a:srgbClr val="A7CF4C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b="1" kern="1200" dirty="0"/>
            <a:t>OČEKIVANO</a:t>
          </a:r>
        </a:p>
      </dsp:txBody>
      <dsp:txXfrm rot="5400000">
        <a:off x="605" y="777798"/>
        <a:ext cx="2565493" cy="1554845"/>
      </dsp:txXfrm>
    </dsp:sp>
    <dsp:sp modelId="{CD2AF329-A4CA-462E-9033-3050CE24A782}">
      <dsp:nvSpPr>
        <dsp:cNvPr id="0" name=""/>
        <dsp:cNvSpPr/>
      </dsp:nvSpPr>
      <dsp:spPr>
        <a:xfrm rot="5400000">
          <a:off x="4992305" y="376"/>
          <a:ext cx="3109689" cy="3109689"/>
        </a:xfrm>
        <a:prstGeom prst="downArrow">
          <a:avLst>
            <a:gd name="adj1" fmla="val 50000"/>
            <a:gd name="adj2" fmla="val 35000"/>
          </a:avLst>
        </a:prstGeom>
        <a:solidFill>
          <a:srgbClr val="A7CF4C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b="1" kern="1200" dirty="0"/>
            <a:t>OSTVARENO</a:t>
          </a:r>
        </a:p>
      </dsp:txBody>
      <dsp:txXfrm rot="-5400000">
        <a:off x="5536501" y="777798"/>
        <a:ext cx="2565493" cy="15548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E5CDB-7BC4-4887-A2EB-34222FEC1E38}">
      <dsp:nvSpPr>
        <dsp:cNvPr id="0" name=""/>
        <dsp:cNvSpPr/>
      </dsp:nvSpPr>
      <dsp:spPr>
        <a:xfrm>
          <a:off x="44" y="517931"/>
          <a:ext cx="1730374" cy="692149"/>
        </a:xfrm>
        <a:prstGeom prst="chevron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dirty="0"/>
            <a:t>PREDMET</a:t>
          </a:r>
        </a:p>
      </dsp:txBody>
      <dsp:txXfrm>
        <a:off x="346119" y="517931"/>
        <a:ext cx="1038225" cy="692149"/>
      </dsp:txXfrm>
    </dsp:sp>
    <dsp:sp modelId="{74199572-FCE3-433A-A7B4-54C3439BF43D}">
      <dsp:nvSpPr>
        <dsp:cNvPr id="0" name=""/>
        <dsp:cNvSpPr/>
      </dsp:nvSpPr>
      <dsp:spPr>
        <a:xfrm>
          <a:off x="1505470" y="576763"/>
          <a:ext cx="1436211" cy="57448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dirty="0">
              <a:solidFill>
                <a:srgbClr val="24A6A8"/>
              </a:solidFill>
            </a:rPr>
            <a:t>NASTAVNA JEDINICA</a:t>
          </a:r>
        </a:p>
      </dsp:txBody>
      <dsp:txXfrm>
        <a:off x="1792712" y="576763"/>
        <a:ext cx="861727" cy="574484"/>
      </dsp:txXfrm>
    </dsp:sp>
    <dsp:sp modelId="{96CEC75D-1AB4-442A-8E04-9B42771AC7F9}">
      <dsp:nvSpPr>
        <dsp:cNvPr id="0" name=""/>
        <dsp:cNvSpPr/>
      </dsp:nvSpPr>
      <dsp:spPr>
        <a:xfrm>
          <a:off x="2740612" y="576763"/>
          <a:ext cx="1542347" cy="57448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rgbClr val="24A6A8"/>
              </a:solidFill>
              <a:latin typeface="Aptos" panose="02110004020202020204"/>
              <a:ea typeface="+mn-ea"/>
              <a:cs typeface="+mn-cs"/>
            </a:rPr>
            <a:t>PONAVLJANJE</a:t>
          </a:r>
        </a:p>
      </dsp:txBody>
      <dsp:txXfrm>
        <a:off x="3027854" y="576763"/>
        <a:ext cx="967863" cy="574484"/>
      </dsp:txXfrm>
    </dsp:sp>
    <dsp:sp modelId="{249A445D-B3F5-4135-BA14-6C1A2646B5F9}">
      <dsp:nvSpPr>
        <dsp:cNvPr id="0" name=""/>
        <dsp:cNvSpPr/>
      </dsp:nvSpPr>
      <dsp:spPr>
        <a:xfrm>
          <a:off x="4081890" y="576763"/>
          <a:ext cx="1436211" cy="57448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rgbClr val="24A6A8"/>
              </a:solidFill>
              <a:latin typeface="Aptos" panose="02110004020202020204"/>
              <a:ea typeface="+mn-ea"/>
              <a:cs typeface="+mn-cs"/>
            </a:rPr>
            <a:t>PISANA PROVJERA</a:t>
          </a:r>
        </a:p>
      </dsp:txBody>
      <dsp:txXfrm>
        <a:off x="4369132" y="576763"/>
        <a:ext cx="861727" cy="574484"/>
      </dsp:txXfrm>
    </dsp:sp>
    <dsp:sp modelId="{94661D95-ABE1-4E62-8B65-2C31B6477D0C}">
      <dsp:nvSpPr>
        <dsp:cNvPr id="0" name=""/>
        <dsp:cNvSpPr/>
      </dsp:nvSpPr>
      <dsp:spPr>
        <a:xfrm>
          <a:off x="5317031" y="576763"/>
          <a:ext cx="1436211" cy="57448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rgbClr val="24A6A8"/>
              </a:solidFill>
              <a:latin typeface="Aptos" panose="02110004020202020204"/>
              <a:ea typeface="+mn-ea"/>
              <a:cs typeface="+mn-cs"/>
            </a:rPr>
            <a:t>NASTAVNA JEDINICA</a:t>
          </a:r>
        </a:p>
      </dsp:txBody>
      <dsp:txXfrm>
        <a:off x="5604273" y="576763"/>
        <a:ext cx="861727" cy="574484"/>
      </dsp:txXfrm>
    </dsp:sp>
    <dsp:sp modelId="{548EAE9A-76CC-42DB-BCAA-839E3F7B28EC}">
      <dsp:nvSpPr>
        <dsp:cNvPr id="0" name=""/>
        <dsp:cNvSpPr/>
      </dsp:nvSpPr>
      <dsp:spPr>
        <a:xfrm>
          <a:off x="6552173" y="576763"/>
          <a:ext cx="1575782" cy="57448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solidFill>
                <a:srgbClr val="24A6A8"/>
              </a:solidFill>
              <a:latin typeface="Aptos" panose="02110004020202020204"/>
              <a:ea typeface="+mn-ea"/>
              <a:cs typeface="+mn-cs"/>
            </a:rPr>
            <a:t>PONAVLJANJE</a:t>
          </a:r>
        </a:p>
      </dsp:txBody>
      <dsp:txXfrm>
        <a:off x="6839415" y="576763"/>
        <a:ext cx="1001298" cy="574484"/>
      </dsp:txXfrm>
    </dsp:sp>
    <dsp:sp modelId="{26EDB083-87FA-408A-B0CE-DBA971DD3AB2}">
      <dsp:nvSpPr>
        <dsp:cNvPr id="0" name=""/>
        <dsp:cNvSpPr/>
      </dsp:nvSpPr>
      <dsp:spPr>
        <a:xfrm>
          <a:off x="417705" y="2509634"/>
          <a:ext cx="1035179" cy="403038"/>
        </a:xfrm>
        <a:prstGeom prst="chevron">
          <a:avLst/>
        </a:prstGeom>
        <a:solidFill>
          <a:srgbClr val="EF4A5F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dirty="0"/>
            <a:t>MODUL</a:t>
          </a:r>
        </a:p>
      </dsp:txBody>
      <dsp:txXfrm>
        <a:off x="619224" y="2509634"/>
        <a:ext cx="632141" cy="403038"/>
      </dsp:txXfrm>
    </dsp:sp>
    <dsp:sp modelId="{2D63FFDB-E4AE-45B9-8291-4C1B7D10F09E}">
      <dsp:nvSpPr>
        <dsp:cNvPr id="0" name=""/>
        <dsp:cNvSpPr/>
      </dsp:nvSpPr>
      <dsp:spPr>
        <a:xfrm>
          <a:off x="417705" y="1979544"/>
          <a:ext cx="1035179" cy="403038"/>
        </a:xfrm>
        <a:prstGeom prst="chevron">
          <a:avLst/>
        </a:prstGeom>
        <a:solidFill>
          <a:srgbClr val="EF4A5F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dirty="0"/>
            <a:t>MODUL</a:t>
          </a:r>
        </a:p>
      </dsp:txBody>
      <dsp:txXfrm>
        <a:off x="619224" y="1979544"/>
        <a:ext cx="632141" cy="403038"/>
      </dsp:txXfrm>
    </dsp:sp>
    <dsp:sp modelId="{E0E542C7-51E3-4702-A2FB-761C2D2DF3CC}">
      <dsp:nvSpPr>
        <dsp:cNvPr id="0" name=""/>
        <dsp:cNvSpPr/>
      </dsp:nvSpPr>
      <dsp:spPr>
        <a:xfrm>
          <a:off x="417705" y="1470855"/>
          <a:ext cx="1035179" cy="403038"/>
        </a:xfrm>
        <a:prstGeom prst="chevron">
          <a:avLst/>
        </a:prstGeom>
        <a:solidFill>
          <a:srgbClr val="EF4A5F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dirty="0"/>
            <a:t>MODUL</a:t>
          </a:r>
        </a:p>
      </dsp:txBody>
      <dsp:txXfrm>
        <a:off x="619224" y="1470855"/>
        <a:ext cx="632141" cy="4030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34CD9-1AF4-4E20-B671-4AE155CF5A1A}">
      <dsp:nvSpPr>
        <dsp:cNvPr id="0" name=""/>
        <dsp:cNvSpPr/>
      </dsp:nvSpPr>
      <dsp:spPr>
        <a:xfrm rot="16200000">
          <a:off x="404" y="391242"/>
          <a:ext cx="4636182" cy="4636182"/>
        </a:xfrm>
        <a:prstGeom prst="upArrow">
          <a:avLst>
            <a:gd name="adj1" fmla="val 50000"/>
            <a:gd name="adj2" fmla="val 35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 dirty="0"/>
            <a:t>Moj predmet…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 dirty="0"/>
            <a:t>ja sam svoje objasnio/la</a:t>
          </a:r>
        </a:p>
      </dsp:txBody>
      <dsp:txXfrm rot="5400000">
        <a:off x="811737" y="1550286"/>
        <a:ext cx="3824850" cy="2318091"/>
      </dsp:txXfrm>
    </dsp:sp>
    <dsp:sp modelId="{25BD2103-8D4A-4945-BE95-67ECB9F1E797}">
      <dsp:nvSpPr>
        <dsp:cNvPr id="0" name=""/>
        <dsp:cNvSpPr/>
      </dsp:nvSpPr>
      <dsp:spPr>
        <a:xfrm rot="5400000">
          <a:off x="5102177" y="391242"/>
          <a:ext cx="4636182" cy="4636182"/>
        </a:xfrm>
        <a:prstGeom prst="upArrow">
          <a:avLst>
            <a:gd name="adj1" fmla="val 50000"/>
            <a:gd name="adj2" fmla="val 35000"/>
          </a:avLst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 dirty="0"/>
            <a:t>Modularna nastava… vrednovanje ishoda…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200" b="1" kern="1200" dirty="0"/>
            <a:t>stečene kompetencije</a:t>
          </a:r>
        </a:p>
      </dsp:txBody>
      <dsp:txXfrm rot="-5400000">
        <a:off x="5102178" y="1550288"/>
        <a:ext cx="3824850" cy="23180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7BD4E-7BE7-48F0-87FB-D2A56EB4A0A1}">
      <dsp:nvSpPr>
        <dsp:cNvPr id="0" name=""/>
        <dsp:cNvSpPr/>
      </dsp:nvSpPr>
      <dsp:spPr>
        <a:xfrm>
          <a:off x="0" y="0"/>
          <a:ext cx="3295014" cy="3295014"/>
        </a:xfrm>
        <a:prstGeom prst="triangle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73963-65D1-4AA1-8925-55196D319D5F}">
      <dsp:nvSpPr>
        <dsp:cNvPr id="0" name=""/>
        <dsp:cNvSpPr/>
      </dsp:nvSpPr>
      <dsp:spPr>
        <a:xfrm>
          <a:off x="1670065" y="331271"/>
          <a:ext cx="2141759" cy="7799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24A6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EF4A5F"/>
              </a:solidFill>
            </a:rPr>
            <a:t>SADRŽAJ UČENJA</a:t>
          </a:r>
        </a:p>
      </dsp:txBody>
      <dsp:txXfrm>
        <a:off x="1708141" y="369347"/>
        <a:ext cx="2065607" cy="703839"/>
      </dsp:txXfrm>
    </dsp:sp>
    <dsp:sp modelId="{C0A682B6-B351-4054-8160-AC3424906248}">
      <dsp:nvSpPr>
        <dsp:cNvPr id="0" name=""/>
        <dsp:cNvSpPr/>
      </dsp:nvSpPr>
      <dsp:spPr>
        <a:xfrm>
          <a:off x="1670065" y="1208762"/>
          <a:ext cx="2141759" cy="7799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24A6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EF4A5F"/>
              </a:solidFill>
            </a:rPr>
            <a:t>NASTAVNIK PREDAVAČ</a:t>
          </a:r>
        </a:p>
      </dsp:txBody>
      <dsp:txXfrm>
        <a:off x="1708141" y="1246838"/>
        <a:ext cx="2065607" cy="703839"/>
      </dsp:txXfrm>
    </dsp:sp>
    <dsp:sp modelId="{1A2B7821-1E57-4FC7-B08C-96DA0DD7A226}">
      <dsp:nvSpPr>
        <dsp:cNvPr id="0" name=""/>
        <dsp:cNvSpPr/>
      </dsp:nvSpPr>
      <dsp:spPr>
        <a:xfrm>
          <a:off x="1670065" y="2086252"/>
          <a:ext cx="2141759" cy="77999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24A6A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EF4A5F"/>
              </a:solidFill>
            </a:rPr>
            <a:t>UČENIK PRIMATELJ ZNANJA</a:t>
          </a:r>
        </a:p>
      </dsp:txBody>
      <dsp:txXfrm>
        <a:off x="1708141" y="2124328"/>
        <a:ext cx="2065607" cy="7038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27BAA-6A19-4386-8F5B-179F46F8D1B1}">
      <dsp:nvSpPr>
        <dsp:cNvPr id="0" name=""/>
        <dsp:cNvSpPr/>
      </dsp:nvSpPr>
      <dsp:spPr>
        <a:xfrm>
          <a:off x="433884" y="0"/>
          <a:ext cx="3362427" cy="3362427"/>
        </a:xfrm>
        <a:prstGeom prst="triangle">
          <a:avLst/>
        </a:prstGeom>
        <a:solidFill>
          <a:srgbClr val="EF4A5F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827A1-87B6-4D13-B9BD-1B9321DE2523}">
      <dsp:nvSpPr>
        <dsp:cNvPr id="0" name=""/>
        <dsp:cNvSpPr/>
      </dsp:nvSpPr>
      <dsp:spPr>
        <a:xfrm>
          <a:off x="2115097" y="338048"/>
          <a:ext cx="2185577" cy="7959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F4A5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24A6A8"/>
              </a:solidFill>
            </a:rPr>
            <a:t>MOTIVIRANOST STVARNIM PROBLEMOM</a:t>
          </a:r>
        </a:p>
      </dsp:txBody>
      <dsp:txXfrm>
        <a:off x="2153952" y="376903"/>
        <a:ext cx="2107867" cy="718239"/>
      </dsp:txXfrm>
    </dsp:sp>
    <dsp:sp modelId="{067D1D39-4929-47EE-B932-E4D239D4FFB1}">
      <dsp:nvSpPr>
        <dsp:cNvPr id="0" name=""/>
        <dsp:cNvSpPr/>
      </dsp:nvSpPr>
      <dsp:spPr>
        <a:xfrm>
          <a:off x="2115097" y="1233491"/>
          <a:ext cx="2185577" cy="7959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F4A5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24A6A8"/>
              </a:solidFill>
            </a:rPr>
            <a:t>NASTAVNIK FACILITATOR</a:t>
          </a:r>
        </a:p>
      </dsp:txBody>
      <dsp:txXfrm>
        <a:off x="2153952" y="1272346"/>
        <a:ext cx="2107867" cy="718239"/>
      </dsp:txXfrm>
    </dsp:sp>
    <dsp:sp modelId="{47479F6B-7375-4522-B923-142E9D451971}">
      <dsp:nvSpPr>
        <dsp:cNvPr id="0" name=""/>
        <dsp:cNvSpPr/>
      </dsp:nvSpPr>
      <dsp:spPr>
        <a:xfrm>
          <a:off x="2115097" y="2128935"/>
          <a:ext cx="2185577" cy="7959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F4A5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rgbClr val="24A6A8"/>
              </a:solidFill>
            </a:rPr>
            <a:t>UČENIK KAO RJEŠAVATELJ PROBLEMA</a:t>
          </a:r>
        </a:p>
      </dsp:txBody>
      <dsp:txXfrm>
        <a:off x="2153952" y="2167790"/>
        <a:ext cx="2107867" cy="7182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154F7-BB84-4A8B-9D89-1F88AE5E5FC6}">
      <dsp:nvSpPr>
        <dsp:cNvPr id="0" name=""/>
        <dsp:cNvSpPr/>
      </dsp:nvSpPr>
      <dsp:spPr>
        <a:xfrm>
          <a:off x="0" y="14762"/>
          <a:ext cx="9140910" cy="711433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Modularno planiranje (ne linearno)</a:t>
          </a:r>
        </a:p>
      </dsp:txBody>
      <dsp:txXfrm>
        <a:off x="34729" y="49491"/>
        <a:ext cx="9071452" cy="641975"/>
      </dsp:txXfrm>
    </dsp:sp>
    <dsp:sp modelId="{62C01315-7428-4FC3-9ED0-78F9304B2896}">
      <dsp:nvSpPr>
        <dsp:cNvPr id="0" name=""/>
        <dsp:cNvSpPr/>
      </dsp:nvSpPr>
      <dsp:spPr>
        <a:xfrm>
          <a:off x="0" y="792435"/>
          <a:ext cx="9140910" cy="711433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Logični slijed modula</a:t>
          </a:r>
        </a:p>
      </dsp:txBody>
      <dsp:txXfrm>
        <a:off x="34729" y="827164"/>
        <a:ext cx="9071452" cy="641975"/>
      </dsp:txXfrm>
    </dsp:sp>
    <dsp:sp modelId="{78D6B281-5EED-4A52-BC14-E96A8A44C1DC}">
      <dsp:nvSpPr>
        <dsp:cNvPr id="0" name=""/>
        <dsp:cNvSpPr/>
      </dsp:nvSpPr>
      <dsp:spPr>
        <a:xfrm>
          <a:off x="0" y="2354749"/>
          <a:ext cx="9140910" cy="711433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Uključenost poslodavaca u planiranje i realizaciju</a:t>
          </a:r>
        </a:p>
      </dsp:txBody>
      <dsp:txXfrm>
        <a:off x="34729" y="2389478"/>
        <a:ext cx="9071452" cy="641975"/>
      </dsp:txXfrm>
    </dsp:sp>
    <dsp:sp modelId="{70B5B9B6-D99E-4222-8F9F-55AB3AD502BC}">
      <dsp:nvSpPr>
        <dsp:cNvPr id="0" name=""/>
        <dsp:cNvSpPr/>
      </dsp:nvSpPr>
      <dsp:spPr>
        <a:xfrm>
          <a:off x="0" y="1552087"/>
          <a:ext cx="9140910" cy="711433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Suradnja nastavnika u nastavnom procesu</a:t>
          </a:r>
        </a:p>
      </dsp:txBody>
      <dsp:txXfrm>
        <a:off x="34729" y="1586816"/>
        <a:ext cx="9071452" cy="641975"/>
      </dsp:txXfrm>
    </dsp:sp>
    <dsp:sp modelId="{83C0CF8A-F3DF-4BB3-8DF1-C849C4B2D455}">
      <dsp:nvSpPr>
        <dsp:cNvPr id="0" name=""/>
        <dsp:cNvSpPr/>
      </dsp:nvSpPr>
      <dsp:spPr>
        <a:xfrm>
          <a:off x="0" y="3917889"/>
          <a:ext cx="9140910" cy="711433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Planirani modeli za rješavanje izazova u realizaciji nastave (dugotrajno bolovanje, organizacija podrške učenicima, nadoknada UTR-a, rezervirano vrijeme i prostor) </a:t>
          </a:r>
        </a:p>
      </dsp:txBody>
      <dsp:txXfrm>
        <a:off x="34729" y="3952618"/>
        <a:ext cx="9071452" cy="641975"/>
      </dsp:txXfrm>
    </dsp:sp>
    <dsp:sp modelId="{736D8633-8338-4F9D-B101-51A5DBB5883D}">
      <dsp:nvSpPr>
        <dsp:cNvPr id="0" name=""/>
        <dsp:cNvSpPr/>
      </dsp:nvSpPr>
      <dsp:spPr>
        <a:xfrm>
          <a:off x="0" y="3115729"/>
          <a:ext cx="9140910" cy="711433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Organizacija u skladu s raspoloživim resursima</a:t>
          </a:r>
          <a:endParaRPr lang="hr-HR" sz="1800" b="1" kern="1200" dirty="0"/>
        </a:p>
      </dsp:txBody>
      <dsp:txXfrm>
        <a:off x="34729" y="3150458"/>
        <a:ext cx="9071452" cy="6419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A0F0B-9CD7-4642-995F-2F863C0CC9C2}">
      <dsp:nvSpPr>
        <dsp:cNvPr id="0" name=""/>
        <dsp:cNvSpPr/>
      </dsp:nvSpPr>
      <dsp:spPr>
        <a:xfrm>
          <a:off x="1415997" y="128640"/>
          <a:ext cx="2553017" cy="88662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F87DE-D764-47D0-8E70-08AA4FFD5A79}">
      <dsp:nvSpPr>
        <dsp:cNvPr id="0" name=""/>
        <dsp:cNvSpPr/>
      </dsp:nvSpPr>
      <dsp:spPr>
        <a:xfrm>
          <a:off x="2449078" y="2299694"/>
          <a:ext cx="494770" cy="316653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8BC69-403E-4B6F-A779-3373CEF23C90}">
      <dsp:nvSpPr>
        <dsp:cNvPr id="0" name=""/>
        <dsp:cNvSpPr/>
      </dsp:nvSpPr>
      <dsp:spPr>
        <a:xfrm>
          <a:off x="442636" y="2572808"/>
          <a:ext cx="4498820" cy="593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Temeljne i strukovne kompetencije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Strukovna kvalifikacija</a:t>
          </a:r>
        </a:p>
      </dsp:txBody>
      <dsp:txXfrm>
        <a:off x="442636" y="2572808"/>
        <a:ext cx="4498820" cy="593724"/>
      </dsp:txXfrm>
    </dsp:sp>
    <dsp:sp modelId="{72B87602-0F98-4A11-B36A-711AC7057688}">
      <dsp:nvSpPr>
        <dsp:cNvPr id="0" name=""/>
        <dsp:cNvSpPr/>
      </dsp:nvSpPr>
      <dsp:spPr>
        <a:xfrm>
          <a:off x="1311105" y="19790"/>
          <a:ext cx="2770716" cy="221657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154F7-BB84-4A8B-9D89-1F88AE5E5FC6}">
      <dsp:nvSpPr>
        <dsp:cNvPr id="0" name=""/>
        <dsp:cNvSpPr/>
      </dsp:nvSpPr>
      <dsp:spPr>
        <a:xfrm>
          <a:off x="0" y="3934"/>
          <a:ext cx="10035721" cy="683782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Analiza ishoda učenja propisanih </a:t>
          </a:r>
          <a:r>
            <a:rPr lang="hr-HR" sz="2000" b="1" kern="1200" dirty="0" err="1"/>
            <a:t>kurikulom</a:t>
          </a:r>
          <a:r>
            <a:rPr lang="hr-HR" sz="2000" b="1" kern="1200" dirty="0"/>
            <a:t> (standardom kvalifikacije)</a:t>
          </a:r>
        </a:p>
      </dsp:txBody>
      <dsp:txXfrm>
        <a:off x="33379" y="37313"/>
        <a:ext cx="9968963" cy="617024"/>
      </dsp:txXfrm>
    </dsp:sp>
    <dsp:sp modelId="{B29CDC3A-06BA-43BE-90A1-E8A9F6ED5F00}">
      <dsp:nvSpPr>
        <dsp:cNvPr id="0" name=""/>
        <dsp:cNvSpPr/>
      </dsp:nvSpPr>
      <dsp:spPr>
        <a:xfrm>
          <a:off x="0" y="1333714"/>
          <a:ext cx="10035721" cy="683782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Izdvajanje/grupiranje kompatibilnih ishoda učenja unutar modula ili iz različitih modula</a:t>
          </a:r>
        </a:p>
      </dsp:txBody>
      <dsp:txXfrm>
        <a:off x="33379" y="1367093"/>
        <a:ext cx="9968963" cy="617024"/>
      </dsp:txXfrm>
    </dsp:sp>
    <dsp:sp modelId="{23744DD9-D2A2-422F-B9FB-9901519B00F4}">
      <dsp:nvSpPr>
        <dsp:cNvPr id="0" name=""/>
        <dsp:cNvSpPr/>
      </dsp:nvSpPr>
      <dsp:spPr>
        <a:xfrm>
          <a:off x="0" y="2081309"/>
          <a:ext cx="10035721" cy="683782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Planiranje suradnje nastavnika u realizaciji nastavnog procesa usmjerenog stjecanju  ishoda učenja (kompetencija)</a:t>
          </a:r>
        </a:p>
      </dsp:txBody>
      <dsp:txXfrm>
        <a:off x="33379" y="2114688"/>
        <a:ext cx="9968963" cy="617024"/>
      </dsp:txXfrm>
    </dsp:sp>
    <dsp:sp modelId="{2F049E71-FA87-48A3-881E-6BBA785D3F46}">
      <dsp:nvSpPr>
        <dsp:cNvPr id="0" name=""/>
        <dsp:cNvSpPr/>
      </dsp:nvSpPr>
      <dsp:spPr>
        <a:xfrm>
          <a:off x="0" y="2772969"/>
          <a:ext cx="10035721" cy="683782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Planiranje aktivnosti u nastavi za stjecanje ishoda učenja</a:t>
          </a:r>
        </a:p>
      </dsp:txBody>
      <dsp:txXfrm>
        <a:off x="33379" y="2806348"/>
        <a:ext cx="9968963" cy="617024"/>
      </dsp:txXfrm>
    </dsp:sp>
    <dsp:sp modelId="{1AB85BF9-C7F2-4D03-BC10-7D911AF584E3}">
      <dsp:nvSpPr>
        <dsp:cNvPr id="0" name=""/>
        <dsp:cNvSpPr/>
      </dsp:nvSpPr>
      <dsp:spPr>
        <a:xfrm>
          <a:off x="0" y="3485229"/>
          <a:ext cx="10035721" cy="572510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Procjena mogućnosti ostvarenja ishoda u planiranoj aktivnosti</a:t>
          </a:r>
        </a:p>
      </dsp:txBody>
      <dsp:txXfrm>
        <a:off x="27948" y="3513177"/>
        <a:ext cx="9979825" cy="516614"/>
      </dsp:txXfrm>
    </dsp:sp>
    <dsp:sp modelId="{E9D42330-6C8B-46A8-819B-1377A130E508}">
      <dsp:nvSpPr>
        <dsp:cNvPr id="0" name=""/>
        <dsp:cNvSpPr/>
      </dsp:nvSpPr>
      <dsp:spPr>
        <a:xfrm>
          <a:off x="0" y="737185"/>
          <a:ext cx="10035721" cy="492528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Razrada ishoda učenja</a:t>
          </a:r>
        </a:p>
      </dsp:txBody>
      <dsp:txXfrm>
        <a:off x="24043" y="761228"/>
        <a:ext cx="9987635" cy="444442"/>
      </dsp:txXfrm>
    </dsp:sp>
    <dsp:sp modelId="{75055EAD-87AB-40FC-AD65-F65AC4405DEB}">
      <dsp:nvSpPr>
        <dsp:cNvPr id="0" name=""/>
        <dsp:cNvSpPr/>
      </dsp:nvSpPr>
      <dsp:spPr>
        <a:xfrm>
          <a:off x="0" y="4543874"/>
          <a:ext cx="10035721" cy="683782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Planiranje koraka u realizaciji aktivnosti</a:t>
          </a:r>
          <a:endParaRPr lang="hr-HR" sz="2000" b="1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>
        <a:off x="33379" y="4577253"/>
        <a:ext cx="9968963" cy="617024"/>
      </dsp:txXfrm>
    </dsp:sp>
    <dsp:sp modelId="{F0FC71C6-5D52-4C06-A65A-965A60B221B9}">
      <dsp:nvSpPr>
        <dsp:cNvPr id="0" name=""/>
        <dsp:cNvSpPr/>
      </dsp:nvSpPr>
      <dsp:spPr>
        <a:xfrm>
          <a:off x="0" y="3851073"/>
          <a:ext cx="10035721" cy="683782"/>
        </a:xfrm>
        <a:prstGeom prst="roundRect">
          <a:avLst/>
        </a:prstGeom>
        <a:solidFill>
          <a:srgbClr val="24A6A8"/>
        </a:solidFill>
        <a:ln w="1905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Planiranje</a:t>
          </a:r>
          <a:r>
            <a:rPr lang="hr-HR" sz="2000" b="1" kern="1200" dirty="0"/>
            <a:t> načina i vremenskog okvira vrednovanja</a:t>
          </a:r>
        </a:p>
      </dsp:txBody>
      <dsp:txXfrm>
        <a:off x="33379" y="3884452"/>
        <a:ext cx="9968963" cy="6170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BA455-E821-4749-8F76-A6B5EC241E8A}">
      <dsp:nvSpPr>
        <dsp:cNvPr id="0" name=""/>
        <dsp:cNvSpPr/>
      </dsp:nvSpPr>
      <dsp:spPr>
        <a:xfrm>
          <a:off x="4446494" y="1467"/>
          <a:ext cx="2238416" cy="986829"/>
        </a:xfrm>
        <a:prstGeom prst="roundRect">
          <a:avLst/>
        </a:prstGeom>
        <a:solidFill>
          <a:srgbClr val="24A6A8"/>
        </a:solidFill>
        <a:ln>
          <a:solidFill>
            <a:srgbClr val="24A6A8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U </a:t>
          </a:r>
          <a:r>
            <a:rPr lang="hr-HR" sz="2000" b="1" i="1" kern="1200" dirty="0"/>
            <a:t>e-Dnevnik</a:t>
          </a:r>
          <a:r>
            <a:rPr lang="hr-HR" sz="2000" b="1" kern="1200" dirty="0"/>
            <a:t> upisuje se planirano</a:t>
          </a:r>
        </a:p>
      </dsp:txBody>
      <dsp:txXfrm>
        <a:off x="4494667" y="49640"/>
        <a:ext cx="2142070" cy="890483"/>
      </dsp:txXfrm>
    </dsp:sp>
    <dsp:sp modelId="{A88FFBDF-DDC4-4FB3-B0F8-AFAD75ADB644}">
      <dsp:nvSpPr>
        <dsp:cNvPr id="0" name=""/>
        <dsp:cNvSpPr/>
      </dsp:nvSpPr>
      <dsp:spPr>
        <a:xfrm>
          <a:off x="3240296" y="494882"/>
          <a:ext cx="4650814" cy="4650814"/>
        </a:xfrm>
        <a:custGeom>
          <a:avLst/>
          <a:gdLst/>
          <a:ahLst/>
          <a:cxnLst/>
          <a:rect l="0" t="0" r="0" b="0"/>
          <a:pathLst>
            <a:path>
              <a:moveTo>
                <a:pt x="3555048" y="351705"/>
              </a:moveTo>
              <a:arcTo wR="2325407" hR="2325407" stAng="18115406" swAng="570617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8F610-8D8C-4E92-A5E6-7A631B204BA1}">
      <dsp:nvSpPr>
        <dsp:cNvPr id="0" name=""/>
        <dsp:cNvSpPr/>
      </dsp:nvSpPr>
      <dsp:spPr>
        <a:xfrm>
          <a:off x="6275826" y="1164171"/>
          <a:ext cx="2607475" cy="986829"/>
        </a:xfrm>
        <a:prstGeom prst="roundRect">
          <a:avLst/>
        </a:prstGeom>
        <a:solidFill>
          <a:srgbClr val="24A6A8"/>
        </a:solidFill>
        <a:ln>
          <a:solidFill>
            <a:srgbClr val="24A6A8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Upisano se izvodi</a:t>
          </a:r>
        </a:p>
      </dsp:txBody>
      <dsp:txXfrm>
        <a:off x="6323999" y="1212344"/>
        <a:ext cx="2511129" cy="890483"/>
      </dsp:txXfrm>
    </dsp:sp>
    <dsp:sp modelId="{7314F49E-9D71-49F3-BDBF-4AD8B6980434}">
      <dsp:nvSpPr>
        <dsp:cNvPr id="0" name=""/>
        <dsp:cNvSpPr/>
      </dsp:nvSpPr>
      <dsp:spPr>
        <a:xfrm>
          <a:off x="3182595" y="258741"/>
          <a:ext cx="4650814" cy="4650814"/>
        </a:xfrm>
        <a:custGeom>
          <a:avLst/>
          <a:gdLst/>
          <a:ahLst/>
          <a:cxnLst/>
          <a:rect l="0" t="0" r="0" b="0"/>
          <a:pathLst>
            <a:path>
              <a:moveTo>
                <a:pt x="4636967" y="2072020"/>
              </a:moveTo>
              <a:arcTo wR="2325407" hR="2325407" stAng="21224663" swAng="815005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0C30F-6E24-41E9-88A6-56721960A328}">
      <dsp:nvSpPr>
        <dsp:cNvPr id="0" name=""/>
        <dsp:cNvSpPr/>
      </dsp:nvSpPr>
      <dsp:spPr>
        <a:xfrm>
          <a:off x="6068275" y="3059972"/>
          <a:ext cx="3059428" cy="1363482"/>
        </a:xfrm>
        <a:prstGeom prst="roundRect">
          <a:avLst/>
        </a:prstGeom>
        <a:solidFill>
          <a:srgbClr val="24A6A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Vrednovanje ishoda učenja</a:t>
          </a:r>
        </a:p>
      </dsp:txBody>
      <dsp:txXfrm>
        <a:off x="6134835" y="3126532"/>
        <a:ext cx="2926308" cy="1230362"/>
      </dsp:txXfrm>
    </dsp:sp>
    <dsp:sp modelId="{0E229422-36E3-4B23-B960-B2E97052B247}">
      <dsp:nvSpPr>
        <dsp:cNvPr id="0" name=""/>
        <dsp:cNvSpPr/>
      </dsp:nvSpPr>
      <dsp:spPr>
        <a:xfrm>
          <a:off x="2996330" y="621023"/>
          <a:ext cx="4650814" cy="4650814"/>
        </a:xfrm>
        <a:custGeom>
          <a:avLst/>
          <a:gdLst/>
          <a:ahLst/>
          <a:cxnLst/>
          <a:rect l="0" t="0" r="0" b="0"/>
          <a:pathLst>
            <a:path>
              <a:moveTo>
                <a:pt x="4015522" y="3922601"/>
              </a:moveTo>
              <a:arcTo wR="2325407" hR="2325407" stAng="2602853" swAng="716657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1C90C-68DE-4AA2-8276-F66B4D230212}">
      <dsp:nvSpPr>
        <dsp:cNvPr id="0" name=""/>
        <dsp:cNvSpPr/>
      </dsp:nvSpPr>
      <dsp:spPr>
        <a:xfrm>
          <a:off x="4621527" y="4652282"/>
          <a:ext cx="1888350" cy="986829"/>
        </a:xfrm>
        <a:prstGeom prst="roundRect">
          <a:avLst/>
        </a:prstGeom>
        <a:solidFill>
          <a:srgbClr val="24A6A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Refleksija</a:t>
          </a:r>
        </a:p>
      </dsp:txBody>
      <dsp:txXfrm>
        <a:off x="4669700" y="4700455"/>
        <a:ext cx="1792004" cy="890483"/>
      </dsp:txXfrm>
    </dsp:sp>
    <dsp:sp modelId="{8F69FB44-75AC-418A-A2AA-91AD8BACE278}">
      <dsp:nvSpPr>
        <dsp:cNvPr id="0" name=""/>
        <dsp:cNvSpPr/>
      </dsp:nvSpPr>
      <dsp:spPr>
        <a:xfrm>
          <a:off x="3126308" y="447816"/>
          <a:ext cx="4650814" cy="4650814"/>
        </a:xfrm>
        <a:custGeom>
          <a:avLst/>
          <a:gdLst/>
          <a:ahLst/>
          <a:cxnLst/>
          <a:rect l="0" t="0" r="0" b="0"/>
          <a:pathLst>
            <a:path>
              <a:moveTo>
                <a:pt x="1346495" y="4434731"/>
              </a:moveTo>
              <a:arcTo wR="2325407" hR="2325407" stAng="6893726" swAng="722280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3842C-9E38-433E-B960-449A0F608E3E}">
      <dsp:nvSpPr>
        <dsp:cNvPr id="0" name=""/>
        <dsp:cNvSpPr/>
      </dsp:nvSpPr>
      <dsp:spPr>
        <a:xfrm>
          <a:off x="2158521" y="3228984"/>
          <a:ext cx="2580224" cy="1301578"/>
        </a:xfrm>
        <a:prstGeom prst="roundRect">
          <a:avLst/>
        </a:prstGeom>
        <a:solidFill>
          <a:srgbClr val="24A6A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Korigirati planirano u skladu s </a:t>
          </a:r>
          <a:r>
            <a:rPr lang="hr-HR" sz="2000" b="1" kern="1200" dirty="0" err="1"/>
            <a:t>refeleksijom</a:t>
          </a:r>
          <a:endParaRPr lang="hr-HR" sz="2000" b="1" kern="1200" dirty="0"/>
        </a:p>
      </dsp:txBody>
      <dsp:txXfrm>
        <a:off x="2222059" y="3292522"/>
        <a:ext cx="2453148" cy="1174502"/>
      </dsp:txXfrm>
    </dsp:sp>
    <dsp:sp modelId="{02B7F613-3B0C-4E18-9FD7-038F2F3F4A17}">
      <dsp:nvSpPr>
        <dsp:cNvPr id="0" name=""/>
        <dsp:cNvSpPr/>
      </dsp:nvSpPr>
      <dsp:spPr>
        <a:xfrm>
          <a:off x="3212687" y="590441"/>
          <a:ext cx="4650814" cy="4650814"/>
        </a:xfrm>
        <a:custGeom>
          <a:avLst/>
          <a:gdLst/>
          <a:ahLst/>
          <a:cxnLst/>
          <a:rect l="0" t="0" r="0" b="0"/>
          <a:pathLst>
            <a:path>
              <a:moveTo>
                <a:pt x="2703" y="2437501"/>
              </a:moveTo>
              <a:arcTo wR="2325407" hR="2325407" stAng="10634223" swAng="907650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FC779-4EF6-4922-B4B0-B5DE3E5CEC54}">
      <dsp:nvSpPr>
        <dsp:cNvPr id="0" name=""/>
        <dsp:cNvSpPr/>
      </dsp:nvSpPr>
      <dsp:spPr>
        <a:xfrm>
          <a:off x="2238425" y="1092409"/>
          <a:ext cx="2626832" cy="1130353"/>
        </a:xfrm>
        <a:prstGeom prst="roundRect">
          <a:avLst/>
        </a:prstGeom>
        <a:solidFill>
          <a:srgbClr val="24A6A8"/>
        </a:solidFill>
        <a:ln>
          <a:solidFill>
            <a:srgbClr val="24A6A8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Planiranje aktivnosti u skladu s ishodima učenja</a:t>
          </a:r>
        </a:p>
      </dsp:txBody>
      <dsp:txXfrm>
        <a:off x="2293604" y="1147588"/>
        <a:ext cx="2516474" cy="1019995"/>
      </dsp:txXfrm>
    </dsp:sp>
    <dsp:sp modelId="{3F53EFDD-A188-4CDB-9251-3613BBAFCBD5}">
      <dsp:nvSpPr>
        <dsp:cNvPr id="0" name=""/>
        <dsp:cNvSpPr/>
      </dsp:nvSpPr>
      <dsp:spPr>
        <a:xfrm>
          <a:off x="3240296" y="494882"/>
          <a:ext cx="4650814" cy="4650814"/>
        </a:xfrm>
        <a:custGeom>
          <a:avLst/>
          <a:gdLst/>
          <a:ahLst/>
          <a:cxnLst/>
          <a:rect l="0" t="0" r="0" b="0"/>
          <a:pathLst>
            <a:path>
              <a:moveTo>
                <a:pt x="850442" y="527631"/>
              </a:moveTo>
              <a:arcTo wR="2325407" hR="2325407" stAng="13837993" swAng="477294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22EAC-A85B-4C44-B506-00E76603349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CB23D-215F-DE41-9042-D52D6DFE3832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7950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B23D-215F-DE41-9042-D52D6DFE3832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56750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E7C34-ED90-7123-88BF-DDCDCD71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6B9CF-AE38-035B-D48E-6BE74FAB4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F5B3C-50E2-501A-196E-8C02473D1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/>
              <a:t>Ubaciti primjer planiranja modula za odabranu kvalifikaciju u podsektoru!</a:t>
            </a:r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21F7D-399F-E0D6-B5A8-76DDB76D6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CB23D-215F-DE41-9042-D52D6DFE3832}" type="slidenum">
              <a:rPr kumimoji="0" lang="en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142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F97DD-31A3-A9C6-7CB7-F14A34146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F153E-1EA0-6FCC-7709-8B6C88F84B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2A01D5-97C6-3E1A-E51B-8676BBF08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/>
              <a:t>Ubaciti primjer planiranja modula za odabranu kvalifikaciju u podsektoru!</a:t>
            </a:r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43098-A7A5-10E6-8257-A11EE368B1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CB23D-215F-DE41-9042-D52D6DFE3832}" type="slidenum">
              <a:rPr kumimoji="0" lang="en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39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B23D-215F-DE41-9042-D52D6DFE3832}" type="slidenum">
              <a:rPr lang="en-HR" smtClean="0"/>
              <a:t>62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6625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45C95-17C2-5F2F-876F-9F0993BF4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06EFA7-2505-06D9-9944-8ED629FF9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8215F-9CA7-62E0-B129-655897B49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1B03B-CCF2-75EA-A96A-7DA8D9893D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B23D-215F-DE41-9042-D52D6DFE3832}" type="slidenum">
              <a:rPr lang="en-HR" smtClean="0"/>
              <a:t>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8344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C4084-7CE2-503C-4E83-698A6CE8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963727-6315-2D83-74E5-744294A7C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7B16C-8BF6-77C3-05F7-B8B298F6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870C7-3BF3-936C-DAB0-D37C9CBDF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B23D-215F-DE41-9042-D52D6DFE3832}" type="slidenum">
              <a:rPr lang="en-HR" smtClean="0"/>
              <a:t>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7376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E7E4-5624-D025-FDAD-A7E11D053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894BB-7D4F-D295-0194-5545156CF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02DEF-1769-CF5C-C398-A3BD927D2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B03A4-170A-2E2A-677E-0D5EC5D47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B23D-215F-DE41-9042-D52D6DFE3832}" type="slidenum">
              <a:rPr lang="en-HR" smtClean="0"/>
              <a:t>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00931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E854F-E203-F3AF-F17B-DA5727F4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076794-8640-B1A3-F171-6A0A1FFC1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8483A-80B7-1BB4-FFB4-DB764F703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/>
              <a:t>Ubaciti primjer planiranja modula za odabranu kvalifikaciju u podsektoru!</a:t>
            </a:r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604A6-C65E-C6CB-6763-2B947950D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B23D-215F-DE41-9042-D52D6DFE3832}" type="slidenum">
              <a:rPr lang="en-HR" smtClean="0"/>
              <a:t>28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76534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FB6F1-56FA-0A4C-32D6-26C1A7EC5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4735B-C565-4B1B-534E-AE009A0C9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6F9CB-F6B9-98A3-8A4B-46941D184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/>
              <a:t>Ubaciti primjer planiranja modula za odabranu kvalifikaciju u podsektoru!</a:t>
            </a:r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02EFC-18A6-3530-0CEC-7C93CE76F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CB23D-215F-DE41-9042-D52D6DFE3832}" type="slidenum">
              <a:rPr lang="en-HR" smtClean="0"/>
              <a:t>30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529289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C7003-32DC-54F8-A44A-44FC3BE52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E43C42-6890-679C-06C2-5B363D599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5331AB-B6E8-4095-A6E5-78C46218B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CA96A-4910-DEDB-6F4C-EBA4AC459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CB23D-215F-DE41-9042-D52D6DFE3832}" type="slidenum">
              <a:rPr kumimoji="0" lang="en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515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91770-009F-1E09-2A74-F33D4FD35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3E33B-CA0B-2ED3-6580-745AC0924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8B939-6AB0-9530-3706-D4C6FC74D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C3500-FFD6-C954-848F-705E21A12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CB23D-215F-DE41-9042-D52D6DFE3832}" type="slidenum">
              <a:rPr kumimoji="0" lang="en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5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E139D-223D-CC61-5319-33CD9675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9B3628-6C5C-41D5-C9D8-3C82EA8E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127D3D-853A-9ED2-6BDF-C74596468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dirty="0"/>
              <a:t>Ubaciti primjer planiranja modula za odabranu kvalifikaciju u podsektoru!</a:t>
            </a:r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4FD23-8CA6-EADD-04F1-A63A590A2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CB23D-215F-DE41-9042-D52D6DFE3832}" type="slidenum">
              <a:rPr kumimoji="0" lang="en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44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E44A-319E-FD8E-A29D-9AF180CD3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B9325-0938-3AC7-C08F-DB5B542A2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4B73F-4CF2-14CA-4423-DFB1306E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BBDA7-C800-8C12-CEB2-CC5F59D6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75F6C-91C2-E628-BC60-949EE514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3052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283E2-AE73-6BC7-1A4A-C46168D3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5BBC5-9F8C-F402-D43C-640597CA3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D7FC0-6266-2829-0DBE-11BBAFD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9027D-589A-8A39-AC4C-7B2F439C8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9608A-6A25-E54F-7CAB-84680C4A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816940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2B7FC-5CA7-3436-7705-2258A2648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2C8C5-8239-373B-74A1-386563098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24A61-693F-090E-CD5D-B51EDAED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4F6D9-B8CE-E375-1B68-E8BD4DB5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F8547-355A-C425-92C4-43C98A9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65594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64BE-320E-C872-AC6C-5C6BDA1C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202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4A6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F2B53-8D60-683B-D3BD-6A0F7C283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1937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R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1863CC5-2653-5B26-A26D-EBA60930F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9814" y="6326816"/>
            <a:ext cx="4991501" cy="35331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A544499-CFEE-CD68-8846-57BAE30FC0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406" y="6297724"/>
            <a:ext cx="3168564" cy="333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9E49E9-6BE7-FB50-CA19-0B4F9F935903}"/>
              </a:ext>
            </a:extLst>
          </p:cNvPr>
          <p:cNvSpPr/>
          <p:nvPr userDrawn="1"/>
        </p:nvSpPr>
        <p:spPr>
          <a:xfrm>
            <a:off x="0" y="6756935"/>
            <a:ext cx="12192000" cy="118437"/>
          </a:xfrm>
          <a:prstGeom prst="rect">
            <a:avLst/>
          </a:prstGeom>
          <a:solidFill>
            <a:srgbClr val="EF4A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01673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33496-9ED0-D140-E974-93828047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A3788-CC4D-ACA4-1B7D-9E4EC79E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18711-E5AE-CA41-FC97-9EAE2F363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DBA4A-93B7-33EA-09EC-EF4CAC66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95EBF-56FC-2CFF-4558-71EC580B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16971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8264-0A60-D482-CBD0-22C14165A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552BD-3147-C791-D5EA-85D10F2E2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71688-4552-52E2-E648-49DE3CEC4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247C2-6A7B-6B92-B16E-22F71C42A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BD649-02AF-49D2-5F03-526DD998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CE60B-D87C-6D5C-F094-4F0D9535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8860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2896B-7EBE-5D45-5634-E255E8D2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D31FA-38F5-4F2B-032A-2DD855434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86376-8B7A-1C80-636E-BD46C59D3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F6095-40D4-5609-D2E1-8D645F8D2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E65949-F7F7-B6F5-E255-93D35C0F1F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24F2D5-6179-78C4-DAEA-22A201288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5F930-E61D-BFE4-6481-F814299D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35CE7-1584-1C86-CE9A-DA5C5403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620740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3920-0500-EBAD-0C75-C751E244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5CA16C-C049-DEAB-A389-126E2282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84C60-D8A3-EAE6-EFCF-B6EEE01A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83434-3757-7865-C11F-B65527B9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6445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B705BB-2A0C-5E60-A5AB-7B77877A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4A48B-61F3-0B5C-9FAB-0C308D1C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CEC3A-0C3B-F4D1-A57D-9C18F225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9430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3DF5D-AD0B-DE30-AAE6-EECD56E0D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0B877-0CAC-59B8-1DC9-8227A6CE8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F069C-B43E-A79B-6672-A91C10388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9259C-4AE6-D2DF-CE9A-7309074D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CF6AB-450B-9985-2722-7EB4309C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801DA-8468-B660-0434-F0C0ADD1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89883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19B9-DBC7-55A7-3CFF-BE61AFCC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ECA61-F645-D024-86A1-035886A4F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2AC96-7B3B-30D8-A744-4795C47BA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5446B-4598-6DB8-4F2D-8E4C8B1C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A5732-6554-27FD-DA90-0886110A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47EB5-4697-ED4B-EDAE-8C164CE9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4949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80880-6230-EC81-AC2D-C41B0816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143B6-9E08-78CA-5120-1FA453439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46552-1D1F-6EAD-2840-CDF976462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69D5AB-738F-A840-BAAE-FC7D96AF59F9}" type="datetimeFigureOut">
              <a:rPr lang="en-HR" smtClean="0"/>
              <a:t>01/22/2026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0D3BE-ADC2-CDCD-9232-5E2EA944E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9C994-8248-92D0-691E-0DDB7E64F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53A8A7-965C-3547-ABF2-22306E4A2BFA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344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8.sv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soohr-my.sharepoint.com/personal/maja_kosar_asoo_hr/Documents/Desktop/KOnferencija/IX.%20Dani%20strukovnih%20nastavnika_studeni%202025/Ana%20Koleti&#263;/Kozmeti&#269;ar%20P&#352;VP%20(1).xlsx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oohr-my.sharepoint.com/personal/maja_kosar_asoo_hr/Documents/Desktop/KOnferencija/IX.%20Dani%20strukovnih%20nastavnika_studeni%202025/Prirodoslovna%20&#353;kola%20Vladimira%20Preloga/PETER_GIK_1.a_Vjezbe_iz_opce_kemije%20(1).pdf" TargetMode="External"/><Relationship Id="rId5" Type="http://schemas.openxmlformats.org/officeDocument/2006/relationships/hyperlink" Target="https://asoohr-my.sharepoint.com/personal/maja_kosar_asoo_hr/Documents/Desktop/KOnferencija/IX.%20Dani%20strukovnih%20nastavnika_studeni%202025/Ana%20Koleti%C4%87/Primjer%20projekta%20-%20kozmetika%20(1).docx?web=1" TargetMode="External"/><Relationship Id="rId4" Type="http://schemas.openxmlformats.org/officeDocument/2006/relationships/hyperlink" Target="https://asoohr-my.sharepoint.com/personal/maja_kosar_asoo_hr/Documents/Desktop/KOnferencija/IX.%20Dani%20strukovnih%20nastavnika_studeni%202025/Prirodoslovna%20&#353;kola%20Vladimira%20Preloga/PETER_GIK_opca_kemija_1.a_2025_2026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narodne-novine.nn.hr/clanci/sluzbeni/2013_02_22_359.html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narodne-novine.nn.hr/clanci/sluzbeni/2022_06_69_1024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soohr-my.sharepoint.com/personal/maja_kosar_asoo_hr/Documents/Desktop/KOnferencija/IX.%20Dani%20strukovnih%20nastavnika_studeni%202025/Ana%20Koleti&#263;/Primjer%20istra&#382;iva&#269;kog%20u&#269;enja%20-%20kozmetika%20kraj.docx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soohr-my.sharepoint.com/personal/maja_kosar_asoo_hr/Documents/Desktop/KOnferencija/IX.%20Dani%20strukovnih%20nastavnika_studeni%202025/Ana%20Koleti&#263;/Primjer%20istra&#382;iva&#269;kog%20u&#269;enja%20-%20kozmetika%20kraj.docx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narodne-novine.nn.hr/clanci/sluzbeni/2013_02_22_359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soo.hr/wp-content/uploads/2024/07/SMJERNICE-ZA-PRIMJENU-STRUKOVNIH-KURIKULA-U-SEKTORU-GEOLOGIJA-RUDARSTVO-NAFTA-I-KEMIJSKA-TEHNOLOGIJA.pdf" TargetMode="External"/><Relationship Id="rId5" Type="http://schemas.openxmlformats.org/officeDocument/2006/relationships/hyperlink" Target="https://www.asoo.hr/wp-content/uploads/2024/07/SMJERNICE-ZA-PRIMJENU-STRUKOVNIH-KURIKULUMA-U-SEKTORU-OSOBNE-USLUGE-ZASTITE-I-DRUGE-USLUGE-1.pdf" TargetMode="External"/><Relationship Id="rId4" Type="http://schemas.openxmlformats.org/officeDocument/2006/relationships/hyperlink" Target="https://www.asoo.hr/wp-content/uploads/2023/10/Metodologija-izrade-sektorskog-kurikuluma-strukovnog-kurikuluma-i-KUSO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narodne-novine.nn.hr/clanci/sluzbeni/2013_02_22_359.htm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rodne-novine.nn.hr/clanci/sluzbeni/2025_03_61_806.html" TargetMode="External"/><Relationship Id="rId5" Type="http://schemas.openxmlformats.org/officeDocument/2006/relationships/hyperlink" Target="https://narodne-novine.nn.hr/clanci/sluzbeni/2025_03_53_697.html" TargetMode="External"/><Relationship Id="rId4" Type="http://schemas.openxmlformats.org/officeDocument/2006/relationships/hyperlink" Target="https://narodne-novine.nn.hr/clanci/sluzbeni/2025_03_43_592.html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oo.hr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BC2B762-F4D0-6881-8158-BCF79845E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0179" y="1029498"/>
            <a:ext cx="4423711" cy="370612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3433AE6-BA46-B951-73D0-C66E81579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09414" y="6039291"/>
            <a:ext cx="5635124" cy="39887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90606E6-61DE-7687-D0B7-89EF6D853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9361" y="850603"/>
            <a:ext cx="6001546" cy="554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59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DD4311-5559-789C-7E03-6B7766189E4E}"/>
              </a:ext>
            </a:extLst>
          </p:cNvPr>
          <p:cNvSpPr txBox="1"/>
          <p:nvPr/>
        </p:nvSpPr>
        <p:spPr>
          <a:xfrm>
            <a:off x="907807" y="1519120"/>
            <a:ext cx="682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24A6A8"/>
                </a:solidFill>
              </a:rPr>
              <a:t>Predmetno satni sustav, 2 sata/tj., 3 sata/tj. ….od rujna do lipnja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879526F-E69D-88DE-5078-1C7034EDA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519482"/>
              </p:ext>
            </p:extLst>
          </p:nvPr>
        </p:nvGraphicFramePr>
        <p:xfrm>
          <a:off x="414031" y="1399032"/>
          <a:ext cx="8128000" cy="3227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C05781D-09B0-EF4D-2D7D-26792436BFC7}"/>
              </a:ext>
            </a:extLst>
          </p:cNvPr>
          <p:cNvSpPr txBox="1"/>
          <p:nvPr/>
        </p:nvSpPr>
        <p:spPr>
          <a:xfrm>
            <a:off x="8815609" y="1999521"/>
            <a:ext cx="69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rgbClr val="24A6A8"/>
                </a:solidFill>
              </a:rPr>
              <a:t>…..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28BDAD-CA59-937A-0532-E0D1C6B23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12" y="2754586"/>
            <a:ext cx="4614424" cy="523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FA20BD-AF36-4CE1-D053-5BD23BC7A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2413" y="3277806"/>
            <a:ext cx="4614424" cy="508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48ADCF-1DD0-DCAE-9DD0-155A8120F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2413" y="3885354"/>
            <a:ext cx="4568923" cy="51806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52457E1-3D5A-6A37-EC89-E1AD1A4C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4" y="267766"/>
            <a:ext cx="8128000" cy="679531"/>
          </a:xfrm>
        </p:spPr>
        <p:txBody>
          <a:bodyPr>
            <a:noAutofit/>
          </a:bodyPr>
          <a:lstStyle/>
          <a:p>
            <a:r>
              <a:rPr lang="hr-HR" sz="2900" dirty="0">
                <a:solidFill>
                  <a:srgbClr val="EF4A5F"/>
                </a:solidFill>
              </a:rPr>
              <a:t>Planiranje – model „modularne nastave”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D63B60-C24B-E2C6-65FC-10857AD7F7DA}"/>
              </a:ext>
            </a:extLst>
          </p:cNvPr>
          <p:cNvSpPr txBox="1"/>
          <p:nvPr/>
        </p:nvSpPr>
        <p:spPr>
          <a:xfrm>
            <a:off x="6879107" y="3503479"/>
            <a:ext cx="48988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solidFill>
                  <a:srgbClr val="EF4A5F"/>
                </a:solidFill>
                <a:latin typeface="Aptos" panose="02110004020202020204"/>
              </a:rPr>
              <a:t>„MODULARNA NASTAVA”</a:t>
            </a:r>
            <a:r>
              <a:rPr lang="hr-HR" sz="2000" b="1" dirty="0">
                <a:solidFill>
                  <a:srgbClr val="EF4A5F"/>
                </a:solidFill>
              </a:rPr>
              <a:t>  - linearno od rujna do lipnja</a:t>
            </a:r>
          </a:p>
          <a:p>
            <a:pPr marL="285750" indent="-285750">
              <a:buFontTx/>
              <a:buChar char="-"/>
            </a:pPr>
            <a:r>
              <a:rPr lang="hr-HR" sz="2000" b="1" dirty="0">
                <a:solidFill>
                  <a:srgbClr val="EF4A5F"/>
                </a:solidFill>
              </a:rPr>
              <a:t>broj modula veći od broja predmete</a:t>
            </a:r>
          </a:p>
          <a:p>
            <a:pPr marL="285750" indent="-285750">
              <a:buFontTx/>
              <a:buChar char="-"/>
            </a:pPr>
            <a:r>
              <a:rPr lang="hr-HR" sz="2000" b="1" dirty="0">
                <a:solidFill>
                  <a:srgbClr val="EF4A5F"/>
                </a:solidFill>
                <a:latin typeface="Aptos" panose="02110004020202020204"/>
              </a:rPr>
              <a:t>povećano opterećenje učenika</a:t>
            </a:r>
          </a:p>
          <a:p>
            <a:pPr marL="285750" indent="-285750">
              <a:buFontTx/>
              <a:buChar char="-"/>
            </a:pPr>
            <a:r>
              <a:rPr lang="hr-HR" sz="2000" b="1" dirty="0">
                <a:solidFill>
                  <a:srgbClr val="EF4A5F"/>
                </a:solidFill>
                <a:latin typeface="Aptos" panose="02110004020202020204"/>
              </a:rPr>
              <a:t>povećano opterećenje nastavnika</a:t>
            </a:r>
          </a:p>
          <a:p>
            <a:pPr marL="285750" indent="-285750">
              <a:buFontTx/>
              <a:buChar char="-"/>
            </a:pPr>
            <a:r>
              <a:rPr lang="hr-HR" sz="2000" b="1" dirty="0">
                <a:solidFill>
                  <a:srgbClr val="EF4A5F"/>
                </a:solidFill>
              </a:rPr>
              <a:t>nema logičnog slijeda modula</a:t>
            </a:r>
            <a:endParaRPr lang="hr-HR" sz="2000" b="1" dirty="0">
              <a:solidFill>
                <a:srgbClr val="EF4A5F"/>
              </a:solidFill>
              <a:latin typeface="Aptos" panose="02110004020202020204"/>
            </a:endParaRPr>
          </a:p>
          <a:p>
            <a:pPr marL="285750" indent="-285750">
              <a:buFontTx/>
              <a:buChar char="-"/>
            </a:pPr>
            <a:r>
              <a:rPr lang="hr-HR" sz="2000" b="1" dirty="0">
                <a:solidFill>
                  <a:srgbClr val="EF4A5F"/>
                </a:solidFill>
                <a:latin typeface="Aptos" panose="02110004020202020204"/>
              </a:rPr>
              <a:t>MODUL ≠ PREDMET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FF0CF7-15E8-6482-7A0A-A81BBD24762D}"/>
              </a:ext>
            </a:extLst>
          </p:cNvPr>
          <p:cNvCxnSpPr>
            <a:cxnSpLocks/>
          </p:cNvCxnSpPr>
          <p:nvPr/>
        </p:nvCxnSpPr>
        <p:spPr>
          <a:xfrm>
            <a:off x="2560320" y="2754586"/>
            <a:ext cx="2907792" cy="1648829"/>
          </a:xfrm>
          <a:prstGeom prst="line">
            <a:avLst/>
          </a:prstGeom>
          <a:ln>
            <a:solidFill>
              <a:srgbClr val="EF4A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2C9DF9-8801-FC34-4957-94EE93F57E55}"/>
              </a:ext>
            </a:extLst>
          </p:cNvPr>
          <p:cNvCxnSpPr/>
          <p:nvPr/>
        </p:nvCxnSpPr>
        <p:spPr>
          <a:xfrm flipV="1">
            <a:off x="2679192" y="2761969"/>
            <a:ext cx="2788920" cy="1641446"/>
          </a:xfrm>
          <a:prstGeom prst="line">
            <a:avLst/>
          </a:prstGeom>
          <a:ln>
            <a:solidFill>
              <a:srgbClr val="EF4A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594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476D3A8-BF96-9150-CF36-71FBC513A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540855"/>
              </p:ext>
            </p:extLst>
          </p:nvPr>
        </p:nvGraphicFramePr>
        <p:xfrm>
          <a:off x="1282317" y="1120335"/>
          <a:ext cx="973836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2E15FED-5DD7-0B19-AA4D-49FE7A3CE998}"/>
              </a:ext>
            </a:extLst>
          </p:cNvPr>
          <p:cNvSpPr txBox="1">
            <a:spLocks/>
          </p:cNvSpPr>
          <p:nvPr/>
        </p:nvSpPr>
        <p:spPr>
          <a:xfrm>
            <a:off x="8363712" y="181274"/>
            <a:ext cx="3121152" cy="679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4A6A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900" dirty="0">
                <a:solidFill>
                  <a:srgbClr val="EF4A5F"/>
                </a:solidFill>
              </a:rPr>
              <a:t>Modul ≠ Predmet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953A96-E84D-4DDD-DD1F-279901F827A5}"/>
              </a:ext>
            </a:extLst>
          </p:cNvPr>
          <p:cNvGrpSpPr/>
          <p:nvPr/>
        </p:nvGrpSpPr>
        <p:grpSpPr>
          <a:xfrm>
            <a:off x="3464554" y="976526"/>
            <a:ext cx="5262892" cy="562329"/>
            <a:chOff x="877234" y="5054821"/>
            <a:chExt cx="5120410" cy="5623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8F24387-4F61-420F-584E-053FAFC931A9}"/>
                </a:ext>
              </a:extLst>
            </p:cNvPr>
            <p:cNvGrpSpPr/>
            <p:nvPr/>
          </p:nvGrpSpPr>
          <p:grpSpPr>
            <a:xfrm>
              <a:off x="877234" y="5054821"/>
              <a:ext cx="1211015" cy="562329"/>
              <a:chOff x="417705" y="2509634"/>
              <a:chExt cx="1035179" cy="403038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3C576C9F-FF06-FC45-1972-6ADD416D1A72}"/>
                  </a:ext>
                </a:extLst>
              </p:cNvPr>
              <p:cNvSpPr/>
              <p:nvPr/>
            </p:nvSpPr>
            <p:spPr>
              <a:xfrm>
                <a:off x="417705" y="2509634"/>
                <a:ext cx="1035179" cy="403038"/>
              </a:xfrm>
              <a:prstGeom prst="chevron">
                <a:avLst/>
              </a:prstGeom>
              <a:solidFill>
                <a:srgbClr val="EF4A5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hr-HR"/>
              </a:p>
            </p:txBody>
          </p:sp>
          <p:sp>
            <p:nvSpPr>
              <p:cNvPr id="21" name="Arrow: Chevron 4">
                <a:extLst>
                  <a:ext uri="{FF2B5EF4-FFF2-40B4-BE49-F238E27FC236}">
                    <a16:creationId xmlns:a16="http://schemas.microsoft.com/office/drawing/2014/main" id="{1D3C529B-0FB3-7429-4360-E8C7A2D64FED}"/>
                  </a:ext>
                </a:extLst>
              </p:cNvPr>
              <p:cNvSpPr txBox="1"/>
              <p:nvPr/>
            </p:nvSpPr>
            <p:spPr>
              <a:xfrm>
                <a:off x="619224" y="2509634"/>
                <a:ext cx="632141" cy="40303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510" tIns="8255" rIns="0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r-HR" sz="1300" b="1" kern="1200" dirty="0"/>
                  <a:t>MODUL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966CD-B2D8-05D7-A8C1-03B784DB95A6}"/>
                </a:ext>
              </a:extLst>
            </p:cNvPr>
            <p:cNvGrpSpPr/>
            <p:nvPr/>
          </p:nvGrpSpPr>
          <p:grpSpPr>
            <a:xfrm>
              <a:off x="1979053" y="5100008"/>
              <a:ext cx="1420815" cy="455701"/>
              <a:chOff x="1304946" y="731611"/>
              <a:chExt cx="1574392" cy="574484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75574169-3D6A-4541-CF12-58960AD0C03E}"/>
                  </a:ext>
                </a:extLst>
              </p:cNvPr>
              <p:cNvSpPr/>
              <p:nvPr/>
            </p:nvSpPr>
            <p:spPr>
              <a:xfrm>
                <a:off x="1304946" y="731611"/>
                <a:ext cx="1574392" cy="574484"/>
              </a:xfrm>
              <a:prstGeom prst="chevron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hr-HR" dirty="0"/>
              </a:p>
            </p:txBody>
          </p:sp>
          <p:sp>
            <p:nvSpPr>
              <p:cNvPr id="19" name="Arrow: Chevron 4">
                <a:extLst>
                  <a:ext uri="{FF2B5EF4-FFF2-40B4-BE49-F238E27FC236}">
                    <a16:creationId xmlns:a16="http://schemas.microsoft.com/office/drawing/2014/main" id="{773081EF-1A40-4BEB-BB92-D7B62392ECBB}"/>
                  </a:ext>
                </a:extLst>
              </p:cNvPr>
              <p:cNvSpPr txBox="1"/>
              <p:nvPr/>
            </p:nvSpPr>
            <p:spPr>
              <a:xfrm>
                <a:off x="1460806" y="827221"/>
                <a:ext cx="1234157" cy="45371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510" tIns="8255" rIns="0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r-HR" sz="1300" b="1" kern="1200" dirty="0">
                    <a:solidFill>
                      <a:srgbClr val="24A6A8"/>
                    </a:solidFill>
                  </a:rPr>
                  <a:t>SIU – ISHODI UČENJA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A1A2BB-03AD-ED5C-628A-F3F6A01C211A}"/>
                </a:ext>
              </a:extLst>
            </p:cNvPr>
            <p:cNvGrpSpPr/>
            <p:nvPr/>
          </p:nvGrpSpPr>
          <p:grpSpPr>
            <a:xfrm>
              <a:off x="3316674" y="5093690"/>
              <a:ext cx="1420815" cy="455701"/>
              <a:chOff x="1304946" y="731611"/>
              <a:chExt cx="1574392" cy="574484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764D44EC-4802-3472-5193-305242BFEE79}"/>
                  </a:ext>
                </a:extLst>
              </p:cNvPr>
              <p:cNvSpPr/>
              <p:nvPr/>
            </p:nvSpPr>
            <p:spPr>
              <a:xfrm>
                <a:off x="1304946" y="731611"/>
                <a:ext cx="1574392" cy="574484"/>
              </a:xfrm>
              <a:prstGeom prst="chevron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hr-HR"/>
              </a:p>
            </p:txBody>
          </p:sp>
          <p:sp>
            <p:nvSpPr>
              <p:cNvPr id="17" name="Arrow: Chevron 4">
                <a:extLst>
                  <a:ext uri="{FF2B5EF4-FFF2-40B4-BE49-F238E27FC236}">
                    <a16:creationId xmlns:a16="http://schemas.microsoft.com/office/drawing/2014/main" id="{86A6A6FC-3487-B3F4-0654-10AB06A609B3}"/>
                  </a:ext>
                </a:extLst>
              </p:cNvPr>
              <p:cNvSpPr txBox="1"/>
              <p:nvPr/>
            </p:nvSpPr>
            <p:spPr>
              <a:xfrm>
                <a:off x="1460806" y="827221"/>
                <a:ext cx="1361206" cy="45371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510" tIns="8255" rIns="0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r-HR" sz="1300" b="1" kern="1200" dirty="0">
                    <a:solidFill>
                      <a:srgbClr val="24A6A8"/>
                    </a:solidFill>
                  </a:rPr>
                  <a:t>VREDNOVANJE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43A007C-DB4D-A9AC-C37F-4FC5BF410439}"/>
                </a:ext>
              </a:extLst>
            </p:cNvPr>
            <p:cNvGrpSpPr/>
            <p:nvPr/>
          </p:nvGrpSpPr>
          <p:grpSpPr>
            <a:xfrm>
              <a:off x="4602561" y="5121632"/>
              <a:ext cx="1395083" cy="455701"/>
              <a:chOff x="1304946" y="731611"/>
              <a:chExt cx="1545879" cy="574484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86C09645-D555-7B02-04EF-4A0C2EE2D570}"/>
                  </a:ext>
                </a:extLst>
              </p:cNvPr>
              <p:cNvSpPr/>
              <p:nvPr/>
            </p:nvSpPr>
            <p:spPr>
              <a:xfrm>
                <a:off x="1304946" y="731611"/>
                <a:ext cx="1545879" cy="574484"/>
              </a:xfrm>
              <a:prstGeom prst="chevron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hr-HR"/>
              </a:p>
            </p:txBody>
          </p:sp>
          <p:sp>
            <p:nvSpPr>
              <p:cNvPr id="15" name="Arrow: Chevron 4">
                <a:extLst>
                  <a:ext uri="{FF2B5EF4-FFF2-40B4-BE49-F238E27FC236}">
                    <a16:creationId xmlns:a16="http://schemas.microsoft.com/office/drawing/2014/main" id="{38BFD1F2-A617-0D5C-8E74-68B5723A87FF}"/>
                  </a:ext>
                </a:extLst>
              </p:cNvPr>
              <p:cNvSpPr txBox="1"/>
              <p:nvPr/>
            </p:nvSpPr>
            <p:spPr>
              <a:xfrm>
                <a:off x="1397133" y="817152"/>
                <a:ext cx="1326346" cy="45371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510" tIns="8255" rIns="0" bIns="8255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r-HR" sz="1300" b="1" kern="1200" dirty="0">
                    <a:solidFill>
                      <a:srgbClr val="24A6A8"/>
                    </a:solidFill>
                  </a:rPr>
                  <a:t>KOMPETENCIJE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2489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Classroom of students raising their hands in front of a teacher">
            <a:extLst>
              <a:ext uri="{FF2B5EF4-FFF2-40B4-BE49-F238E27FC236}">
                <a16:creationId xmlns:a16="http://schemas.microsoft.com/office/drawing/2014/main" id="{73BC57E3-5C9B-DB3C-847B-2E2D9ED77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0150" y="3741094"/>
            <a:ext cx="3270764" cy="222788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4E956E-4779-1EE5-6781-E9FD9064FA37}"/>
              </a:ext>
            </a:extLst>
          </p:cNvPr>
          <p:cNvGrpSpPr/>
          <p:nvPr/>
        </p:nvGrpSpPr>
        <p:grpSpPr>
          <a:xfrm>
            <a:off x="8748523" y="1813218"/>
            <a:ext cx="3192972" cy="2177023"/>
            <a:chOff x="9730009" y="3262031"/>
            <a:chExt cx="2312639" cy="17257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C939916D-7AAF-C2C0-A6E4-D891CFD02AA8}"/>
                </a:ext>
              </a:extLst>
            </p:cNvPr>
            <p:cNvSpPr/>
            <p:nvPr/>
          </p:nvSpPr>
          <p:spPr>
            <a:xfrm>
              <a:off x="9730009" y="3262031"/>
              <a:ext cx="2312639" cy="1725700"/>
            </a:xfrm>
            <a:prstGeom prst="cloudCallout">
              <a:avLst>
                <a:gd name="adj1" fmla="val -106435"/>
                <a:gd name="adj2" fmla="val 62829"/>
              </a:avLst>
            </a:prstGeom>
            <a:solidFill>
              <a:srgbClr val="A7CF4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3F0837-6B44-DEE8-E73D-2491E52D5907}"/>
                </a:ext>
              </a:extLst>
            </p:cNvPr>
            <p:cNvSpPr txBox="1"/>
            <p:nvPr/>
          </p:nvSpPr>
          <p:spPr>
            <a:xfrm>
              <a:off x="10042144" y="3524331"/>
              <a:ext cx="1866392" cy="109786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hr-HR" sz="1400" i="1" dirty="0">
                  <a:solidFill>
                    <a:srgbClr val="EF4A5F"/>
                  </a:solidFill>
                </a:rPr>
                <a:t>…naporna je „ova modularna”…samo lekcija za lekcijom u manje vremena…test …ispravljanje …ispitivanje…nova lekcija…test…ispravljanje…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00FCC54-246A-4BDA-436A-50628FD5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7254">
            <a:off x="250505" y="768096"/>
            <a:ext cx="6625027" cy="129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C81FD6-815A-8B02-05A1-DFBC4373C169}"/>
              </a:ext>
            </a:extLst>
          </p:cNvPr>
          <p:cNvSpPr txBox="1"/>
          <p:nvPr/>
        </p:nvSpPr>
        <p:spPr>
          <a:xfrm>
            <a:off x="4818332" y="2221157"/>
            <a:ext cx="2057200" cy="268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i="1" dirty="0"/>
              <a:t>Srednja.hr, 10. listopada 2025.</a:t>
            </a:r>
          </a:p>
        </p:txBody>
      </p:sp>
    </p:spTree>
    <p:extLst>
      <p:ext uri="{BB962C8B-B14F-4D97-AF65-F5344CB8AC3E}">
        <p14:creationId xmlns:p14="http://schemas.microsoft.com/office/powerpoint/2010/main" val="1761495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773D-8DC1-2B4D-EE23-52CE94EE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" y="176619"/>
            <a:ext cx="11216640" cy="591477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rgbClr val="EF4A5F"/>
                </a:solidFill>
              </a:rPr>
              <a:t>Tradicionalni model planiranja nastavnog sata (Poljak 1988.)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617B17-286A-3240-B1EA-7CE4ADA21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573" y="1657985"/>
            <a:ext cx="5620088" cy="4108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217F4-75BB-0498-C6AB-B16CD11EB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9749"/>
            <a:ext cx="5870307" cy="46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0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17B98-4002-73F3-BD93-A45786F9A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135346"/>
            <a:ext cx="12024360" cy="593236"/>
          </a:xfrm>
        </p:spPr>
        <p:txBody>
          <a:bodyPr>
            <a:normAutofit/>
          </a:bodyPr>
          <a:lstStyle/>
          <a:p>
            <a:r>
              <a:rPr lang="hr-HR" sz="2500" dirty="0">
                <a:solidFill>
                  <a:srgbClr val="EF4A5F"/>
                </a:solidFill>
              </a:rPr>
              <a:t>Suvremeni pristup organiziranja nastavnog procesa </a:t>
            </a:r>
            <a:r>
              <a:rPr lang="hr-HR" sz="2500" dirty="0" err="1">
                <a:solidFill>
                  <a:srgbClr val="EF4A5F"/>
                </a:solidFill>
              </a:rPr>
              <a:t>Bognar,Matijević</a:t>
            </a:r>
            <a:r>
              <a:rPr lang="hr-HR" sz="2500" dirty="0">
                <a:solidFill>
                  <a:srgbClr val="EF4A5F"/>
                </a:solidFill>
              </a:rPr>
              <a:t>, 2005.</a:t>
            </a:r>
          </a:p>
        </p:txBody>
      </p:sp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59FD5F12-9BED-434B-4277-D1B25993F05C}"/>
              </a:ext>
            </a:extLst>
          </p:cNvPr>
          <p:cNvSpPr/>
          <p:nvPr/>
        </p:nvSpPr>
        <p:spPr>
          <a:xfrm>
            <a:off x="631029" y="1045081"/>
            <a:ext cx="1782987" cy="750657"/>
          </a:xfrm>
          <a:prstGeom prst="roundRect">
            <a:avLst/>
          </a:prstGeom>
          <a:solidFill>
            <a:srgbClr val="24A6A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bg1"/>
                </a:solidFill>
              </a:rPr>
              <a:t>ZNANOST UMJETNOST</a:t>
            </a:r>
          </a:p>
          <a:p>
            <a:pPr algn="ctr">
              <a:defRPr/>
            </a:pPr>
            <a:r>
              <a:rPr lang="hr-HR" b="1" dirty="0">
                <a:solidFill>
                  <a:schemeClr val="bg1"/>
                </a:solidFill>
              </a:rPr>
              <a:t>TEHNOLOGIJA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34E363-04A5-D355-DC76-D708274B7141}"/>
              </a:ext>
            </a:extLst>
          </p:cNvPr>
          <p:cNvGrpSpPr/>
          <p:nvPr/>
        </p:nvGrpSpPr>
        <p:grpSpPr>
          <a:xfrm>
            <a:off x="3513632" y="771807"/>
            <a:ext cx="6176643" cy="1891011"/>
            <a:chOff x="3452789" y="95543"/>
            <a:chExt cx="5214956" cy="2505783"/>
          </a:xfrm>
          <a:solidFill>
            <a:srgbClr val="24A6A8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6CC0BA-9343-7C19-A62F-471B621445E5}"/>
                </a:ext>
              </a:extLst>
            </p:cNvPr>
            <p:cNvSpPr/>
            <p:nvPr/>
          </p:nvSpPr>
          <p:spPr>
            <a:xfrm>
              <a:off x="3595670" y="1357298"/>
              <a:ext cx="1428760" cy="85725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sz="1600" b="1" dirty="0">
                  <a:solidFill>
                    <a:schemeClr val="bg1"/>
                  </a:solidFill>
                </a:rPr>
                <a:t>spoznajni aspekt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A23537A-E1AC-F9F9-D6F5-DCDEFA88CD72}"/>
                </a:ext>
              </a:extLst>
            </p:cNvPr>
            <p:cNvSpPr/>
            <p:nvPr/>
          </p:nvSpPr>
          <p:spPr>
            <a:xfrm>
              <a:off x="5310169" y="1368361"/>
              <a:ext cx="1500198" cy="85725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sz="1600" b="1" dirty="0">
                  <a:solidFill>
                    <a:schemeClr val="bg1"/>
                  </a:solidFill>
                </a:rPr>
                <a:t>doživljajni aspekt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37BBA3-7FBB-37C6-9BC0-F00BBC3B3CB8}"/>
                </a:ext>
              </a:extLst>
            </p:cNvPr>
            <p:cNvSpPr/>
            <p:nvPr/>
          </p:nvSpPr>
          <p:spPr>
            <a:xfrm>
              <a:off x="6712382" y="1402558"/>
              <a:ext cx="1428760" cy="85725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sz="1600" b="1" dirty="0">
                  <a:solidFill>
                    <a:schemeClr val="bg1"/>
                  </a:solidFill>
                </a:rPr>
                <a:t>psiho-motorni aspekt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8F64FF-ED8C-13B7-4F73-403845951074}"/>
                </a:ext>
              </a:extLst>
            </p:cNvPr>
            <p:cNvSpPr/>
            <p:nvPr/>
          </p:nvSpPr>
          <p:spPr>
            <a:xfrm>
              <a:off x="3772403" y="95543"/>
              <a:ext cx="1732016" cy="704921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b="1" dirty="0">
                  <a:solidFill>
                    <a:schemeClr val="bg1"/>
                  </a:solidFill>
                </a:rPr>
                <a:t>obrazovna tehnologija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CAB8840-10E6-9B32-AE36-72950B13F3A1}"/>
                </a:ext>
              </a:extLst>
            </p:cNvPr>
            <p:cNvSpPr/>
            <p:nvPr/>
          </p:nvSpPr>
          <p:spPr>
            <a:xfrm>
              <a:off x="6772075" y="114834"/>
              <a:ext cx="1630705" cy="496461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b="1" dirty="0">
                  <a:solidFill>
                    <a:schemeClr val="bg1"/>
                  </a:solidFill>
                </a:rPr>
                <a:t>mediji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E03C860-24F8-BFAD-4ED5-317CE5DC02BC}"/>
                </a:ext>
              </a:extLst>
            </p:cNvPr>
            <p:cNvSpPr/>
            <p:nvPr/>
          </p:nvSpPr>
          <p:spPr>
            <a:xfrm>
              <a:off x="3452789" y="743938"/>
              <a:ext cx="5214956" cy="185738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hr-HR" sz="2000" b="1" dirty="0">
                  <a:solidFill>
                    <a:schemeClr val="bg1"/>
                  </a:solidFill>
                </a:rPr>
                <a:t>OBRAZOVNA STRANA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6F94C1-BE7B-2A3A-44E6-255B8334C827}"/>
              </a:ext>
            </a:extLst>
          </p:cNvPr>
          <p:cNvGrpSpPr/>
          <p:nvPr/>
        </p:nvGrpSpPr>
        <p:grpSpPr>
          <a:xfrm>
            <a:off x="517801" y="2635542"/>
            <a:ext cx="11418505" cy="1586916"/>
            <a:chOff x="428218" y="2339534"/>
            <a:chExt cx="11418505" cy="2301522"/>
          </a:xfrm>
          <a:solidFill>
            <a:srgbClr val="24A6A8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8013F2-F5A5-8CB8-2439-191624973A89}"/>
                </a:ext>
              </a:extLst>
            </p:cNvPr>
            <p:cNvSpPr txBox="1"/>
            <p:nvPr/>
          </p:nvSpPr>
          <p:spPr>
            <a:xfrm>
              <a:off x="1779481" y="2673871"/>
              <a:ext cx="8232163" cy="1686701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endParaRPr lang="hr-HR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hr-H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DOGOVOR 	REALIZACIJA   EVALUACIJA</a:t>
              </a:r>
            </a:p>
            <a:p>
              <a:pPr algn="ctr">
                <a:defRPr/>
              </a:pPr>
              <a:r>
                <a:rPr lang="hr-HR" b="1" dirty="0">
                  <a:solidFill>
                    <a:schemeClr val="bg1"/>
                  </a:solidFill>
                </a:rPr>
                <a:t>   DIDAKTIČKE STRATEGIJE (modeli; sustavi)</a:t>
              </a:r>
            </a:p>
            <a:p>
              <a:pPr algn="ctr">
                <a:defRPr/>
              </a:pPr>
              <a:r>
                <a:rPr lang="hr-HR" b="1" dirty="0">
                  <a:solidFill>
                    <a:schemeClr val="bg1"/>
                  </a:solidFill>
                </a:rPr>
                <a:t>	</a:t>
              </a:r>
            </a:p>
          </p:txBody>
        </p:sp>
        <p:sp>
          <p:nvSpPr>
            <p:cNvPr id="15" name="Right Arrow 17">
              <a:extLst>
                <a:ext uri="{FF2B5EF4-FFF2-40B4-BE49-F238E27FC236}">
                  <a16:creationId xmlns:a16="http://schemas.microsoft.com/office/drawing/2014/main" id="{67E93196-DD48-9071-CC6C-017F915F5A83}"/>
                </a:ext>
              </a:extLst>
            </p:cNvPr>
            <p:cNvSpPr/>
            <p:nvPr/>
          </p:nvSpPr>
          <p:spPr>
            <a:xfrm>
              <a:off x="428218" y="2346716"/>
              <a:ext cx="1659311" cy="2000250"/>
            </a:xfrm>
            <a:prstGeom prst="rightArrow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b="1" dirty="0">
                  <a:solidFill>
                    <a:schemeClr val="bg1"/>
                  </a:solidFill>
                </a:rPr>
                <a:t>ISHODI UČENJA</a:t>
              </a:r>
            </a:p>
          </p:txBody>
        </p:sp>
        <p:sp>
          <p:nvSpPr>
            <p:cNvPr id="16" name="Right Arrow 18">
              <a:extLst>
                <a:ext uri="{FF2B5EF4-FFF2-40B4-BE49-F238E27FC236}">
                  <a16:creationId xmlns:a16="http://schemas.microsoft.com/office/drawing/2014/main" id="{E8297F9E-00DD-FAE1-EB49-A5A29B38D436}"/>
                </a:ext>
              </a:extLst>
            </p:cNvPr>
            <p:cNvSpPr/>
            <p:nvPr/>
          </p:nvSpPr>
          <p:spPr>
            <a:xfrm>
              <a:off x="9703598" y="2339534"/>
              <a:ext cx="2143125" cy="2301522"/>
            </a:xfrm>
            <a:prstGeom prst="rightArrow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b="1" dirty="0">
                  <a:solidFill>
                    <a:schemeClr val="bg1"/>
                  </a:solidFill>
                </a:rPr>
                <a:t>individualne i društvene promjene</a:t>
              </a:r>
            </a:p>
          </p:txBody>
        </p:sp>
      </p:grp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1383EB7F-C747-21C9-BB5E-95A7CD63B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78" y="4502027"/>
            <a:ext cx="2832884" cy="1462731"/>
          </a:xfrm>
          <a:prstGeom prst="roundRect">
            <a:avLst/>
          </a:prstGeom>
          <a:solidFill>
            <a:srgbClr val="24A6A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274320" indent="-274320">
              <a:spcBef>
                <a:spcPts val="580"/>
              </a:spcBef>
              <a:buNone/>
              <a:defRPr/>
            </a:pPr>
            <a:r>
              <a:rPr lang="hr-HR" sz="1600" b="1" dirty="0">
                <a:solidFill>
                  <a:schemeClr val="bg1"/>
                </a:solidFill>
              </a:rPr>
              <a:t>DRUŠTVENI ODNOSI</a:t>
            </a:r>
          </a:p>
          <a:p>
            <a:pPr marL="274320" indent="-274320">
              <a:spcBef>
                <a:spcPts val="580"/>
              </a:spcBef>
              <a:buNone/>
              <a:defRPr/>
            </a:pPr>
            <a:r>
              <a:rPr lang="hr-HR" sz="1600" b="1" dirty="0">
                <a:solidFill>
                  <a:schemeClr val="bg1"/>
                </a:solidFill>
              </a:rPr>
              <a:t>SUSTAV VRIJEDNOSTI</a:t>
            </a:r>
          </a:p>
          <a:p>
            <a:pPr marL="274320" indent="-274320">
              <a:spcBef>
                <a:spcPts val="580"/>
              </a:spcBef>
              <a:buNone/>
              <a:defRPr/>
            </a:pPr>
            <a:r>
              <a:rPr lang="hr-HR" sz="1600" b="1" dirty="0">
                <a:solidFill>
                  <a:schemeClr val="bg1"/>
                </a:solidFill>
              </a:rPr>
              <a:t>SOCIJALNE GRUPE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4ADAC2-DDCC-1D3B-1EE3-EDA9A46F7F9B}"/>
              </a:ext>
            </a:extLst>
          </p:cNvPr>
          <p:cNvGrpSpPr/>
          <p:nvPr/>
        </p:nvGrpSpPr>
        <p:grpSpPr>
          <a:xfrm>
            <a:off x="4590029" y="4222458"/>
            <a:ext cx="7205730" cy="1995463"/>
            <a:chOff x="3137883" y="4224517"/>
            <a:chExt cx="6556925" cy="2533856"/>
          </a:xfrm>
          <a:solidFill>
            <a:srgbClr val="24A6A8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CC7049D-E7B4-3BFA-BAB7-923CA928B177}"/>
                </a:ext>
              </a:extLst>
            </p:cNvPr>
            <p:cNvSpPr/>
            <p:nvPr/>
          </p:nvSpPr>
          <p:spPr>
            <a:xfrm>
              <a:off x="3587435" y="4224517"/>
              <a:ext cx="5498248" cy="185738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endParaRPr lang="hr-HR" sz="20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endParaRPr lang="hr-HR" sz="2000" b="1" dirty="0">
                <a:solidFill>
                  <a:schemeClr val="bg1"/>
                </a:solidFill>
              </a:endParaRPr>
            </a:p>
            <a:p>
              <a:pPr algn="ctr">
                <a:defRPr/>
              </a:pPr>
              <a:r>
                <a:rPr lang="hr-HR" sz="2000" b="1" dirty="0">
                  <a:solidFill>
                    <a:schemeClr val="bg1"/>
                  </a:solidFill>
                </a:rPr>
                <a:t>ODGOJNA STRANA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2F2532-E7A4-D901-EE1E-106ED5557B8B}"/>
                </a:ext>
              </a:extLst>
            </p:cNvPr>
            <p:cNvSpPr/>
            <p:nvPr/>
          </p:nvSpPr>
          <p:spPr>
            <a:xfrm>
              <a:off x="3137883" y="4724583"/>
              <a:ext cx="1428760" cy="85725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sz="1600" b="1" dirty="0">
                  <a:solidFill>
                    <a:schemeClr val="bg1"/>
                  </a:solidFill>
                </a:rPr>
                <a:t>biološki aspekt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EE876D-EBCD-C04A-64BC-EE2DC0975A1C}"/>
                </a:ext>
              </a:extLst>
            </p:cNvPr>
            <p:cNvSpPr/>
            <p:nvPr/>
          </p:nvSpPr>
          <p:spPr>
            <a:xfrm>
              <a:off x="5115998" y="4337625"/>
              <a:ext cx="1428760" cy="85725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sz="1600" b="1" dirty="0">
                  <a:solidFill>
                    <a:schemeClr val="bg1"/>
                  </a:solidFill>
                </a:rPr>
                <a:t>socijalni aspekt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B6A0B4-E17D-7241-6B89-888FC34BB1B8}"/>
                </a:ext>
              </a:extLst>
            </p:cNvPr>
            <p:cNvSpPr/>
            <p:nvPr/>
          </p:nvSpPr>
          <p:spPr>
            <a:xfrm>
              <a:off x="6965627" y="4663077"/>
              <a:ext cx="2729181" cy="857255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sz="1600" b="1" dirty="0">
                  <a:solidFill>
                    <a:schemeClr val="bg1"/>
                  </a:solidFill>
                </a:rPr>
                <a:t>samoaktualizirajući aspekt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76A5BB-F141-F4F3-2520-3016E6AF2C7C}"/>
                </a:ext>
              </a:extLst>
            </p:cNvPr>
            <p:cNvSpPr/>
            <p:nvPr/>
          </p:nvSpPr>
          <p:spPr>
            <a:xfrm>
              <a:off x="3587435" y="6115436"/>
              <a:ext cx="1923337" cy="642937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b="1" dirty="0">
                  <a:solidFill>
                    <a:schemeClr val="bg1"/>
                  </a:solidFill>
                </a:rPr>
                <a:t>odgojna klima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FC8404C-6E18-8C59-E02E-FD0FDCCD7431}"/>
                </a:ext>
              </a:extLst>
            </p:cNvPr>
            <p:cNvSpPr/>
            <p:nvPr/>
          </p:nvSpPr>
          <p:spPr>
            <a:xfrm>
              <a:off x="7223568" y="6151154"/>
              <a:ext cx="2055206" cy="5715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hr-HR" b="1" dirty="0">
                  <a:solidFill>
                    <a:schemeClr val="bg1"/>
                  </a:solidFill>
                </a:rPr>
                <a:t>komunikacija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991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CD45B8-EF69-B748-8B02-AF987C73E2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720659"/>
              </p:ext>
            </p:extLst>
          </p:nvPr>
        </p:nvGraphicFramePr>
        <p:xfrm>
          <a:off x="701040" y="1039241"/>
          <a:ext cx="3834384" cy="329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4942F0A-38F9-332F-A177-83C21E3411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321820"/>
              </p:ext>
            </p:extLst>
          </p:nvPr>
        </p:nvGraphicFramePr>
        <p:xfrm>
          <a:off x="6756400" y="1039241"/>
          <a:ext cx="4734560" cy="3362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A0F67F6-E283-E156-ED55-9D1C34B4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15729"/>
            <a:ext cx="11420856" cy="738532"/>
          </a:xfrm>
        </p:spPr>
        <p:txBody>
          <a:bodyPr>
            <a:normAutofit/>
          </a:bodyPr>
          <a:lstStyle/>
          <a:p>
            <a:r>
              <a:rPr lang="hr-HR" dirty="0"/>
              <a:t>Tradicionalna 			    </a:t>
            </a:r>
            <a:r>
              <a:rPr lang="hr-HR" dirty="0">
                <a:solidFill>
                  <a:srgbClr val="55585D"/>
                </a:solidFill>
              </a:rPr>
              <a:t>vs</a:t>
            </a:r>
            <a:r>
              <a:rPr lang="hr-HR" dirty="0"/>
              <a:t> 		</a:t>
            </a:r>
            <a:r>
              <a:rPr lang="hr-HR" dirty="0">
                <a:solidFill>
                  <a:srgbClr val="EF4A5F"/>
                </a:solidFill>
              </a:rPr>
              <a:t>Suvremena nastava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709E9-0D5E-70C4-5F55-3A049E1C11AE}"/>
              </a:ext>
            </a:extLst>
          </p:cNvPr>
          <p:cNvSpPr txBox="1"/>
          <p:nvPr/>
        </p:nvSpPr>
        <p:spPr>
          <a:xfrm>
            <a:off x="5906347" y="4895429"/>
            <a:ext cx="60705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>
                <a:solidFill>
                  <a:srgbClr val="24A6A8"/>
                </a:solidFill>
              </a:rPr>
              <a:t>Naglasak je na aktivnom učenju, samostalnom istraživanju, rješavanju problema i primjeni znanja, a nastavnik ima ulogu mentora i voditelja procesa.</a:t>
            </a:r>
          </a:p>
        </p:txBody>
      </p:sp>
      <p:pic>
        <p:nvPicPr>
          <p:cNvPr id="8" name="Graphic 7" descr="Badge Tick1 with solid fill">
            <a:extLst>
              <a:ext uri="{FF2B5EF4-FFF2-40B4-BE49-F238E27FC236}">
                <a16:creationId xmlns:a16="http://schemas.microsoft.com/office/drawing/2014/main" id="{F8CD9E27-7DA4-85A1-F5D6-E0120C80A2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94778" y="2583761"/>
            <a:ext cx="582168" cy="58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5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9AD0B-9FE8-6656-B13A-CEA616D36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CAB3-D109-FE2C-410A-43AF39F7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06" y="354280"/>
            <a:ext cx="8460214" cy="540870"/>
          </a:xfrm>
        </p:spPr>
        <p:txBody>
          <a:bodyPr>
            <a:normAutofit/>
          </a:bodyPr>
          <a:lstStyle/>
          <a:p>
            <a:r>
              <a:rPr lang="hr-HR" sz="2900" dirty="0">
                <a:solidFill>
                  <a:srgbClr val="EF4A5F"/>
                </a:solidFill>
              </a:rPr>
              <a:t>Modularna nastava</a:t>
            </a:r>
            <a:endParaRPr lang="hr-HR" sz="2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5E7F4-270B-24D3-1C61-2C6E81B1E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76" y="1537547"/>
            <a:ext cx="11211678" cy="4058920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pl-PL" sz="2000" dirty="0">
                <a:solidFill>
                  <a:srgbClr val="55585D"/>
                </a:solidFill>
              </a:rPr>
              <a:t>Povezuje stvarno radno okruženje s nastavnim procesom</a:t>
            </a:r>
            <a:endParaRPr lang="hr-HR" sz="2000" dirty="0">
              <a:solidFill>
                <a:srgbClr val="55585D"/>
              </a:solidFill>
            </a:endParaRPr>
          </a:p>
          <a:p>
            <a:pPr lvl="1">
              <a:lnSpc>
                <a:spcPct val="100000"/>
              </a:lnSpc>
            </a:pPr>
            <a:r>
              <a:rPr lang="hr-HR" sz="2000" dirty="0">
                <a:solidFill>
                  <a:srgbClr val="55585D"/>
                </a:solidFill>
              </a:rPr>
              <a:t>Promjena u realizaciji nastavnoga procesa</a:t>
            </a:r>
          </a:p>
          <a:p>
            <a:pPr lvl="1">
              <a:lnSpc>
                <a:spcPct val="100000"/>
              </a:lnSpc>
            </a:pPr>
            <a:r>
              <a:rPr lang="hr-HR" sz="2000" dirty="0">
                <a:solidFill>
                  <a:srgbClr val="55585D"/>
                </a:solidFill>
              </a:rPr>
              <a:t>Cilj je da učenik ostvaruje kompetencije vlastitom aktivnošću uz vodstvo nastavnika, a to zahtjeva kvalitetnu pripremu nastavnika</a:t>
            </a:r>
          </a:p>
          <a:p>
            <a:pPr lvl="1">
              <a:lnSpc>
                <a:spcPct val="100000"/>
              </a:lnSpc>
            </a:pPr>
            <a:r>
              <a:rPr lang="hr-HR" sz="2000" dirty="0">
                <a:solidFill>
                  <a:srgbClr val="55585D"/>
                </a:solidFill>
              </a:rPr>
              <a:t>Cilj modularne nastave je osigurati poticajno okruženje za učenje i razviti </a:t>
            </a:r>
            <a:r>
              <a:rPr lang="hr-HR" sz="2000" dirty="0" err="1">
                <a:solidFill>
                  <a:srgbClr val="55585D"/>
                </a:solidFill>
              </a:rPr>
              <a:t>samoregulirani</a:t>
            </a:r>
            <a:r>
              <a:rPr lang="hr-HR" sz="2000" dirty="0">
                <a:solidFill>
                  <a:srgbClr val="55585D"/>
                </a:solidFill>
              </a:rPr>
              <a:t> pristup učenju</a:t>
            </a:r>
            <a:endParaRPr lang="hr-HR" sz="2000" dirty="0">
              <a:solidFill>
                <a:srgbClr val="55585D"/>
              </a:solidFill>
              <a:highlight>
                <a:srgbClr val="FFFF00"/>
              </a:highlight>
            </a:endParaRPr>
          </a:p>
          <a:p>
            <a:pPr lvl="1">
              <a:lnSpc>
                <a:spcPct val="100000"/>
              </a:lnSpc>
            </a:pPr>
            <a:r>
              <a:rPr lang="hr-HR" sz="2000" dirty="0">
                <a:solidFill>
                  <a:srgbClr val="55585D"/>
                </a:solidFill>
              </a:rPr>
              <a:t>Učenici uče preispitivati svoje odluke, uče surađivati, razvijaju komunikacijske vještine</a:t>
            </a:r>
          </a:p>
          <a:p>
            <a:pPr lvl="1">
              <a:lnSpc>
                <a:spcPct val="100000"/>
              </a:lnSpc>
            </a:pPr>
            <a:r>
              <a:rPr lang="hr-HR" sz="2000" dirty="0">
                <a:solidFill>
                  <a:srgbClr val="55585D"/>
                </a:solidFill>
              </a:rPr>
              <a:t>Razvijaju samostalnost i odgovornost</a:t>
            </a:r>
          </a:p>
          <a:p>
            <a:pPr lvl="1">
              <a:lnSpc>
                <a:spcPct val="100000"/>
              </a:lnSpc>
            </a:pPr>
            <a:r>
              <a:rPr lang="hr-HR" sz="2000" dirty="0">
                <a:solidFill>
                  <a:srgbClr val="55585D"/>
                </a:solidFill>
              </a:rPr>
              <a:t>Cilj je stjecanje trajnog znanja koje je primjenjivo u drugim sličnim situacijama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hr-HR" sz="2400" dirty="0">
              <a:solidFill>
                <a:srgbClr val="24A6A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DA4FC-F356-ACE0-9938-A5A996A90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904" y="95754"/>
            <a:ext cx="1399913" cy="129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4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01D0-D071-466D-CF07-3EBF219F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A3B05-DBC0-3DDA-0227-167A539A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2" y="389777"/>
            <a:ext cx="8746068" cy="490868"/>
          </a:xfrm>
        </p:spPr>
        <p:txBody>
          <a:bodyPr>
            <a:normAutofit fontScale="90000"/>
          </a:bodyPr>
          <a:lstStyle/>
          <a:p>
            <a:br>
              <a:rPr lang="hr-HR" dirty="0">
                <a:solidFill>
                  <a:srgbClr val="EF4A5F"/>
                </a:solidFill>
              </a:rPr>
            </a:br>
            <a:r>
              <a:rPr lang="hr-HR" dirty="0">
                <a:solidFill>
                  <a:srgbClr val="EF4A5F"/>
                </a:solidFill>
              </a:rPr>
              <a:t>Značajke dobrog planiranja modularne nastave:</a:t>
            </a:r>
            <a:br>
              <a:rPr lang="hr-HR" dirty="0">
                <a:solidFill>
                  <a:srgbClr val="EF4A5F"/>
                </a:solidFill>
              </a:rPr>
            </a:b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880B5-025D-C3A8-D6C2-A258B9271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2" y="1348031"/>
            <a:ext cx="10901003" cy="4161937"/>
          </a:xfrm>
        </p:spPr>
        <p:txBody>
          <a:bodyPr/>
          <a:lstStyle/>
          <a:p>
            <a:pPr marL="0" indent="0">
              <a:buNone/>
            </a:pPr>
            <a:endParaRPr lang="hr-HR" dirty="0">
              <a:solidFill>
                <a:srgbClr val="24A6A8"/>
              </a:solidFill>
            </a:endParaRPr>
          </a:p>
          <a:p>
            <a:pPr lvl="1"/>
            <a:endParaRPr lang="en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DAA2C-3758-A24D-3C52-8E5CE0742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733" y="277202"/>
            <a:ext cx="1038274" cy="95816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E3D05A2-D19A-E3A4-E342-36FD93A6CC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729023"/>
              </p:ext>
            </p:extLst>
          </p:nvPr>
        </p:nvGraphicFramePr>
        <p:xfrm>
          <a:off x="1092151" y="1235366"/>
          <a:ext cx="9140910" cy="4629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9918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15BC29-BB2A-C3CE-6763-01C8F1A2F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526" y="3038237"/>
            <a:ext cx="2472437" cy="2461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CBAA72-D660-3D04-490D-72DF3F0F9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905" y="3038237"/>
            <a:ext cx="2325162" cy="21622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D50D8-F2D9-A32E-C764-651EA17C7AE5}"/>
              </a:ext>
            </a:extLst>
          </p:cNvPr>
          <p:cNvSpPr txBox="1"/>
          <p:nvPr/>
        </p:nvSpPr>
        <p:spPr>
          <a:xfrm>
            <a:off x="1551393" y="1358255"/>
            <a:ext cx="688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000" dirty="0"/>
              <a:t>modularni dijelovi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nadovezuju se jedan na drugi</a:t>
            </a:r>
          </a:p>
          <a:p>
            <a:pPr marL="285750" indent="-285750">
              <a:buFontTx/>
              <a:buChar char="-"/>
            </a:pPr>
            <a:r>
              <a:rPr lang="hr-HR" sz="2000" dirty="0"/>
              <a:t>povezuju se u cjelinu prema nekom principu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222CF-9D40-F6C0-7760-FB65DC42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879" y="430809"/>
            <a:ext cx="8882642" cy="7742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CE18F3-23D7-7C99-C309-9F918D6EFDFB}"/>
              </a:ext>
            </a:extLst>
          </p:cNvPr>
          <p:cNvSpPr/>
          <p:nvPr/>
        </p:nvSpPr>
        <p:spPr>
          <a:xfrm>
            <a:off x="9099176" y="5898776"/>
            <a:ext cx="2922495" cy="860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7F4899-5D6F-EB52-1051-0828062EC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548" y="4859482"/>
            <a:ext cx="1822123" cy="16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6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B35CD-7498-8650-B5BE-F57F14B4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488" y="3070083"/>
            <a:ext cx="3712979" cy="2702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AE7AA-86E4-ADCA-CF86-072C7A83F347}"/>
              </a:ext>
            </a:extLst>
          </p:cNvPr>
          <p:cNvSpPr txBox="1"/>
          <p:nvPr/>
        </p:nvSpPr>
        <p:spPr>
          <a:xfrm>
            <a:off x="1045094" y="2268653"/>
            <a:ext cx="9187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Modularni dijelovi mogu se povezati na različite načine i opet čine cjelinu.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91316-ECBF-B467-9C12-405CBBC5278D}"/>
              </a:ext>
            </a:extLst>
          </p:cNvPr>
          <p:cNvSpPr txBox="1"/>
          <p:nvPr/>
        </p:nvSpPr>
        <p:spPr>
          <a:xfrm>
            <a:off x="1045094" y="1478377"/>
            <a:ext cx="101018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sz="2000" dirty="0"/>
              <a:t>Zamislimo da zadatak nije bio složiti divljeg konja, već divlju šumsku životinju…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2B6752-4516-83AB-EFBE-F7554E314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79" y="498543"/>
            <a:ext cx="8882642" cy="774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FE9D20-AA6D-414C-CB71-2483D59929EC}"/>
              </a:ext>
            </a:extLst>
          </p:cNvPr>
          <p:cNvSpPr/>
          <p:nvPr/>
        </p:nvSpPr>
        <p:spPr>
          <a:xfrm>
            <a:off x="9099176" y="5898776"/>
            <a:ext cx="2922495" cy="860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A10EA4-6181-97EB-3A83-EFF78F4AA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393" y="4931826"/>
            <a:ext cx="1822123" cy="168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839902-110A-7C1F-0B20-EF5BFFF02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899B85C-DC74-C697-4762-F135B0C36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9414" y="6039291"/>
            <a:ext cx="5635124" cy="3988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1D70365-13AB-6327-47B5-4761A6DEA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4769" y="1084575"/>
            <a:ext cx="4536890" cy="419134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F45580-D77A-BF3C-E737-7B0E40CA7D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5628" y="301106"/>
            <a:ext cx="2137011" cy="1790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83C7BD-6BED-3876-13CD-0AB5A005FA11}"/>
              </a:ext>
            </a:extLst>
          </p:cNvPr>
          <p:cNvSpPr txBox="1"/>
          <p:nvPr/>
        </p:nvSpPr>
        <p:spPr>
          <a:xfrm>
            <a:off x="5464945" y="2264483"/>
            <a:ext cx="634769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EF4A5F"/>
                </a:solidFill>
              </a:rPr>
              <a:t>Sektori:</a:t>
            </a:r>
            <a:r>
              <a:rPr lang="hr-HR" sz="2400" b="1" dirty="0">
                <a:solidFill>
                  <a:srgbClr val="24A6A8"/>
                </a:solidFill>
              </a:rPr>
              <a:t> </a:t>
            </a:r>
          </a:p>
          <a:p>
            <a:pPr algn="ctr"/>
            <a:r>
              <a:rPr lang="hr-HR" sz="2400" b="1" dirty="0">
                <a:solidFill>
                  <a:srgbClr val="24A6A8"/>
                </a:solidFill>
              </a:rPr>
              <a:t>Osobne, usluge zaštite i druge usluge</a:t>
            </a:r>
          </a:p>
          <a:p>
            <a:pPr algn="ctr"/>
            <a:endParaRPr lang="hr-HR" sz="2400" b="1" dirty="0">
              <a:solidFill>
                <a:srgbClr val="24A6A8"/>
              </a:solidFill>
            </a:endParaRPr>
          </a:p>
          <a:p>
            <a:pPr algn="ctr"/>
            <a:r>
              <a:rPr lang="hr-HR" sz="2400" b="1" dirty="0">
                <a:solidFill>
                  <a:srgbClr val="24A6A8"/>
                </a:solidFill>
              </a:rPr>
              <a:t>Geologija, rudarstvo, nafta i kemijska tehnologija</a:t>
            </a:r>
          </a:p>
          <a:p>
            <a:endParaRPr lang="hr-HR" dirty="0">
              <a:solidFill>
                <a:srgbClr val="24A6A8"/>
              </a:solidFill>
            </a:endParaRPr>
          </a:p>
          <a:p>
            <a:r>
              <a:rPr lang="hr-HR" sz="2000" b="1" dirty="0">
                <a:solidFill>
                  <a:srgbClr val="EF4A5F"/>
                </a:solidFill>
              </a:rPr>
              <a:t>Voditelji: </a:t>
            </a:r>
          </a:p>
          <a:p>
            <a:r>
              <a:rPr lang="hr-HR" sz="2000" b="1" dirty="0">
                <a:solidFill>
                  <a:srgbClr val="EF4A5F"/>
                </a:solidFill>
              </a:rPr>
              <a:t>Maja Kosar, Viša savjetnica 2 za osobne, usluge zaštite i druge usluge</a:t>
            </a:r>
          </a:p>
          <a:p>
            <a:r>
              <a:rPr lang="hr-HR" sz="2000" b="1" dirty="0">
                <a:solidFill>
                  <a:srgbClr val="EF4A5F"/>
                </a:solidFill>
              </a:rPr>
              <a:t> Dragica Kovčalija, Savjetnica ravnatelja</a:t>
            </a:r>
          </a:p>
        </p:txBody>
      </p:sp>
    </p:spTree>
    <p:extLst>
      <p:ext uri="{BB962C8B-B14F-4D97-AF65-F5344CB8AC3E}">
        <p14:creationId xmlns:p14="http://schemas.microsoft.com/office/powerpoint/2010/main" val="1589349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DEF2C2C-29F3-139E-3378-69E3E7B9D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567225"/>
              </p:ext>
            </p:extLst>
          </p:nvPr>
        </p:nvGraphicFramePr>
        <p:xfrm>
          <a:off x="308522" y="2377964"/>
          <a:ext cx="5392928" cy="3166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5BD43DA-3279-0BCE-E28A-10290264DF0E}"/>
              </a:ext>
            </a:extLst>
          </p:cNvPr>
          <p:cNvSpPr txBox="1"/>
          <p:nvPr/>
        </p:nvSpPr>
        <p:spPr>
          <a:xfrm>
            <a:off x="2391103" y="3613228"/>
            <a:ext cx="16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Suradnja s poslodavcima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213ED0-A148-5BFC-3FDE-41BFC0BD6052}"/>
              </a:ext>
            </a:extLst>
          </p:cNvPr>
          <p:cNvGrpSpPr/>
          <p:nvPr/>
        </p:nvGrpSpPr>
        <p:grpSpPr>
          <a:xfrm>
            <a:off x="1508032" y="2019401"/>
            <a:ext cx="1223010" cy="1024128"/>
            <a:chOff x="5705856" y="1362456"/>
            <a:chExt cx="1223010" cy="10241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C757E72-407D-F0C9-9C58-DC903EDFC174}"/>
                </a:ext>
              </a:extLst>
            </p:cNvPr>
            <p:cNvSpPr/>
            <p:nvPr/>
          </p:nvSpPr>
          <p:spPr>
            <a:xfrm>
              <a:off x="5705856" y="1362456"/>
              <a:ext cx="1179576" cy="1024128"/>
            </a:xfrm>
            <a:prstGeom prst="ellipse">
              <a:avLst/>
            </a:prstGeom>
            <a:solidFill>
              <a:srgbClr val="00B0F0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>
                <a:highlight>
                  <a:srgbClr val="24A6A8"/>
                </a:highlight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EAD173-6B0C-CF67-A589-29867E06B563}"/>
                </a:ext>
              </a:extLst>
            </p:cNvPr>
            <p:cNvSpPr txBox="1"/>
            <p:nvPr/>
          </p:nvSpPr>
          <p:spPr>
            <a:xfrm>
              <a:off x="5845302" y="1603766"/>
              <a:ext cx="1083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Standard </a:t>
              </a:r>
            </a:p>
            <a:p>
              <a:pPr algn="ctr"/>
              <a:r>
                <a:rPr lang="hr-HR" sz="1400" dirty="0"/>
                <a:t>zanimanja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D556A1-163A-8AF4-5847-E8C817B21B1D}"/>
              </a:ext>
            </a:extLst>
          </p:cNvPr>
          <p:cNvGrpSpPr/>
          <p:nvPr/>
        </p:nvGrpSpPr>
        <p:grpSpPr>
          <a:xfrm>
            <a:off x="2224523" y="1461085"/>
            <a:ext cx="1179576" cy="1024128"/>
            <a:chOff x="6885432" y="490728"/>
            <a:chExt cx="1179576" cy="10241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13EB4A6-B956-CF3E-E201-FA9A8973C53B}"/>
                </a:ext>
              </a:extLst>
            </p:cNvPr>
            <p:cNvSpPr/>
            <p:nvPr/>
          </p:nvSpPr>
          <p:spPr>
            <a:xfrm>
              <a:off x="6885432" y="490728"/>
              <a:ext cx="1179576" cy="1024128"/>
            </a:xfrm>
            <a:prstGeom prst="ellipse">
              <a:avLst/>
            </a:prstGeom>
            <a:solidFill>
              <a:srgbClr val="00B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rgbClr val="24A6A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E95E84-E6A8-CF20-0753-0E4DA318343D}"/>
                </a:ext>
              </a:extLst>
            </p:cNvPr>
            <p:cNvSpPr txBox="1"/>
            <p:nvPr/>
          </p:nvSpPr>
          <p:spPr>
            <a:xfrm>
              <a:off x="6961632" y="714786"/>
              <a:ext cx="1103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 dirty="0"/>
                <a:t>Standard </a:t>
              </a:r>
            </a:p>
            <a:p>
              <a:r>
                <a:rPr lang="hr-HR" sz="1400" dirty="0"/>
                <a:t>kvalifikacije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E662EE1-B309-52C7-5E96-9140F2EE531B}"/>
              </a:ext>
            </a:extLst>
          </p:cNvPr>
          <p:cNvGrpSpPr/>
          <p:nvPr/>
        </p:nvGrpSpPr>
        <p:grpSpPr>
          <a:xfrm>
            <a:off x="3102703" y="1976527"/>
            <a:ext cx="1633798" cy="1078736"/>
            <a:chOff x="8085556" y="1514856"/>
            <a:chExt cx="1633798" cy="10787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ABD9149-FF6F-05E3-CFF4-3D25ADB4EE14}"/>
                </a:ext>
              </a:extLst>
            </p:cNvPr>
            <p:cNvSpPr/>
            <p:nvPr/>
          </p:nvSpPr>
          <p:spPr>
            <a:xfrm>
              <a:off x="8141208" y="1514856"/>
              <a:ext cx="1179576" cy="102412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290BE7-B3E2-6682-DA1D-0C97F2EA6A86}"/>
                </a:ext>
              </a:extLst>
            </p:cNvPr>
            <p:cNvSpPr txBox="1"/>
            <p:nvPr/>
          </p:nvSpPr>
          <p:spPr>
            <a:xfrm>
              <a:off x="8085556" y="1601759"/>
              <a:ext cx="1633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/>
                <a:t>Strukovni </a:t>
              </a:r>
              <a:r>
                <a:rPr lang="hr-HR" sz="1400" dirty="0" err="1"/>
                <a:t>kurikul</a:t>
              </a:r>
              <a:endParaRPr lang="hr-HR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273582-51C7-FAA2-CD37-285F35820AFD}"/>
                </a:ext>
              </a:extLst>
            </p:cNvPr>
            <p:cNvSpPr txBox="1"/>
            <p:nvPr/>
          </p:nvSpPr>
          <p:spPr>
            <a:xfrm>
              <a:off x="8247246" y="1854928"/>
              <a:ext cx="14721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400" dirty="0" err="1"/>
                <a:t>Kurikuli</a:t>
              </a:r>
              <a:r>
                <a:rPr lang="hr-HR" sz="1400" dirty="0"/>
                <a:t> općeobrazovnih</a:t>
              </a:r>
            </a:p>
            <a:p>
              <a:r>
                <a:rPr lang="hr-HR" sz="1400" dirty="0"/>
                <a:t> predmeta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46A6FDA-0560-9904-D1C3-CA791C8D7A4A}"/>
              </a:ext>
            </a:extLst>
          </p:cNvPr>
          <p:cNvSpPr/>
          <p:nvPr/>
        </p:nvSpPr>
        <p:spPr>
          <a:xfrm>
            <a:off x="9099176" y="5898776"/>
            <a:ext cx="2922495" cy="860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F82045-C9B3-50DE-1439-1837B9ECF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7425" y="5392186"/>
            <a:ext cx="1288845" cy="11894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ABD311-C464-BA37-A9DE-854AF5E74FD8}"/>
              </a:ext>
            </a:extLst>
          </p:cNvPr>
          <p:cNvSpPr txBox="1"/>
          <p:nvPr/>
        </p:nvSpPr>
        <p:spPr>
          <a:xfrm>
            <a:off x="6278235" y="1375907"/>
            <a:ext cx="50877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Kompetencije </a:t>
            </a:r>
            <a:r>
              <a:rPr lang="hr-HR" dirty="0"/>
              <a:t>označavaju skup znanja i vještina te pripadajuću samostalnost i odgovornost.</a:t>
            </a:r>
            <a:endParaRPr lang="pl-PL" b="1" dirty="0"/>
          </a:p>
          <a:p>
            <a:endParaRPr lang="pl-PL" b="1" dirty="0"/>
          </a:p>
          <a:p>
            <a:r>
              <a:rPr lang="pl-PL" b="1" dirty="0"/>
              <a:t>Strukovne kompetencije</a:t>
            </a:r>
            <a:r>
              <a:rPr lang="pl-PL" dirty="0"/>
              <a:t> su kompetencije koje se odnose na neko zanimanje, odnosno </a:t>
            </a:r>
            <a:r>
              <a:rPr lang="hr-HR" dirty="0"/>
              <a:t>kvalifikaciju. Obuhvaćaju skup znanja i vještina s pripadajućom samostalnošću i odgovornošću te stečeno iskustvo. </a:t>
            </a:r>
          </a:p>
          <a:p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2D0D76-6F60-7637-A76F-DC7B41132CAD}"/>
              </a:ext>
            </a:extLst>
          </p:cNvPr>
          <p:cNvSpPr txBox="1"/>
          <p:nvPr/>
        </p:nvSpPr>
        <p:spPr>
          <a:xfrm>
            <a:off x="6377993" y="3961230"/>
            <a:ext cx="43294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Stjecanje strukovnih kompetencija  podrazumijeva  primjenu u nastavi sva tri </a:t>
            </a:r>
            <a:r>
              <a:rPr lang="hr-HR" dirty="0" err="1"/>
              <a:t>kurikulska</a:t>
            </a:r>
            <a:r>
              <a:rPr lang="hr-HR" dirty="0"/>
              <a:t> dokumenta koji su međusobno povezani.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972F7A-88B9-6A6B-E113-B4A7F2FFB697}"/>
              </a:ext>
            </a:extLst>
          </p:cNvPr>
          <p:cNvSpPr txBox="1"/>
          <p:nvPr/>
        </p:nvSpPr>
        <p:spPr>
          <a:xfrm>
            <a:off x="1037454" y="342811"/>
            <a:ext cx="8258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EF4A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Stjecanje kompetencija  u strukovnom obrazovanju</a:t>
            </a:r>
          </a:p>
        </p:txBody>
      </p:sp>
    </p:spTree>
    <p:extLst>
      <p:ext uri="{BB962C8B-B14F-4D97-AF65-F5344CB8AC3E}">
        <p14:creationId xmlns:p14="http://schemas.microsoft.com/office/powerpoint/2010/main" val="1364365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E7D53-A15D-764D-5FFA-994A96B65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C11D-EBF7-7808-BD50-8E311E0C2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66" y="171878"/>
            <a:ext cx="3835400" cy="535598"/>
          </a:xfrm>
        </p:spPr>
        <p:txBody>
          <a:bodyPr>
            <a:normAutofit fontScale="90000"/>
          </a:bodyPr>
          <a:lstStyle/>
          <a:p>
            <a:br>
              <a:rPr lang="hr-HR" dirty="0">
                <a:solidFill>
                  <a:srgbClr val="EF4A5F"/>
                </a:solidFill>
              </a:rPr>
            </a:br>
            <a:r>
              <a:rPr lang="hr-HR" dirty="0">
                <a:solidFill>
                  <a:srgbClr val="EF4A5F"/>
                </a:solidFill>
              </a:rPr>
              <a:t>Koraci u planiranju</a:t>
            </a:r>
            <a:br>
              <a:rPr lang="hr-HR" dirty="0">
                <a:solidFill>
                  <a:srgbClr val="EF4A5F"/>
                </a:solidFill>
              </a:rPr>
            </a:br>
            <a:endParaRPr lang="en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043BD-F3EC-66BA-6756-CEFDFE488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954" y="166606"/>
            <a:ext cx="938186" cy="865798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EF1036F-74E2-DAA6-EEF7-0008D4551A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1728958"/>
              </p:ext>
            </p:extLst>
          </p:nvPr>
        </p:nvGraphicFramePr>
        <p:xfrm>
          <a:off x="1020232" y="815171"/>
          <a:ext cx="10035722" cy="522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3574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563522-8D39-B413-38A0-242F0F8E3B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360702"/>
              </p:ext>
            </p:extLst>
          </p:nvPr>
        </p:nvGraphicFramePr>
        <p:xfrm>
          <a:off x="539496" y="347472"/>
          <a:ext cx="11347704" cy="5640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DA99D6E5-33A8-3F5B-51E0-62AC5E67E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8458158" y="2957113"/>
            <a:ext cx="6168895" cy="535598"/>
          </a:xfrm>
        </p:spPr>
        <p:txBody>
          <a:bodyPr>
            <a:normAutofit fontScale="90000"/>
          </a:bodyPr>
          <a:lstStyle/>
          <a:p>
            <a:br>
              <a:rPr lang="hr-HR" dirty="0">
                <a:solidFill>
                  <a:srgbClr val="EF4A5F"/>
                </a:solidFill>
              </a:rPr>
            </a:br>
            <a:r>
              <a:rPr lang="hr-HR" dirty="0">
                <a:solidFill>
                  <a:srgbClr val="EF4A5F"/>
                </a:solidFill>
              </a:rPr>
              <a:t>Posebno obratiti pozornost na …</a:t>
            </a:r>
            <a:br>
              <a:rPr lang="hr-HR" dirty="0">
                <a:solidFill>
                  <a:srgbClr val="EF4A5F"/>
                </a:solidFill>
              </a:rPr>
            </a:br>
            <a:endParaRPr lang="en-H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3806A-0D5D-1600-DDE4-D4DA0FFBDDF1}"/>
              </a:ext>
            </a:extLst>
          </p:cNvPr>
          <p:cNvSpPr txBox="1"/>
          <p:nvPr/>
        </p:nvSpPr>
        <p:spPr>
          <a:xfrm>
            <a:off x="1362456" y="1700784"/>
            <a:ext cx="411479" cy="369332"/>
          </a:xfrm>
          <a:prstGeom prst="rect">
            <a:avLst/>
          </a:prstGeom>
          <a:solidFill>
            <a:srgbClr val="24A6A8"/>
          </a:solidFill>
          <a:ln>
            <a:solidFill>
              <a:srgbClr val="24A6A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1A390A-8B46-EFFA-557B-1E1838481F16}"/>
              </a:ext>
            </a:extLst>
          </p:cNvPr>
          <p:cNvSpPr txBox="1"/>
          <p:nvPr/>
        </p:nvSpPr>
        <p:spPr>
          <a:xfrm>
            <a:off x="4194048" y="618744"/>
            <a:ext cx="411479" cy="369332"/>
          </a:xfrm>
          <a:prstGeom prst="rect">
            <a:avLst/>
          </a:prstGeom>
          <a:solidFill>
            <a:srgbClr val="24A6A8"/>
          </a:solidFill>
          <a:ln>
            <a:solidFill>
              <a:srgbClr val="24A6A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87C81-476D-F2FD-5C5C-5E8B977935F3}"/>
              </a:ext>
            </a:extLst>
          </p:cNvPr>
          <p:cNvSpPr txBox="1"/>
          <p:nvPr/>
        </p:nvSpPr>
        <p:spPr>
          <a:xfrm>
            <a:off x="9947146" y="1730002"/>
            <a:ext cx="411479" cy="369332"/>
          </a:xfrm>
          <a:prstGeom prst="rect">
            <a:avLst/>
          </a:prstGeom>
          <a:solidFill>
            <a:srgbClr val="24A6A8"/>
          </a:solidFill>
          <a:ln>
            <a:solidFill>
              <a:srgbClr val="24A6A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0C8B39-780B-992D-72E2-0C67C189B592}"/>
              </a:ext>
            </a:extLst>
          </p:cNvPr>
          <p:cNvSpPr txBox="1"/>
          <p:nvPr/>
        </p:nvSpPr>
        <p:spPr>
          <a:xfrm>
            <a:off x="9947147" y="3989832"/>
            <a:ext cx="411479" cy="369332"/>
          </a:xfrm>
          <a:prstGeom prst="rect">
            <a:avLst/>
          </a:prstGeom>
          <a:solidFill>
            <a:srgbClr val="24A6A8"/>
          </a:solidFill>
          <a:ln>
            <a:solidFill>
              <a:srgbClr val="24A6A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25087-5C5A-CDEC-594F-7A72A8391782}"/>
              </a:ext>
            </a:extLst>
          </p:cNvPr>
          <p:cNvSpPr txBox="1"/>
          <p:nvPr/>
        </p:nvSpPr>
        <p:spPr>
          <a:xfrm>
            <a:off x="7342759" y="5398008"/>
            <a:ext cx="411479" cy="369332"/>
          </a:xfrm>
          <a:prstGeom prst="rect">
            <a:avLst/>
          </a:prstGeom>
          <a:solidFill>
            <a:srgbClr val="24A6A8"/>
          </a:solidFill>
          <a:ln>
            <a:solidFill>
              <a:srgbClr val="24A6A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5.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9DD42B-D672-F4D0-93C4-7840F7D610FD}"/>
              </a:ext>
            </a:extLst>
          </p:cNvPr>
          <p:cNvSpPr txBox="1"/>
          <p:nvPr/>
        </p:nvSpPr>
        <p:spPr>
          <a:xfrm>
            <a:off x="1362456" y="3951994"/>
            <a:ext cx="411479" cy="369332"/>
          </a:xfrm>
          <a:prstGeom prst="rect">
            <a:avLst/>
          </a:prstGeom>
          <a:solidFill>
            <a:srgbClr val="24A6A8"/>
          </a:solidFill>
          <a:ln>
            <a:solidFill>
              <a:srgbClr val="24A6A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1870087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C66AD-B02A-7E20-E7B4-38AE24964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72" y="371767"/>
            <a:ext cx="6035361" cy="540870"/>
          </a:xfrm>
        </p:spPr>
        <p:txBody>
          <a:bodyPr>
            <a:normAutofit/>
          </a:bodyPr>
          <a:lstStyle/>
          <a:p>
            <a:r>
              <a:rPr lang="hr-HR" sz="2900" dirty="0">
                <a:solidFill>
                  <a:srgbClr val="EF4A5F"/>
                </a:solidFill>
              </a:rPr>
              <a:t>Pitanja kao podloga za raspravu</a:t>
            </a:r>
            <a:endParaRPr lang="hr-HR" sz="2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43095-EDE4-E0F8-7831-A83D9289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867" y="163488"/>
            <a:ext cx="1622417" cy="1498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F468FC-729E-3713-6336-F95BACC9AE8C}"/>
              </a:ext>
            </a:extLst>
          </p:cNvPr>
          <p:cNvSpPr txBox="1"/>
          <p:nvPr/>
        </p:nvSpPr>
        <p:spPr>
          <a:xfrm>
            <a:off x="375716" y="1382286"/>
            <a:ext cx="109780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Uočavate li različitosti planiranja nastave modula i nastavnog predmeta?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Koje su prednosti modularnog planiranja za razliku od tradicionalnog pristupa?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Koje ste aktivnosti za stjecanje ishoda učenja osmislili unutar škole?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Jeste li na početku nastave modula upoznali učenike s novim pristupom učenju i poučavanju?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Jeste li prilikom planiranja uočili mogućnosti za poticanje i razvoj odgovornosti te samostalnosti  kod učenika, kao sastavnice kompetencija?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 procjenjujete uspješnost vašeg planiranja modula u odnosu na ostvareno u proteklom razdoblju?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Jeste li uočili elemente koji nisu bili pravilno planirani?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Jeste li se suočili s potrebom promjene u navedenog u planiranom modulu s obzirom na tijek i izvođenje nastave s obzirom na ostvarivanje ishoda učenja?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555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koji način ste rješavali izazove s kojima ste se susretali?</a:t>
            </a:r>
          </a:p>
        </p:txBody>
      </p:sp>
    </p:spTree>
    <p:extLst>
      <p:ext uri="{BB962C8B-B14F-4D97-AF65-F5344CB8AC3E}">
        <p14:creationId xmlns:p14="http://schemas.microsoft.com/office/powerpoint/2010/main" val="3420859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E2EFF-AB5E-A216-BBE1-1537632AD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50DBC-05FC-B3F5-72C5-4298C583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3" y="498981"/>
            <a:ext cx="5384800" cy="66782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r-HR" sz="2400" dirty="0">
                <a:solidFill>
                  <a:srgbClr val="EF4A5F"/>
                </a:solidFill>
              </a:rPr>
              <a:t>Aktivnost u skupini (30 minuta)</a:t>
            </a:r>
            <a:br>
              <a:rPr lang="hr-HR" sz="2000" dirty="0">
                <a:solidFill>
                  <a:srgbClr val="EF4A5F"/>
                </a:solidFill>
              </a:rPr>
            </a:br>
            <a:endParaRPr lang="hr-HR" sz="1600" dirty="0">
              <a:solidFill>
                <a:srgbClr val="EF4A5F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DBAA73-DE5C-ED54-D902-D033A1C89C18}"/>
              </a:ext>
            </a:extLst>
          </p:cNvPr>
          <p:cNvGrpSpPr/>
          <p:nvPr/>
        </p:nvGrpSpPr>
        <p:grpSpPr>
          <a:xfrm>
            <a:off x="4322311" y="3590068"/>
            <a:ext cx="3365423" cy="2393529"/>
            <a:chOff x="8101061" y="2828781"/>
            <a:chExt cx="3703166" cy="27008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0C2DE1-8B7A-63A1-4432-A8DC09D42B85}"/>
                </a:ext>
              </a:extLst>
            </p:cNvPr>
            <p:cNvSpPr/>
            <p:nvPr/>
          </p:nvSpPr>
          <p:spPr>
            <a:xfrm>
              <a:off x="8101061" y="2828781"/>
              <a:ext cx="1817807" cy="2700867"/>
            </a:xfrm>
            <a:prstGeom prst="rect">
              <a:avLst/>
            </a:prstGeom>
            <a:solidFill>
              <a:srgbClr val="EF4A5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9600"/>
                </a:spcAft>
                <a:buNone/>
              </a:pPr>
              <a:r>
                <a:rPr lang="hr-HR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</a:rPr>
                <a:t>IZAZOVI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3F9FEF-2D78-9116-6D7A-555A7E2CBFC3}"/>
                </a:ext>
              </a:extLst>
            </p:cNvPr>
            <p:cNvSpPr/>
            <p:nvPr/>
          </p:nvSpPr>
          <p:spPr>
            <a:xfrm>
              <a:off x="10137987" y="2828781"/>
              <a:ext cx="1666240" cy="2700867"/>
            </a:xfrm>
            <a:prstGeom prst="rect">
              <a:avLst/>
            </a:prstGeom>
            <a:solidFill>
              <a:srgbClr val="24A6A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9600"/>
                </a:spcAft>
                <a:buNone/>
              </a:pPr>
              <a:r>
                <a:rPr lang="hr-HR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</a:rPr>
                <a:t>RJEŠENJA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FC914C7-BB76-C94D-410D-E55A98D2FA17}"/>
              </a:ext>
            </a:extLst>
          </p:cNvPr>
          <p:cNvSpPr txBox="1">
            <a:spLocks/>
          </p:cNvSpPr>
          <p:nvPr/>
        </p:nvSpPr>
        <p:spPr>
          <a:xfrm>
            <a:off x="792480" y="1270671"/>
            <a:ext cx="11399520" cy="2215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4A6A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hr-HR" sz="2000" b="0" dirty="0">
                <a:solidFill>
                  <a:schemeClr val="tx1"/>
                </a:solidFill>
              </a:rPr>
              <a:t>Unutar skupine podijelite svoja iskustva vezana uz  planiranje modularne nastave te rješavanja izazova s kojima ste se susreli.</a:t>
            </a:r>
            <a:br>
              <a:rPr lang="hr-HR" sz="2000" b="0" dirty="0">
                <a:solidFill>
                  <a:schemeClr val="tx1"/>
                </a:solidFill>
              </a:rPr>
            </a:br>
            <a:br>
              <a:rPr lang="hr-HR" sz="2000" b="0" dirty="0">
                <a:solidFill>
                  <a:schemeClr val="tx1"/>
                </a:solidFill>
              </a:rPr>
            </a:br>
            <a:r>
              <a:rPr lang="hr-HR" sz="2000" b="0" dirty="0">
                <a:solidFill>
                  <a:schemeClr val="tx1"/>
                </a:solidFill>
              </a:rPr>
              <a:t>Zapišite glavne izazove na jedan list papira, a rješenja na drugi.</a:t>
            </a:r>
          </a:p>
          <a:p>
            <a:pPr>
              <a:lnSpc>
                <a:spcPct val="100000"/>
              </a:lnSpc>
            </a:pPr>
            <a:br>
              <a:rPr lang="hr-HR" sz="2000" b="0" dirty="0">
                <a:solidFill>
                  <a:schemeClr val="tx1"/>
                </a:solidFill>
              </a:rPr>
            </a:br>
            <a:r>
              <a:rPr lang="hr-HR" sz="2000" b="0" dirty="0">
                <a:solidFill>
                  <a:schemeClr val="tx1"/>
                </a:solidFill>
              </a:rPr>
              <a:t>Predstavnik skupine izlaže glavne zaključke skupine.</a:t>
            </a:r>
            <a:br>
              <a:rPr lang="hr-HR" dirty="0">
                <a:solidFill>
                  <a:srgbClr val="EF4A5F"/>
                </a:solidFill>
              </a:rPr>
            </a:br>
            <a:endParaRPr lang="hr-HR" sz="1600" dirty="0">
              <a:solidFill>
                <a:srgbClr val="EF4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08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09D8D-F359-4CDA-AF37-2C149D44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2503" y="1354163"/>
            <a:ext cx="6351695" cy="1325563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Primjeri iz prakse (45 minuta)</a:t>
            </a:r>
            <a:br>
              <a:rPr lang="hr-HR" dirty="0"/>
            </a:br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18EF7-6263-7669-0DCB-03D26B6FE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60" y="465381"/>
            <a:ext cx="2750177" cy="2539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92E882-E3E4-BC49-CE50-72FDDAA5D51A}"/>
              </a:ext>
            </a:extLst>
          </p:cNvPr>
          <p:cNvSpPr txBox="1"/>
          <p:nvPr/>
        </p:nvSpPr>
        <p:spPr>
          <a:xfrm>
            <a:off x="2167467" y="2903309"/>
            <a:ext cx="7628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400" dirty="0"/>
              <a:t>Plan vremenskog slijeda modula</a:t>
            </a:r>
          </a:p>
          <a:p>
            <a:endParaRPr lang="hr-HR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400" dirty="0"/>
              <a:t>Izvedbeni plan modula ishoda učenja</a:t>
            </a:r>
          </a:p>
        </p:txBody>
      </p:sp>
    </p:spTree>
    <p:extLst>
      <p:ext uri="{BB962C8B-B14F-4D97-AF65-F5344CB8AC3E}">
        <p14:creationId xmlns:p14="http://schemas.microsoft.com/office/powerpoint/2010/main" val="2923008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BF7F6-9D80-9A96-5D12-BA168B013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F7387AA-1D18-07D0-2B05-3B539DDBE9C4}"/>
              </a:ext>
            </a:extLst>
          </p:cNvPr>
          <p:cNvSpPr txBox="1">
            <a:spLocks/>
          </p:cNvSpPr>
          <p:nvPr/>
        </p:nvSpPr>
        <p:spPr>
          <a:xfrm>
            <a:off x="1997048" y="385525"/>
            <a:ext cx="8484686" cy="756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4A6A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800" dirty="0">
                <a:solidFill>
                  <a:srgbClr val="FF0000"/>
                </a:solidFill>
              </a:rPr>
              <a:t>Vremenski raspored modula </a:t>
            </a:r>
            <a:r>
              <a:rPr lang="hr-HR" sz="2900" dirty="0">
                <a:solidFill>
                  <a:srgbClr val="FF0000"/>
                </a:solidFill>
              </a:rPr>
              <a:t>– primjeri iz prakse</a:t>
            </a:r>
            <a:endParaRPr lang="hr-HR" sz="1600" b="0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DF281-D5DC-2A44-2481-81A44319C39C}"/>
              </a:ext>
            </a:extLst>
          </p:cNvPr>
          <p:cNvSpPr txBox="1"/>
          <p:nvPr/>
        </p:nvSpPr>
        <p:spPr>
          <a:xfrm>
            <a:off x="579002" y="1402121"/>
            <a:ext cx="855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000" b="1" dirty="0"/>
              <a:t>kvalifikacija kozmetičar/kozmetičarka:</a:t>
            </a:r>
          </a:p>
        </p:txBody>
      </p:sp>
      <p:sp>
        <p:nvSpPr>
          <p:cNvPr id="9" name="TextBox 8">
            <a:hlinkClick r:id="rId2" tooltip="Vremenski raspored modula - kozmetičar"/>
            <a:extLst>
              <a:ext uri="{FF2B5EF4-FFF2-40B4-BE49-F238E27FC236}">
                <a16:creationId xmlns:a16="http://schemas.microsoft.com/office/drawing/2014/main" id="{917F7EA7-C7DF-420C-DD3A-D5A4071B6846}"/>
              </a:ext>
            </a:extLst>
          </p:cNvPr>
          <p:cNvSpPr txBox="1"/>
          <p:nvPr/>
        </p:nvSpPr>
        <p:spPr>
          <a:xfrm>
            <a:off x="982132" y="2120041"/>
            <a:ext cx="878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Raspored modula - kozmetičar (Prirodoslovna škola Vladimira Preloga, Zagreb)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51B3EB-79B4-DCBC-F104-A09ADAAC6D7A}"/>
              </a:ext>
            </a:extLst>
          </p:cNvPr>
          <p:cNvSpPr txBox="1"/>
          <p:nvPr/>
        </p:nvSpPr>
        <p:spPr>
          <a:xfrm>
            <a:off x="982132" y="2622517"/>
            <a:ext cx="996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Raspored modula - kozmetičar (Tehnička škola i prirodoslovna gimnazija Ruđera Boškovića, Osijek)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FDC35-4AD5-A941-87D3-802586465375}"/>
              </a:ext>
            </a:extLst>
          </p:cNvPr>
          <p:cNvSpPr txBox="1"/>
          <p:nvPr/>
        </p:nvSpPr>
        <p:spPr>
          <a:xfrm>
            <a:off x="579002" y="4104835"/>
            <a:ext cx="8652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1800" b="1" dirty="0"/>
              <a:t>Kvalifikacije kemijski/a tehničar/ka i ekološki/a tehničar/ka:</a:t>
            </a:r>
            <a:endParaRPr lang="hr-H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C577A-5875-0018-2B0E-4C91958557B8}"/>
              </a:ext>
            </a:extLst>
          </p:cNvPr>
          <p:cNvSpPr txBox="1"/>
          <p:nvPr/>
        </p:nvSpPr>
        <p:spPr>
          <a:xfrm>
            <a:off x="1114182" y="4648122"/>
            <a:ext cx="9701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Raspored modula - kemijski i ekološki tehničar (Graditeljska, prirodoslovna i rudarska škola, Varaždin)</a:t>
            </a:r>
          </a:p>
        </p:txBody>
      </p:sp>
    </p:spTree>
    <p:extLst>
      <p:ext uri="{BB962C8B-B14F-4D97-AF65-F5344CB8AC3E}">
        <p14:creationId xmlns:p14="http://schemas.microsoft.com/office/powerpoint/2010/main" val="3028186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3C8A5-08AC-2818-9016-411FEFA5D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F2B887-3B26-9B13-77E0-DD52250C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07" y="2049260"/>
            <a:ext cx="11656916" cy="3935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A2833-00A3-CF0C-E498-6E291156AD59}"/>
              </a:ext>
            </a:extLst>
          </p:cNvPr>
          <p:cNvSpPr txBox="1"/>
          <p:nvPr/>
        </p:nvSpPr>
        <p:spPr>
          <a:xfrm>
            <a:off x="562068" y="345312"/>
            <a:ext cx="6123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Vremenski raspored modula: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000" b="1" dirty="0"/>
              <a:t>kvalifikacija frizer/frizerka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7D0EE-22F3-95AF-D7E9-4FA51C854E1F}"/>
              </a:ext>
            </a:extLst>
          </p:cNvPr>
          <p:cNvSpPr txBox="1"/>
          <p:nvPr/>
        </p:nvSpPr>
        <p:spPr>
          <a:xfrm>
            <a:off x="702952" y="1221863"/>
            <a:ext cx="403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Srednja strukovna škola Makarska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8335E-DDB3-7212-0447-D91F150F9445}"/>
              </a:ext>
            </a:extLst>
          </p:cNvPr>
          <p:cNvSpPr txBox="1"/>
          <p:nvPr/>
        </p:nvSpPr>
        <p:spPr>
          <a:xfrm>
            <a:off x="5195679" y="699255"/>
            <a:ext cx="684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/>
              <a:t>SIU Zaštita na radu u salonu – prvih mjesec dana nastave</a:t>
            </a:r>
          </a:p>
          <a:p>
            <a:pPr marL="285750" indent="-285750">
              <a:buFontTx/>
              <a:buChar char="-"/>
            </a:pPr>
            <a:r>
              <a:rPr lang="hr-HR" dirty="0"/>
              <a:t>nastava u praktikumu – nakon položenog ispita iz zaštite na radu</a:t>
            </a:r>
          </a:p>
          <a:p>
            <a:pPr marL="285750" indent="-285750">
              <a:buFontTx/>
              <a:buChar char="-"/>
            </a:pPr>
            <a:r>
              <a:rPr lang="hr-HR" dirty="0"/>
              <a:t>UTR kod poslodavca</a:t>
            </a:r>
          </a:p>
        </p:txBody>
      </p:sp>
    </p:spTree>
    <p:extLst>
      <p:ext uri="{BB962C8B-B14F-4D97-AF65-F5344CB8AC3E}">
        <p14:creationId xmlns:p14="http://schemas.microsoft.com/office/powerpoint/2010/main" val="1291742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072E9-05CF-1182-3FF4-0DBF8E73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0E686B-9FB6-757E-A077-2B1A09DC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708" y="313285"/>
            <a:ext cx="2411176" cy="22267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EA21058-7F71-E72C-C16B-1BFF2EA2F990}"/>
              </a:ext>
            </a:extLst>
          </p:cNvPr>
          <p:cNvSpPr txBox="1">
            <a:spLocks/>
          </p:cNvSpPr>
          <p:nvPr/>
        </p:nvSpPr>
        <p:spPr>
          <a:xfrm>
            <a:off x="842435" y="1085911"/>
            <a:ext cx="9949855" cy="756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4A6A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900" dirty="0">
                <a:solidFill>
                  <a:srgbClr val="EF4A5F"/>
                </a:solidFill>
              </a:rPr>
              <a:t>Izvedbeni plan modula – primjeri iz prakse</a:t>
            </a:r>
            <a:endParaRPr lang="hr-HR" sz="16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94D13-91C1-4A6F-1D18-C793FF457469}"/>
              </a:ext>
            </a:extLst>
          </p:cNvPr>
          <p:cNvSpPr txBox="1"/>
          <p:nvPr/>
        </p:nvSpPr>
        <p:spPr>
          <a:xfrm>
            <a:off x="990599" y="2137500"/>
            <a:ext cx="895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Srednja strukovna škola Vinkovci</a:t>
            </a:r>
          </a:p>
          <a:p>
            <a:endParaRPr lang="hr-HR" dirty="0"/>
          </a:p>
          <a:p>
            <a:r>
              <a:rPr lang="hr-HR" dirty="0"/>
              <a:t>Izvedbeni plan modula Preparati u </a:t>
            </a:r>
            <a:r>
              <a:rPr lang="hr-HR" dirty="0" err="1"/>
              <a:t>frizerstvu</a:t>
            </a:r>
            <a:r>
              <a:rPr lang="hr-HR" dirty="0"/>
              <a:t> za šk. god. 2025./2026</a:t>
            </a:r>
          </a:p>
        </p:txBody>
      </p:sp>
    </p:spTree>
    <p:extLst>
      <p:ext uri="{BB962C8B-B14F-4D97-AF65-F5344CB8AC3E}">
        <p14:creationId xmlns:p14="http://schemas.microsoft.com/office/powerpoint/2010/main" val="3422829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FA4ED7-896F-F7B7-97BB-661703A892D9}"/>
              </a:ext>
            </a:extLst>
          </p:cNvPr>
          <p:cNvSpPr txBox="1"/>
          <p:nvPr/>
        </p:nvSpPr>
        <p:spPr>
          <a:xfrm>
            <a:off x="1210733" y="241469"/>
            <a:ext cx="8805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Planirane nastavne aktivnosti za stjecanje ishoda učenja upisuju se </a:t>
            </a:r>
            <a:r>
              <a:rPr lang="hr-HR" sz="1600" i="1" dirty="0" err="1"/>
              <a:t>Kurikul</a:t>
            </a:r>
            <a:r>
              <a:rPr lang="hr-HR" sz="1600" i="1" dirty="0"/>
              <a:t> ustanove za strukovno obrazovanje (</a:t>
            </a:r>
            <a:r>
              <a:rPr lang="hr-HR" sz="1600" dirty="0"/>
              <a:t>Iz</a:t>
            </a:r>
            <a:r>
              <a:rPr lang="hr-HR" sz="1600" i="1" dirty="0"/>
              <a:t> </a:t>
            </a:r>
            <a:r>
              <a:rPr lang="hr-HR" sz="1600" dirty="0"/>
              <a:t>Izvedbenog plana modula Preparati u </a:t>
            </a:r>
            <a:r>
              <a:rPr lang="hr-HR" sz="1600" dirty="0" err="1"/>
              <a:t>frizerstvu</a:t>
            </a:r>
            <a:r>
              <a:rPr lang="hr-HR" sz="1600" dirty="0"/>
              <a:t> za šk. god. 2025./2026, Srednja strukovna škola Vinkovci):</a:t>
            </a:r>
          </a:p>
          <a:p>
            <a:endParaRPr lang="hr-HR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BD141-E881-610B-DD2A-296D61B58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33" y="1075925"/>
            <a:ext cx="8390448" cy="48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2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232A81-BA94-3F41-FDFA-C5D4BBB1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CBFBE8-F2ED-7202-8084-91DFC9D02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9414" y="6039291"/>
            <a:ext cx="5635124" cy="3988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51CA74-92D6-F06C-DCB1-B11D6EF10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361" y="850603"/>
            <a:ext cx="6001546" cy="55444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4A868ED-62CF-607C-E231-9245BC9F4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5628" y="377306"/>
            <a:ext cx="2137011" cy="1790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ACF23-EF4C-26BB-1E60-36D6C3AF14F3}"/>
              </a:ext>
            </a:extLst>
          </p:cNvPr>
          <p:cNvSpPr txBox="1"/>
          <p:nvPr/>
        </p:nvSpPr>
        <p:spPr>
          <a:xfrm>
            <a:off x="6588668" y="3521226"/>
            <a:ext cx="48766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200" b="1" dirty="0">
                <a:solidFill>
                  <a:srgbClr val="24A6A8"/>
                </a:solidFill>
              </a:rPr>
              <a:t>Izazovi modularne nastave na početku provedbe</a:t>
            </a:r>
            <a:endParaRPr lang="hr-HR" sz="2400" b="1" dirty="0">
              <a:solidFill>
                <a:srgbClr val="24A6A8"/>
              </a:solidFill>
            </a:endParaRPr>
          </a:p>
          <a:p>
            <a:pPr algn="r"/>
            <a:endParaRPr lang="pl-PL" b="1" dirty="0">
              <a:solidFill>
                <a:srgbClr val="24A6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68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9BF0A-FACF-B022-B5C0-8D17FDC7D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4C20-B185-0B50-2AEA-2D7B83293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708" y="313285"/>
            <a:ext cx="2411176" cy="22267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4E07615-1DD6-F828-51A1-447919614DC0}"/>
              </a:ext>
            </a:extLst>
          </p:cNvPr>
          <p:cNvSpPr txBox="1">
            <a:spLocks/>
          </p:cNvSpPr>
          <p:nvPr/>
        </p:nvSpPr>
        <p:spPr>
          <a:xfrm>
            <a:off x="842435" y="1085911"/>
            <a:ext cx="9949855" cy="756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4A6A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900" dirty="0">
                <a:solidFill>
                  <a:srgbClr val="EF4A5F"/>
                </a:solidFill>
              </a:rPr>
              <a:t>Izvedbeni plan modula – primjeri iz prakse</a:t>
            </a:r>
            <a:endParaRPr lang="hr-HR" sz="16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BE000-77DC-2BA9-2CBE-DDF5F1393407}"/>
              </a:ext>
            </a:extLst>
          </p:cNvPr>
          <p:cNvSpPr txBox="1"/>
          <p:nvPr/>
        </p:nvSpPr>
        <p:spPr>
          <a:xfrm>
            <a:off x="990599" y="2137500"/>
            <a:ext cx="895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Srednja strukovna škola Vinkovci</a:t>
            </a:r>
          </a:p>
          <a:p>
            <a:endParaRPr lang="hr-HR" dirty="0"/>
          </a:p>
          <a:p>
            <a:r>
              <a:rPr lang="hr-HR" dirty="0"/>
              <a:t>Izvedbeni plan modula Preparati u </a:t>
            </a:r>
            <a:r>
              <a:rPr lang="hr-HR" dirty="0" err="1"/>
              <a:t>frizerstvu</a:t>
            </a:r>
            <a:r>
              <a:rPr lang="hr-HR" dirty="0"/>
              <a:t> za šk. god. 2025./2026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FE830C-CABD-6A4F-1E50-BFA3A09558A6}"/>
              </a:ext>
            </a:extLst>
          </p:cNvPr>
          <p:cNvSpPr txBox="1"/>
          <p:nvPr/>
        </p:nvSpPr>
        <p:spPr>
          <a:xfrm>
            <a:off x="990599" y="4139390"/>
            <a:ext cx="81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4"/>
              </a:rPr>
              <a:t>Izvedbeni plan modula Opće kemija za šk. god. 2025./2026</a:t>
            </a:r>
            <a:endParaRPr lang="hr-HR" dirty="0"/>
          </a:p>
        </p:txBody>
      </p:sp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C5A9E582-AC73-76E3-6754-227DCB5FF11C}"/>
              </a:ext>
            </a:extLst>
          </p:cNvPr>
          <p:cNvSpPr txBox="1"/>
          <p:nvPr/>
        </p:nvSpPr>
        <p:spPr>
          <a:xfrm>
            <a:off x="990599" y="4627052"/>
            <a:ext cx="830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6"/>
              </a:rPr>
              <a:t>Izvedbeni plan modula Vježbe iz opće kemije za šk. god. 2025./2026. </a:t>
            </a:r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2E9385-1B0B-86BE-C1C2-42341EC78843}"/>
              </a:ext>
            </a:extLst>
          </p:cNvPr>
          <p:cNvSpPr txBox="1"/>
          <p:nvPr/>
        </p:nvSpPr>
        <p:spPr>
          <a:xfrm>
            <a:off x="918637" y="3651728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Prirodoslovna škola Vladimira Preloga, Zagreb</a:t>
            </a:r>
          </a:p>
        </p:txBody>
      </p:sp>
    </p:spTree>
    <p:extLst>
      <p:ext uri="{BB962C8B-B14F-4D97-AF65-F5344CB8AC3E}">
        <p14:creationId xmlns:p14="http://schemas.microsoft.com/office/powerpoint/2010/main" val="2468958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lobodna Dalmacija - 'Prava crna' iz vrelog pijeska">
            <a:extLst>
              <a:ext uri="{FF2B5EF4-FFF2-40B4-BE49-F238E27FC236}">
                <a16:creationId xmlns:a16="http://schemas.microsoft.com/office/drawing/2014/main" id="{D05C23ED-8CC2-8E5C-BBB3-1165A89A5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6" b="11810"/>
          <a:stretch>
            <a:fillRect/>
          </a:stretch>
        </p:blipFill>
        <p:spPr bwMode="auto">
          <a:xfrm>
            <a:off x="930318" y="1158452"/>
            <a:ext cx="10515600" cy="416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5847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E9390-EFDB-802D-316A-C7667C889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6FD31E8-5985-FA4A-A494-AEA16F31D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9414" y="6039291"/>
            <a:ext cx="5635124" cy="3988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20B5630-2542-6926-A491-6A09EE251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362" y="850603"/>
            <a:ext cx="5446892" cy="503203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1A3E8ED-8D36-42FF-0522-6264146D1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5628" y="377306"/>
            <a:ext cx="2137011" cy="1790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CF06F0-06E7-8FA7-27BB-0438A17B4369}"/>
              </a:ext>
            </a:extLst>
          </p:cNvPr>
          <p:cNvSpPr txBox="1"/>
          <p:nvPr/>
        </p:nvSpPr>
        <p:spPr>
          <a:xfrm>
            <a:off x="6209414" y="3912095"/>
            <a:ext cx="56351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rgbClr val="A7CF4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RADIONICA 2 – realizacija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24A6A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Realizacija </a:t>
            </a:r>
            <a:r>
              <a:rPr lang="hr-HR" sz="2400" b="1" dirty="0">
                <a:solidFill>
                  <a:srgbClr val="24A6A8"/>
                </a:solidFill>
                <a:latin typeface="Aptos" panose="02110004020202020204"/>
              </a:rPr>
              <a:t>nastave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24A6A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modula, suradnja nastavnika, vrednovanje, izazovi u provedbi</a:t>
            </a:r>
          </a:p>
        </p:txBody>
      </p:sp>
    </p:spTree>
    <p:extLst>
      <p:ext uri="{BB962C8B-B14F-4D97-AF65-F5344CB8AC3E}">
        <p14:creationId xmlns:p14="http://schemas.microsoft.com/office/powerpoint/2010/main" val="2586674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053AF-0A70-C360-CA42-5FA64557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244740"/>
            <a:ext cx="10515600" cy="896278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EF4A5F"/>
                </a:solidFill>
              </a:rPr>
              <a:t>Dominantni nastavni sustavi ili kako izvoditi nastavu modula?</a:t>
            </a:r>
            <a:endParaRPr lang="hr-HR" dirty="0">
              <a:solidFill>
                <a:srgbClr val="EF4A5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90696-00B6-45E6-82FD-344B04F8A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b="1" dirty="0">
              <a:solidFill>
                <a:srgbClr val="EF4A5F"/>
              </a:solidFill>
            </a:endParaRPr>
          </a:p>
          <a:p>
            <a:pPr marL="0" indent="0">
              <a:buNone/>
            </a:pPr>
            <a:endParaRPr lang="hr-HR" b="1" dirty="0">
              <a:solidFill>
                <a:srgbClr val="EF4A5F"/>
              </a:solidFill>
            </a:endParaRPr>
          </a:p>
          <a:p>
            <a:pPr marL="0" indent="0" algn="r">
              <a:buNone/>
            </a:pPr>
            <a:endParaRPr lang="hr-HR" b="1" dirty="0">
              <a:solidFill>
                <a:srgbClr val="EF4A5F"/>
              </a:solidFill>
            </a:endParaRPr>
          </a:p>
          <a:p>
            <a:pPr marL="0" indent="0" algn="r">
              <a:buNone/>
            </a:pPr>
            <a:endParaRPr lang="hr-HR" b="1" dirty="0">
              <a:solidFill>
                <a:srgbClr val="EF4A5F"/>
              </a:solidFill>
            </a:endParaRPr>
          </a:p>
          <a:p>
            <a:pPr marL="0" indent="0" algn="ctr">
              <a:buNone/>
            </a:pPr>
            <a:r>
              <a:rPr lang="hr-HR" sz="2600" b="1" dirty="0">
                <a:solidFill>
                  <a:srgbClr val="24A6A8"/>
                </a:solidFill>
              </a:rPr>
              <a:t>Modularna nastava omogućuje cjelinu. </a:t>
            </a:r>
          </a:p>
          <a:p>
            <a:pPr marL="0" indent="0" algn="ctr">
              <a:buNone/>
            </a:pPr>
            <a:r>
              <a:rPr lang="hr-HR" sz="2600" b="1" dirty="0">
                <a:solidFill>
                  <a:srgbClr val="24A6A8"/>
                </a:solidFill>
              </a:rPr>
              <a:t>Učenici vide širi kontekst i razumiju zašto nešto uče.</a:t>
            </a:r>
          </a:p>
          <a:p>
            <a:pPr marL="0" indent="0" algn="ctr">
              <a:buNone/>
            </a:pPr>
            <a:endParaRPr lang="hr-HR" sz="1100" b="1" i="1" dirty="0">
              <a:solidFill>
                <a:srgbClr val="EF4A5F"/>
              </a:solidFill>
            </a:endParaRPr>
          </a:p>
          <a:p>
            <a:pPr marL="0" indent="0">
              <a:buNone/>
            </a:pPr>
            <a:r>
              <a:rPr lang="hr-HR" sz="2200" i="1" dirty="0">
                <a:solidFill>
                  <a:srgbClr val="EF4A5F"/>
                </a:solidFill>
              </a:rPr>
              <a:t>„Pet različitih satova u toku dana i</a:t>
            </a:r>
          </a:p>
          <a:p>
            <a:pPr marL="0" indent="0">
              <a:buNone/>
            </a:pPr>
            <a:r>
              <a:rPr lang="hr-HR" sz="2200" i="1" dirty="0">
                <a:solidFill>
                  <a:srgbClr val="EF4A5F"/>
                </a:solidFill>
              </a:rPr>
              <a:t>prethodno pripremanje učenika za isti</a:t>
            </a:r>
          </a:p>
          <a:p>
            <a:pPr marL="0" indent="0">
              <a:buNone/>
            </a:pPr>
            <a:r>
              <a:rPr lang="hr-HR" sz="2200" i="1" dirty="0">
                <a:solidFill>
                  <a:srgbClr val="EF4A5F"/>
                </a:solidFill>
              </a:rPr>
              <a:t>toliki broj sati za slijedeći dan mora u</a:t>
            </a:r>
          </a:p>
          <a:p>
            <a:pPr marL="0" indent="0">
              <a:buNone/>
            </a:pPr>
            <a:r>
              <a:rPr lang="hr-HR" sz="2200" i="1" dirty="0">
                <a:solidFill>
                  <a:srgbClr val="EF4A5F"/>
                </a:solidFill>
              </a:rPr>
              <a:t>dječjoj glavi stvoriti kašu“. (Pavel </a:t>
            </a:r>
            <a:r>
              <a:rPr lang="hr-HR" sz="2200" i="1" dirty="0" err="1">
                <a:solidFill>
                  <a:srgbClr val="EF4A5F"/>
                </a:solidFill>
              </a:rPr>
              <a:t>Petrovič</a:t>
            </a:r>
            <a:r>
              <a:rPr lang="hr-HR" sz="2200" i="1" dirty="0">
                <a:solidFill>
                  <a:srgbClr val="EF4A5F"/>
                </a:solidFill>
              </a:rPr>
              <a:t> </a:t>
            </a:r>
            <a:r>
              <a:rPr lang="hr-HR" sz="2200" i="1" dirty="0" err="1">
                <a:solidFill>
                  <a:srgbClr val="EF4A5F"/>
                </a:solidFill>
              </a:rPr>
              <a:t>Blonski</a:t>
            </a:r>
            <a:r>
              <a:rPr lang="hr-HR" sz="2200" i="1" dirty="0">
                <a:solidFill>
                  <a:srgbClr val="EF4A5F"/>
                </a:solidFill>
              </a:rPr>
              <a:t>, 1921.)</a:t>
            </a:r>
          </a:p>
          <a:p>
            <a:pPr marL="0" indent="0">
              <a:buNone/>
            </a:pPr>
            <a:endParaRPr lang="hr-HR" sz="2200" b="1" i="1" u="sng" dirty="0">
              <a:solidFill>
                <a:srgbClr val="EF4A5F"/>
              </a:solidFill>
            </a:endParaRPr>
          </a:p>
          <a:p>
            <a:pPr marL="0" indent="0" algn="ctr">
              <a:buNone/>
            </a:pPr>
            <a:endParaRPr lang="hr-HR" sz="2200" b="1" i="1" dirty="0">
              <a:solidFill>
                <a:srgbClr val="EF4A5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039101-9691-FEC2-6412-F0BD20F5FBD8}"/>
              </a:ext>
            </a:extLst>
          </p:cNvPr>
          <p:cNvGrpSpPr/>
          <p:nvPr/>
        </p:nvGrpSpPr>
        <p:grpSpPr>
          <a:xfrm>
            <a:off x="3784596" y="1358049"/>
            <a:ext cx="4542367" cy="1676400"/>
            <a:chOff x="3784596" y="1358049"/>
            <a:chExt cx="4542367" cy="1676400"/>
          </a:xfrm>
        </p:grpSpPr>
        <p:sp>
          <p:nvSpPr>
            <p:cNvPr id="4" name="Callout: Down Arrow 3">
              <a:extLst>
                <a:ext uri="{FF2B5EF4-FFF2-40B4-BE49-F238E27FC236}">
                  <a16:creationId xmlns:a16="http://schemas.microsoft.com/office/drawing/2014/main" id="{780A255A-669D-3AA9-293A-D88480FB4A17}"/>
                </a:ext>
              </a:extLst>
            </p:cNvPr>
            <p:cNvSpPr/>
            <p:nvPr/>
          </p:nvSpPr>
          <p:spPr>
            <a:xfrm>
              <a:off x="3784596" y="1358049"/>
              <a:ext cx="4542367" cy="1676400"/>
            </a:xfrm>
            <a:prstGeom prst="downArrowCallout">
              <a:avLst/>
            </a:prstGeom>
            <a:solidFill>
              <a:srgbClr val="24A6A8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4D68FC-A2E3-1EDE-0A05-9E2DEA44BAF0}"/>
                </a:ext>
              </a:extLst>
            </p:cNvPr>
            <p:cNvSpPr txBox="1"/>
            <p:nvPr/>
          </p:nvSpPr>
          <p:spPr>
            <a:xfrm>
              <a:off x="4040714" y="1578114"/>
              <a:ext cx="4030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4000" b="1" dirty="0">
                  <a:solidFill>
                    <a:schemeClr val="bg1"/>
                  </a:solidFill>
                </a:rPr>
                <a:t>Zašto modul?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936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0A11D-B2B5-3C81-E3B1-6F5BDFA87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A9D1-0F73-1CFF-E826-B366C5D5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1" y="179654"/>
            <a:ext cx="10515600" cy="77215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EF4A5F"/>
                </a:solidFill>
              </a:rPr>
              <a:t>Dominantni nastavni sustavi ili kako izvoditi nastavu modula?</a:t>
            </a:r>
            <a:endParaRPr lang="hr-HR" dirty="0">
              <a:solidFill>
                <a:srgbClr val="EF4A5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9130-90D2-7373-923A-D6645E2B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39" y="1307593"/>
            <a:ext cx="10768923" cy="46360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b="1" dirty="0">
              <a:solidFill>
                <a:srgbClr val="EF4A5F"/>
              </a:solidFill>
            </a:endParaRPr>
          </a:p>
          <a:p>
            <a:pPr marL="0" indent="0" algn="ctr">
              <a:buNone/>
            </a:pPr>
            <a:endParaRPr lang="hr-HR" sz="2600" b="1" dirty="0">
              <a:solidFill>
                <a:srgbClr val="24A6A8"/>
              </a:solidFill>
            </a:endParaRPr>
          </a:p>
          <a:p>
            <a:pPr marL="0" indent="0" algn="ctr">
              <a:buNone/>
            </a:pPr>
            <a:endParaRPr lang="hr-HR" sz="2600" b="1" dirty="0">
              <a:solidFill>
                <a:srgbClr val="24A6A8"/>
              </a:solidFill>
            </a:endParaRPr>
          </a:p>
          <a:p>
            <a:pPr marL="0" indent="0" algn="ctr">
              <a:buNone/>
            </a:pPr>
            <a:r>
              <a:rPr lang="hr-HR" sz="2600" b="1" dirty="0">
                <a:solidFill>
                  <a:srgbClr val="24A6A8"/>
                </a:solidFill>
              </a:rPr>
              <a:t>... odnosno...</a:t>
            </a:r>
          </a:p>
          <a:p>
            <a:pPr marL="0" indent="0" algn="ctr">
              <a:buNone/>
            </a:pPr>
            <a:endParaRPr lang="hr-HR" sz="5600" b="1" dirty="0">
              <a:solidFill>
                <a:srgbClr val="EF4A5F"/>
              </a:solidFill>
            </a:endParaRPr>
          </a:p>
          <a:p>
            <a:pPr marL="0" indent="0" algn="ctr">
              <a:buNone/>
            </a:pPr>
            <a:endParaRPr lang="hr-HR" sz="5600" b="1" dirty="0">
              <a:solidFill>
                <a:srgbClr val="EF4A5F"/>
              </a:solidFill>
            </a:endParaRPr>
          </a:p>
          <a:p>
            <a:pPr marL="0" indent="0" algn="ctr">
              <a:buNone/>
            </a:pPr>
            <a:endParaRPr lang="hr-HR" sz="5600" b="1" dirty="0">
              <a:solidFill>
                <a:srgbClr val="24A6A8"/>
              </a:solidFill>
            </a:endParaRPr>
          </a:p>
          <a:p>
            <a:pPr marL="0" indent="0" algn="ctr">
              <a:buNone/>
            </a:pPr>
            <a:r>
              <a:rPr lang="hr-HR" sz="3500" b="1" dirty="0">
                <a:solidFill>
                  <a:srgbClr val="EF4A5F"/>
                </a:solidFill>
              </a:rPr>
              <a:t>ONI RADE     </a:t>
            </a:r>
            <a:r>
              <a:rPr lang="hr-HR" sz="3500" b="1" dirty="0">
                <a:solidFill>
                  <a:srgbClr val="24A6A8"/>
                </a:solidFill>
              </a:rPr>
              <a:t>MOGU I HOĆE!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2CB65E4-C297-309E-EF77-ABD44CB396CB}"/>
              </a:ext>
            </a:extLst>
          </p:cNvPr>
          <p:cNvSpPr/>
          <p:nvPr/>
        </p:nvSpPr>
        <p:spPr>
          <a:xfrm>
            <a:off x="5022259" y="5393244"/>
            <a:ext cx="364066" cy="157163"/>
          </a:xfrm>
          <a:prstGeom prst="rightArrow">
            <a:avLst/>
          </a:prstGeom>
          <a:solidFill>
            <a:srgbClr val="EF4A5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9DC2E-FC4A-1958-5641-D478C0929305}"/>
              </a:ext>
            </a:extLst>
          </p:cNvPr>
          <p:cNvGrpSpPr/>
          <p:nvPr/>
        </p:nvGrpSpPr>
        <p:grpSpPr>
          <a:xfrm>
            <a:off x="466344" y="1632706"/>
            <a:ext cx="3890434" cy="2497666"/>
            <a:chOff x="1071033" y="1424761"/>
            <a:chExt cx="3890434" cy="2497666"/>
          </a:xfrm>
        </p:grpSpPr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0C25DFEB-1A98-0474-F026-86CAD177210C}"/>
                </a:ext>
              </a:extLst>
            </p:cNvPr>
            <p:cNvSpPr/>
            <p:nvPr/>
          </p:nvSpPr>
          <p:spPr>
            <a:xfrm>
              <a:off x="1071033" y="1424761"/>
              <a:ext cx="3890434" cy="2497666"/>
            </a:xfrm>
            <a:prstGeom prst="flowChartAlternateProcess">
              <a:avLst/>
            </a:prstGeom>
            <a:solidFill>
              <a:schemeClr val="bg1"/>
            </a:solidFill>
            <a:ln w="76200">
              <a:solidFill>
                <a:srgbClr val="24A6A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000" b="1" dirty="0">
                  <a:solidFill>
                    <a:srgbClr val="EF4A5F"/>
                  </a:solidFill>
                </a:rPr>
                <a:t>Čujem</a:t>
              </a:r>
              <a:r>
                <a:rPr lang="hr-HR" b="1" dirty="0">
                  <a:solidFill>
                    <a:srgbClr val="EF4A5F"/>
                  </a:solidFill>
                </a:rPr>
                <a:t>             </a:t>
              </a:r>
              <a:r>
                <a:rPr lang="hr-HR" sz="2000" b="1" dirty="0">
                  <a:solidFill>
                    <a:srgbClr val="55585D"/>
                  </a:solidFill>
                </a:rPr>
                <a:t>zaboravim</a:t>
              </a:r>
            </a:p>
            <a:p>
              <a:pPr algn="ctr"/>
              <a:endParaRPr lang="hr-HR" b="1" dirty="0">
                <a:solidFill>
                  <a:srgbClr val="EF4A5F"/>
                </a:solidFill>
              </a:endParaRPr>
            </a:p>
            <a:p>
              <a:pPr algn="ctr"/>
              <a:r>
                <a:rPr lang="hr-HR" sz="2000" b="1" dirty="0">
                  <a:solidFill>
                    <a:srgbClr val="EF4A5F"/>
                  </a:solidFill>
                </a:rPr>
                <a:t>Vidim</a:t>
              </a:r>
              <a:r>
                <a:rPr lang="hr-HR" b="1" dirty="0">
                  <a:solidFill>
                    <a:srgbClr val="EF4A5F"/>
                  </a:solidFill>
                </a:rPr>
                <a:t>              </a:t>
              </a:r>
              <a:r>
                <a:rPr lang="hr-HR" sz="2000" b="1" dirty="0">
                  <a:solidFill>
                    <a:srgbClr val="55585D"/>
                  </a:solidFill>
                </a:rPr>
                <a:t>zapamtim</a:t>
              </a:r>
            </a:p>
            <a:p>
              <a:pPr algn="ctr"/>
              <a:endParaRPr lang="hr-HR" b="1" dirty="0">
                <a:solidFill>
                  <a:srgbClr val="EF4A5F"/>
                </a:solidFill>
              </a:endParaRPr>
            </a:p>
            <a:p>
              <a:pPr algn="ctr"/>
              <a:r>
                <a:rPr lang="hr-HR" sz="2000" b="1" dirty="0">
                  <a:solidFill>
                    <a:srgbClr val="EF4A5F"/>
                  </a:solidFill>
                </a:rPr>
                <a:t>Uradim</a:t>
              </a:r>
              <a:r>
                <a:rPr lang="hr-HR" b="1" dirty="0">
                  <a:solidFill>
                    <a:srgbClr val="EF4A5F"/>
                  </a:solidFill>
                </a:rPr>
                <a:t>              </a:t>
              </a:r>
              <a:r>
                <a:rPr lang="hr-HR" sz="2000" b="1" dirty="0">
                  <a:solidFill>
                    <a:srgbClr val="55585D"/>
                  </a:solidFill>
                </a:rPr>
                <a:t>razumijem</a:t>
              </a:r>
            </a:p>
            <a:p>
              <a:pPr algn="ctr"/>
              <a:endParaRPr lang="hr-HR" b="1" dirty="0">
                <a:solidFill>
                  <a:srgbClr val="EF4A5F"/>
                </a:solidFill>
              </a:endParaRPr>
            </a:p>
            <a:p>
              <a:pPr algn="ctr"/>
              <a:r>
                <a:rPr lang="hr-HR" sz="1200" b="1" i="1" dirty="0">
                  <a:solidFill>
                    <a:srgbClr val="EF4A5F"/>
                  </a:solidFill>
                </a:rPr>
                <a:t>Konfucije (551-479. </a:t>
              </a:r>
              <a:r>
                <a:rPr lang="hr-HR" sz="1200" b="1" i="1" dirty="0" err="1">
                  <a:solidFill>
                    <a:srgbClr val="EF4A5F"/>
                  </a:solidFill>
                </a:rPr>
                <a:t>p.K</a:t>
              </a:r>
              <a:r>
                <a:rPr lang="hr-HR" sz="1200" b="1" i="1" dirty="0">
                  <a:solidFill>
                    <a:srgbClr val="EF4A5F"/>
                  </a:solidFill>
                </a:rPr>
                <a:t>.)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58534834-38A2-6130-54AA-808053E8D30A}"/>
                </a:ext>
              </a:extLst>
            </p:cNvPr>
            <p:cNvSpPr/>
            <p:nvPr/>
          </p:nvSpPr>
          <p:spPr>
            <a:xfrm>
              <a:off x="2652184" y="1881299"/>
              <a:ext cx="364066" cy="139508"/>
            </a:xfrm>
            <a:prstGeom prst="rightArrow">
              <a:avLst/>
            </a:prstGeom>
            <a:solidFill>
              <a:srgbClr val="EF4A5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9F527F6-03DB-54E1-8209-02264350B8BD}"/>
                </a:ext>
              </a:extLst>
            </p:cNvPr>
            <p:cNvSpPr/>
            <p:nvPr/>
          </p:nvSpPr>
          <p:spPr>
            <a:xfrm>
              <a:off x="2652184" y="2404532"/>
              <a:ext cx="364066" cy="139507"/>
            </a:xfrm>
            <a:prstGeom prst="rightArrow">
              <a:avLst/>
            </a:prstGeom>
            <a:solidFill>
              <a:srgbClr val="EF4A5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15D6008-5F6A-726A-AF89-998001DE0EFC}"/>
                </a:ext>
              </a:extLst>
            </p:cNvPr>
            <p:cNvSpPr/>
            <p:nvPr/>
          </p:nvSpPr>
          <p:spPr>
            <a:xfrm>
              <a:off x="2652184" y="2950977"/>
              <a:ext cx="364066" cy="139507"/>
            </a:xfrm>
            <a:prstGeom prst="rightArrow">
              <a:avLst/>
            </a:prstGeom>
            <a:solidFill>
              <a:srgbClr val="EF4A5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555C01-645D-7EFE-1622-0DBE6C6F5DC4}"/>
              </a:ext>
            </a:extLst>
          </p:cNvPr>
          <p:cNvGrpSpPr/>
          <p:nvPr/>
        </p:nvGrpSpPr>
        <p:grpSpPr>
          <a:xfrm>
            <a:off x="6772404" y="1632706"/>
            <a:ext cx="4953252" cy="2497666"/>
            <a:chOff x="6961718" y="1774624"/>
            <a:chExt cx="4385732" cy="2497666"/>
          </a:xfrm>
        </p:grpSpPr>
        <p:sp>
          <p:nvSpPr>
            <p:cNvPr id="16" name="Flowchart: Alternate Process 15">
              <a:extLst>
                <a:ext uri="{FF2B5EF4-FFF2-40B4-BE49-F238E27FC236}">
                  <a16:creationId xmlns:a16="http://schemas.microsoft.com/office/drawing/2014/main" id="{575333A3-78AE-E2C8-1EC1-03ED6495F6C9}"/>
                </a:ext>
              </a:extLst>
            </p:cNvPr>
            <p:cNvSpPr/>
            <p:nvPr/>
          </p:nvSpPr>
          <p:spPr>
            <a:xfrm>
              <a:off x="6961718" y="1774624"/>
              <a:ext cx="4385732" cy="2497666"/>
            </a:xfrm>
            <a:prstGeom prst="flowChartAlternateProcess">
              <a:avLst/>
            </a:prstGeom>
            <a:solidFill>
              <a:schemeClr val="bg1"/>
            </a:solidFill>
            <a:ln w="76200">
              <a:solidFill>
                <a:srgbClr val="24A6A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2000" b="1" dirty="0">
                  <a:solidFill>
                    <a:srgbClr val="EF4A5F"/>
                  </a:solidFill>
                </a:rPr>
                <a:t>Mi predajemo</a:t>
              </a:r>
              <a:r>
                <a:rPr lang="hr-HR" b="1" dirty="0">
                  <a:solidFill>
                    <a:srgbClr val="EF4A5F"/>
                  </a:solidFill>
                </a:rPr>
                <a:t>               </a:t>
              </a:r>
              <a:r>
                <a:rPr lang="hr-HR" sz="2000" b="1" dirty="0">
                  <a:solidFill>
                    <a:srgbClr val="55585D"/>
                  </a:solidFill>
                </a:rPr>
                <a:t>oni zaboravljaju</a:t>
              </a:r>
            </a:p>
            <a:p>
              <a:pPr algn="ctr"/>
              <a:endParaRPr lang="hr-HR" b="1" dirty="0">
                <a:solidFill>
                  <a:srgbClr val="24A6A8"/>
                </a:solidFill>
              </a:endParaRPr>
            </a:p>
            <a:p>
              <a:r>
                <a:rPr lang="hr-HR" sz="2000" b="1" dirty="0">
                  <a:solidFill>
                    <a:srgbClr val="EF4A5F"/>
                  </a:solidFill>
                </a:rPr>
                <a:t>Mi pokazujemo                    </a:t>
              </a:r>
              <a:r>
                <a:rPr lang="hr-HR" sz="2000" b="1" dirty="0">
                  <a:solidFill>
                    <a:srgbClr val="55585D"/>
                  </a:solidFill>
                </a:rPr>
                <a:t>oni pamte</a:t>
              </a:r>
            </a:p>
            <a:p>
              <a:pPr algn="ctr"/>
              <a:endParaRPr lang="hr-HR" b="1" dirty="0">
                <a:solidFill>
                  <a:srgbClr val="EF4A5F"/>
                </a:solidFill>
              </a:endParaRPr>
            </a:p>
            <a:p>
              <a:pPr algn="ctr"/>
              <a:r>
                <a:rPr lang="hr-HR" sz="2000" b="1" dirty="0">
                  <a:solidFill>
                    <a:srgbClr val="EF4A5F"/>
                  </a:solidFill>
                </a:rPr>
                <a:t>Mi demonstriramo                </a:t>
              </a:r>
              <a:r>
                <a:rPr lang="hr-HR" sz="2000" b="1" dirty="0">
                  <a:solidFill>
                    <a:srgbClr val="55585D"/>
                  </a:solidFill>
                </a:rPr>
                <a:t>oni razumiju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BD3294D0-8CE7-CA67-7913-9FE9DC4BA106}"/>
                </a:ext>
              </a:extLst>
            </p:cNvPr>
            <p:cNvSpPr/>
            <p:nvPr/>
          </p:nvSpPr>
          <p:spPr>
            <a:xfrm>
              <a:off x="8651152" y="2445337"/>
              <a:ext cx="364066" cy="141918"/>
            </a:xfrm>
            <a:prstGeom prst="rightArrow">
              <a:avLst/>
            </a:prstGeom>
            <a:solidFill>
              <a:srgbClr val="EF4A5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FF129F19-DBB0-1171-47F4-205D7E6E4A67}"/>
                </a:ext>
              </a:extLst>
            </p:cNvPr>
            <p:cNvSpPr/>
            <p:nvPr/>
          </p:nvSpPr>
          <p:spPr>
            <a:xfrm>
              <a:off x="8906052" y="2967814"/>
              <a:ext cx="364066" cy="141918"/>
            </a:xfrm>
            <a:prstGeom prst="rightArrow">
              <a:avLst/>
            </a:prstGeom>
            <a:solidFill>
              <a:srgbClr val="EF4A5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81FC303B-A2C9-0984-A6CD-C72A32498D85}"/>
                </a:ext>
              </a:extLst>
            </p:cNvPr>
            <p:cNvSpPr/>
            <p:nvPr/>
          </p:nvSpPr>
          <p:spPr>
            <a:xfrm>
              <a:off x="9298251" y="3543126"/>
              <a:ext cx="364065" cy="141918"/>
            </a:xfrm>
            <a:prstGeom prst="rightArrow">
              <a:avLst/>
            </a:prstGeom>
            <a:solidFill>
              <a:srgbClr val="EF4A5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3553890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4067-57F3-31DE-43F4-E4623D9E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12" y="196176"/>
            <a:ext cx="5617464" cy="673774"/>
          </a:xfrm>
        </p:spPr>
        <p:txBody>
          <a:bodyPr/>
          <a:lstStyle/>
          <a:p>
            <a:r>
              <a:rPr lang="hr-HR" dirty="0">
                <a:solidFill>
                  <a:srgbClr val="EF4A5F"/>
                </a:solidFill>
              </a:rPr>
              <a:t>Konstruktivno poravnanje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29069-E11B-752A-8087-C90FD6845833}"/>
              </a:ext>
            </a:extLst>
          </p:cNvPr>
          <p:cNvSpPr txBox="1"/>
          <p:nvPr/>
        </p:nvSpPr>
        <p:spPr>
          <a:xfrm>
            <a:off x="8051800" y="1280054"/>
            <a:ext cx="39708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rgbClr val="24A6A8"/>
                </a:solidFill>
              </a:rPr>
              <a:t>   Usklađivanju (poravnanje) ishoda učenja, metoda i aktivnosti podučavanja i učenja te metoda vrednovanja.</a:t>
            </a:r>
          </a:p>
          <a:p>
            <a:endParaRPr lang="hr-HR" sz="2000" b="1" dirty="0">
              <a:solidFill>
                <a:srgbClr val="24A6A8"/>
              </a:solidFill>
            </a:endParaRPr>
          </a:p>
          <a:p>
            <a:endParaRPr lang="hr-HR" sz="2000" b="1" dirty="0">
              <a:solidFill>
                <a:srgbClr val="24A6A8"/>
              </a:solidFill>
            </a:endParaRPr>
          </a:p>
          <a:p>
            <a:r>
              <a:rPr lang="hr-HR" sz="2000" b="1" dirty="0">
                <a:solidFill>
                  <a:srgbClr val="EF4A5F"/>
                </a:solidFill>
              </a:rPr>
              <a:t>UČENICI U SVAKOM TRENUTKU  MORAJU ZNATI ŠTO SE OD NJIH OČEKUJE.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699997-F6AC-95CE-F698-CED7FE3BD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46" y="2116667"/>
            <a:ext cx="7784710" cy="37736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7A1D6-2A1E-7904-BCEE-2E54E08381D9}"/>
              </a:ext>
            </a:extLst>
          </p:cNvPr>
          <p:cNvSpPr txBox="1"/>
          <p:nvPr/>
        </p:nvSpPr>
        <p:spPr>
          <a:xfrm>
            <a:off x="591312" y="13356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i="1" dirty="0"/>
              <a:t>Tri osnovne komponente konstruktivnog poravnanja: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60497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60D609-8399-28A9-C331-AA5A895FDF01}"/>
              </a:ext>
            </a:extLst>
          </p:cNvPr>
          <p:cNvSpPr txBox="1"/>
          <p:nvPr/>
        </p:nvSpPr>
        <p:spPr>
          <a:xfrm>
            <a:off x="1041400" y="286736"/>
            <a:ext cx="93641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1800" b="1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Ishodi učenja </a:t>
            </a:r>
            <a:r>
              <a:rPr lang="hr-HR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znanja su i vještine koje je osoba stekla učenjem i dokazala nakon</a:t>
            </a:r>
          </a:p>
          <a:p>
            <a:pPr algn="l"/>
            <a:r>
              <a:rPr lang="hr-HR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postupka vrednovanja. </a:t>
            </a:r>
          </a:p>
          <a:p>
            <a:pPr algn="l"/>
            <a:endParaRPr lang="hr-HR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hr-HR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hr-HR" sz="1800" b="0" i="1" u="none" strike="noStrike" baseline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Hrvatskom kvalifikacijskom okviru (HKO) </a:t>
            </a:r>
            <a:r>
              <a:rPr lang="hr-HR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prikazuju se kroz znanja, spoznajne vještine, </a:t>
            </a:r>
            <a:r>
              <a:rPr lang="hr-HR" sz="1800" b="0" i="0" u="none" strike="noStrike" baseline="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psihomotoričke</a:t>
            </a:r>
            <a:r>
              <a:rPr lang="hr-HR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vještine, socijalne vještine te pripadajuću samostalnost i odgovornost.</a:t>
            </a:r>
          </a:p>
          <a:p>
            <a:pPr algn="l"/>
            <a:endParaRPr lang="hr-HR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hr-HR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Skupovi ishoda učenja na razini 4 HKO-a </a:t>
            </a:r>
            <a:r>
              <a:rPr lang="hr-HR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hr-HR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kvalifikacije na razini 4.1 i 4.2 HKO-a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F0CC30-1AE1-4E3F-C114-B8F6396F7BAA}"/>
              </a:ext>
            </a:extLst>
          </p:cNvPr>
          <p:cNvSpPr txBox="1"/>
          <p:nvPr/>
        </p:nvSpPr>
        <p:spPr>
          <a:xfrm>
            <a:off x="1041400" y="5222502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 </a:t>
            </a:r>
            <a:r>
              <a:rPr lang="hr-HR" dirty="0">
                <a:hlinkClick r:id="rId2"/>
              </a:rPr>
              <a:t>Zakon o hrvatskom</a:t>
            </a:r>
          </a:p>
          <a:p>
            <a:r>
              <a:rPr lang="hr-HR" dirty="0">
                <a:hlinkClick r:id="rId2"/>
              </a:rPr>
              <a:t> kvalifikacijskom okviru (22/2013, 64/2018)</a:t>
            </a:r>
            <a:endParaRPr lang="hr-H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58037C-7197-E4DB-13FB-52456802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267" y="2585997"/>
            <a:ext cx="6416596" cy="4168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CE7525-74A1-9F0B-ADD8-F9F35E162158}"/>
              </a:ext>
            </a:extLst>
          </p:cNvPr>
          <p:cNvSpPr txBox="1"/>
          <p:nvPr/>
        </p:nvSpPr>
        <p:spPr>
          <a:xfrm>
            <a:off x="-177800" y="3458597"/>
            <a:ext cx="6096000" cy="84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1125"/>
              </a:spcAft>
              <a:buNone/>
            </a:pPr>
            <a:r>
              <a:rPr lang="pl-PL" sz="2000" b="0" i="0" dirty="0">
                <a:solidFill>
                  <a:srgbClr val="000000"/>
                </a:solidFill>
                <a:effectLst/>
                <a:latin typeface="Minion Pro"/>
              </a:rPr>
              <a:t>DODATAK A</a:t>
            </a:r>
          </a:p>
          <a:p>
            <a:pPr algn="ctr" fontAlgn="base">
              <a:spcAft>
                <a:spcPts val="1125"/>
              </a:spcAft>
              <a:buNone/>
            </a:pPr>
            <a:r>
              <a:rPr lang="pl-PL" sz="2000" b="1" i="0" dirty="0">
                <a:solidFill>
                  <a:srgbClr val="000000"/>
                </a:solidFill>
                <a:effectLst/>
                <a:latin typeface="Minion Pro"/>
              </a:rPr>
              <a:t>Opisnice razina ishoda učenja</a:t>
            </a:r>
          </a:p>
        </p:txBody>
      </p:sp>
    </p:spTree>
    <p:extLst>
      <p:ext uri="{BB962C8B-B14F-4D97-AF65-F5344CB8AC3E}">
        <p14:creationId xmlns:p14="http://schemas.microsoft.com/office/powerpoint/2010/main" val="2800840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C8253-626B-8A03-AC4A-EB92EFF9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026" y="670317"/>
            <a:ext cx="7498080" cy="713398"/>
          </a:xfrm>
        </p:spPr>
        <p:txBody>
          <a:bodyPr>
            <a:normAutofit fontScale="90000"/>
          </a:bodyPr>
          <a:lstStyle/>
          <a:p>
            <a:r>
              <a:rPr lang="hr-HR" sz="2900" dirty="0">
                <a:solidFill>
                  <a:srgbClr val="EF4A5F"/>
                </a:solidFill>
              </a:rPr>
              <a:t>Pripremiti učenike za realizaciju modula</a:t>
            </a:r>
            <a:br>
              <a:rPr lang="hr-HR" sz="2900" dirty="0">
                <a:solidFill>
                  <a:srgbClr val="EF4A5F"/>
                </a:solidFill>
              </a:rPr>
            </a:br>
            <a:r>
              <a:rPr lang="hr-HR" sz="2900" dirty="0">
                <a:solidFill>
                  <a:srgbClr val="EF4A5F"/>
                </a:solidFill>
              </a:rPr>
              <a:t>(</a:t>
            </a:r>
            <a:r>
              <a:rPr lang="hr-HR" sz="2200" dirty="0">
                <a:solidFill>
                  <a:srgbClr val="EF4A5F"/>
                </a:solidFill>
              </a:rPr>
              <a:t>Učenici u svakom trenutku  trebaju znati što se od njih očekuje.)</a:t>
            </a:r>
            <a:br>
              <a:rPr lang="hr-HR" dirty="0">
                <a:solidFill>
                  <a:srgbClr val="EF4A5F"/>
                </a:solidFill>
              </a:rPr>
            </a:br>
            <a:endParaRPr lang="hr-HR" sz="29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3F08D28-9EE3-AA39-262C-97C80E760F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681006"/>
              </p:ext>
            </p:extLst>
          </p:nvPr>
        </p:nvGraphicFramePr>
        <p:xfrm>
          <a:off x="786384" y="2030046"/>
          <a:ext cx="10826496" cy="365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C4E2B70-F7FB-B2C5-5678-2EE53D71B915}"/>
              </a:ext>
            </a:extLst>
          </p:cNvPr>
          <p:cNvSpPr txBox="1"/>
          <p:nvPr/>
        </p:nvSpPr>
        <p:spPr>
          <a:xfrm>
            <a:off x="883920" y="138371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EF4A5F"/>
                </a:solidFill>
              </a:rPr>
              <a:t>Učenicima objasniti:</a:t>
            </a:r>
            <a:br>
              <a:rPr lang="pt-BR" sz="2400" b="1" dirty="0">
                <a:solidFill>
                  <a:srgbClr val="EF4A5F"/>
                </a:solidFill>
              </a:rPr>
            </a:br>
            <a:endParaRPr lang="hr-HR" sz="2400" b="1" dirty="0">
              <a:solidFill>
                <a:srgbClr val="EF4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56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B113-90D4-5422-289B-480ABFFE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253664"/>
            <a:ext cx="4977384" cy="722542"/>
          </a:xfrm>
        </p:spPr>
        <p:txBody>
          <a:bodyPr/>
          <a:lstStyle/>
          <a:p>
            <a:r>
              <a:rPr lang="hr-HR" dirty="0"/>
              <a:t>Sastavnice modula i SIU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EDF774A-A00C-985A-34F2-337CB0D92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709884"/>
              </p:ext>
            </p:extLst>
          </p:nvPr>
        </p:nvGraphicFramePr>
        <p:xfrm>
          <a:off x="270934" y="1126914"/>
          <a:ext cx="11650132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5066">
                  <a:extLst>
                    <a:ext uri="{9D8B030D-6E8A-4147-A177-3AD203B41FA5}">
                      <a16:colId xmlns:a16="http://schemas.microsoft.com/office/drawing/2014/main" val="2992074374"/>
                    </a:ext>
                  </a:extLst>
                </a:gridCol>
                <a:gridCol w="5825066">
                  <a:extLst>
                    <a:ext uri="{9D8B030D-6E8A-4147-A177-3AD203B41FA5}">
                      <a16:colId xmlns:a16="http://schemas.microsoft.com/office/drawing/2014/main" val="261877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MODUL</a:t>
                      </a:r>
                    </a:p>
                  </a:txBody>
                  <a:tcPr>
                    <a:solidFill>
                      <a:srgbClr val="EF4A5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/>
                        <a:t>SKUP ISHODA UČENJA</a:t>
                      </a:r>
                    </a:p>
                  </a:txBody>
                  <a:tcPr>
                    <a:solidFill>
                      <a:srgbClr val="EF4A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3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hr-HR" sz="2000" b="1" dirty="0">
                          <a:solidFill>
                            <a:schemeClr val="tx1"/>
                          </a:solidFill>
                        </a:rPr>
                        <a:t>Naziv </a:t>
                      </a:r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modula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Šifra modula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Kvalifikacije nastavnika koji sudjeluju u realizaciji modula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Obujam modula (CSVET)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Načini stjecanja ishoda učenja (od –do, postotak): VPUP, UTR, SAU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Status modula   (obvezni/izborni)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Cilj (opis) modula 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Ključni pojmovi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Povezanost modula s </a:t>
                      </a:r>
                      <a:r>
                        <a:rPr lang="hr-HR" sz="2000" b="0" dirty="0" err="1">
                          <a:solidFill>
                            <a:schemeClr val="tx1"/>
                          </a:solidFill>
                        </a:rPr>
                        <a:t>međupredmetnim</a:t>
                      </a:r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 temama 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Preporuke za učenje temeljeno na radu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Specifični materijalni uvjeti i okruženje za učenje, potrebni za realizaciju modula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Obujam SIU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Ishodi učenja</a:t>
                      </a:r>
                    </a:p>
                    <a:p>
                      <a:pPr fontAlgn="ctr"/>
                      <a:r>
                        <a:rPr lang="hr-HR" sz="2000" b="1" dirty="0">
                          <a:solidFill>
                            <a:srgbClr val="EF4A5F"/>
                          </a:solidFill>
                        </a:rPr>
                        <a:t>Dominantan nastavni sustav i opis načina ostvarivanja SIU-a</a:t>
                      </a:r>
                    </a:p>
                    <a:p>
                      <a:pPr fontAlgn="t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Nastavne cjeline/teme</a:t>
                      </a:r>
                    </a:p>
                    <a:p>
                      <a:pPr fontAlgn="ctr"/>
                      <a:r>
                        <a:rPr lang="hr-HR" sz="2000" b="1" kern="1200" dirty="0">
                          <a:solidFill>
                            <a:srgbClr val="EF4A5F"/>
                          </a:solidFill>
                          <a:latin typeface="+mn-lt"/>
                          <a:ea typeface="+mn-ea"/>
                          <a:cs typeface="+mn-cs"/>
                        </a:rPr>
                        <a:t>Načini i primjer vrednovanja</a:t>
                      </a:r>
                    </a:p>
                    <a:p>
                      <a:pPr fontAlgn="ctr"/>
                      <a:r>
                        <a:rPr lang="hr-HR" sz="2000" b="0" dirty="0">
                          <a:solidFill>
                            <a:schemeClr val="tx1"/>
                          </a:solidFill>
                        </a:rPr>
                        <a:t>Prijedlog prilagodbe za učenike s posebnim odgojno-obrazovnim potrebama</a:t>
                      </a:r>
                    </a:p>
                    <a:p>
                      <a:endParaRPr lang="hr-HR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67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176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F994-40A6-A28E-9A7D-E3A217F24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BB0B-D697-5CE2-7BEE-1AE38F71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044" y="96597"/>
            <a:ext cx="5138082" cy="416834"/>
          </a:xfrm>
        </p:spPr>
        <p:txBody>
          <a:bodyPr>
            <a:normAutofit fontScale="90000"/>
          </a:bodyPr>
          <a:lstStyle/>
          <a:p>
            <a:r>
              <a:rPr lang="pl-PL" sz="2900" dirty="0">
                <a:solidFill>
                  <a:srgbClr val="EF4A5F"/>
                </a:solidFill>
              </a:rPr>
              <a:t>Nastavni (didaktički) sustavi</a:t>
            </a:r>
            <a:endParaRPr lang="hr-HR" sz="2900" dirty="0">
              <a:solidFill>
                <a:srgbClr val="EF4A5F"/>
              </a:solidFill>
            </a:endParaRPr>
          </a:p>
        </p:txBody>
      </p:sp>
      <p:sp>
        <p:nvSpPr>
          <p:cNvPr id="24" name="Pravokutnik: zaobljeni kutovi 21">
            <a:extLst>
              <a:ext uri="{FF2B5EF4-FFF2-40B4-BE49-F238E27FC236}">
                <a16:creationId xmlns:a16="http://schemas.microsoft.com/office/drawing/2014/main" id="{32BC0372-2D73-4811-798B-8140BB03B439}"/>
              </a:ext>
            </a:extLst>
          </p:cNvPr>
          <p:cNvSpPr/>
          <p:nvPr/>
        </p:nvSpPr>
        <p:spPr>
          <a:xfrm>
            <a:off x="879027" y="4703794"/>
            <a:ext cx="2475170" cy="49398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F4A5F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Mentorska nastava</a:t>
            </a:r>
          </a:p>
        </p:txBody>
      </p:sp>
      <p:sp>
        <p:nvSpPr>
          <p:cNvPr id="22" name="Pravokutnik: zaobljeni kutovi 19">
            <a:extLst>
              <a:ext uri="{FF2B5EF4-FFF2-40B4-BE49-F238E27FC236}">
                <a16:creationId xmlns:a16="http://schemas.microsoft.com/office/drawing/2014/main" id="{B2BA1D59-E6F7-B774-4265-6F5DC08E8502}"/>
              </a:ext>
            </a:extLst>
          </p:cNvPr>
          <p:cNvSpPr/>
          <p:nvPr/>
        </p:nvSpPr>
        <p:spPr>
          <a:xfrm>
            <a:off x="2484473" y="3002193"/>
            <a:ext cx="2747569" cy="49398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F4A5F"/>
          </a:solidFill>
          <a:ln w="19046" cap="flat">
            <a:solidFill>
              <a:srgbClr val="EF4A5F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Heuristička nastava</a:t>
            </a:r>
          </a:p>
        </p:txBody>
      </p:sp>
      <p:sp>
        <p:nvSpPr>
          <p:cNvPr id="20" name="Pravokutnik: zaobljeni kutovi 17">
            <a:extLst>
              <a:ext uri="{FF2B5EF4-FFF2-40B4-BE49-F238E27FC236}">
                <a16:creationId xmlns:a16="http://schemas.microsoft.com/office/drawing/2014/main" id="{0CFDFD57-DE6A-855A-80BC-02A005E2BE13}"/>
              </a:ext>
            </a:extLst>
          </p:cNvPr>
          <p:cNvSpPr/>
          <p:nvPr/>
        </p:nvSpPr>
        <p:spPr>
          <a:xfrm>
            <a:off x="703134" y="3562879"/>
            <a:ext cx="2826956" cy="49886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4A6A8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Programirana nastava</a:t>
            </a:r>
          </a:p>
        </p:txBody>
      </p:sp>
      <p:sp>
        <p:nvSpPr>
          <p:cNvPr id="18" name="Pravokutnik: zaobljeni kutovi 15">
            <a:extLst>
              <a:ext uri="{FF2B5EF4-FFF2-40B4-BE49-F238E27FC236}">
                <a16:creationId xmlns:a16="http://schemas.microsoft.com/office/drawing/2014/main" id="{59554F2E-6D16-C628-6DDC-FA5E4F5433E4}"/>
              </a:ext>
            </a:extLst>
          </p:cNvPr>
          <p:cNvSpPr/>
          <p:nvPr/>
        </p:nvSpPr>
        <p:spPr>
          <a:xfrm>
            <a:off x="2287926" y="4131161"/>
            <a:ext cx="2747569" cy="49398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7CF4C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Egzemplarna nastava</a:t>
            </a:r>
          </a:p>
        </p:txBody>
      </p:sp>
      <p:sp>
        <p:nvSpPr>
          <p:cNvPr id="16" name="Pravokutnik: zaobljeni kutovi 13">
            <a:extLst>
              <a:ext uri="{FF2B5EF4-FFF2-40B4-BE49-F238E27FC236}">
                <a16:creationId xmlns:a16="http://schemas.microsoft.com/office/drawing/2014/main" id="{B9C1D7C0-CBAF-E47D-3622-BDC05F4B5AC2}"/>
              </a:ext>
            </a:extLst>
          </p:cNvPr>
          <p:cNvSpPr/>
          <p:nvPr/>
        </p:nvSpPr>
        <p:spPr>
          <a:xfrm>
            <a:off x="751796" y="2387503"/>
            <a:ext cx="2602401" cy="49398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7CF4C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Problemska nastava</a:t>
            </a:r>
          </a:p>
        </p:txBody>
      </p:sp>
      <p:sp>
        <p:nvSpPr>
          <p:cNvPr id="14" name="Pravokutnik: zaobljeni kutovi 11">
            <a:extLst>
              <a:ext uri="{FF2B5EF4-FFF2-40B4-BE49-F238E27FC236}">
                <a16:creationId xmlns:a16="http://schemas.microsoft.com/office/drawing/2014/main" id="{D46DA539-2940-2C90-56C7-64D0095AAA9A}"/>
              </a:ext>
            </a:extLst>
          </p:cNvPr>
          <p:cNvSpPr/>
          <p:nvPr/>
        </p:nvSpPr>
        <p:spPr>
          <a:xfrm>
            <a:off x="2116612" y="1833164"/>
            <a:ext cx="2602400" cy="49398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4A6A8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Projektna nastava</a:t>
            </a:r>
          </a:p>
        </p:txBody>
      </p:sp>
      <p:sp>
        <p:nvSpPr>
          <p:cNvPr id="12" name="Pravokutnik: zaobljeni kutovi 27">
            <a:extLst>
              <a:ext uri="{FF2B5EF4-FFF2-40B4-BE49-F238E27FC236}">
                <a16:creationId xmlns:a16="http://schemas.microsoft.com/office/drawing/2014/main" id="{19083D3E-E878-2EAE-D6AC-28ED9A16CBCB}"/>
              </a:ext>
            </a:extLst>
          </p:cNvPr>
          <p:cNvSpPr/>
          <p:nvPr/>
        </p:nvSpPr>
        <p:spPr>
          <a:xfrm>
            <a:off x="2548412" y="5321328"/>
            <a:ext cx="3345254" cy="49886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4A6A8"/>
          </a:solidFill>
          <a:ln w="19046" cap="flat">
            <a:solidFill>
              <a:srgbClr val="24A6A8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Učenje temeljeno na radu</a:t>
            </a: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8EA4105C-1BEC-A6A1-2672-E790E8B3BEDA}"/>
              </a:ext>
            </a:extLst>
          </p:cNvPr>
          <p:cNvSpPr/>
          <p:nvPr/>
        </p:nvSpPr>
        <p:spPr>
          <a:xfrm rot="516922">
            <a:off x="8087020" y="732200"/>
            <a:ext cx="3884620" cy="1567538"/>
          </a:xfrm>
          <a:prstGeom prst="wedgeEllipseCallout">
            <a:avLst>
              <a:gd name="adj1" fmla="val -49368"/>
              <a:gd name="adj2" fmla="val 28273"/>
            </a:avLst>
          </a:prstGeom>
          <a:solidFill>
            <a:srgbClr val="EF4A5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Strukturirani i jasni načini realizacije nastavnoga procesa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884DA3D6-077E-419E-6E3F-9E58A8B3E73B}"/>
              </a:ext>
            </a:extLst>
          </p:cNvPr>
          <p:cNvSpPr/>
          <p:nvPr/>
        </p:nvSpPr>
        <p:spPr>
          <a:xfrm rot="21293514">
            <a:off x="6278403" y="2049805"/>
            <a:ext cx="3903413" cy="1567538"/>
          </a:xfrm>
          <a:prstGeom prst="wedgeEllipseCallout">
            <a:avLst>
              <a:gd name="adj1" fmla="val -44634"/>
              <a:gd name="adj2" fmla="val 38560"/>
            </a:avLst>
          </a:prstGeom>
          <a:solidFill>
            <a:srgbClr val="24A6A8"/>
          </a:solidFill>
          <a:ln>
            <a:solidFill>
              <a:srgbClr val="24A6A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Uključuju nastavne metode, nastavne medije (sredstva i pomagala) i socijalne oblike rada – oni su njihov sastavni dio</a:t>
            </a: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E3A7E325-C245-5741-E6E7-8C8E255660A5}"/>
              </a:ext>
            </a:extLst>
          </p:cNvPr>
          <p:cNvSpPr/>
          <p:nvPr/>
        </p:nvSpPr>
        <p:spPr>
          <a:xfrm rot="813688">
            <a:off x="8529290" y="3461169"/>
            <a:ext cx="3511015" cy="1468991"/>
          </a:xfrm>
          <a:prstGeom prst="wedgeEllipseCallout">
            <a:avLst>
              <a:gd name="adj1" fmla="val -55055"/>
              <a:gd name="adj2" fmla="val 3323"/>
            </a:avLst>
          </a:prstGeom>
          <a:solidFill>
            <a:srgbClr val="A7CF4C"/>
          </a:solidFill>
          <a:ln>
            <a:solidFill>
              <a:srgbClr val="A7CF4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Usmjereni su na učenika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8ED59BB-C01F-EDB2-D93E-F87388861E94}"/>
              </a:ext>
            </a:extLst>
          </p:cNvPr>
          <p:cNvSpPr/>
          <p:nvPr/>
        </p:nvSpPr>
        <p:spPr>
          <a:xfrm rot="516922">
            <a:off x="6554554" y="4558263"/>
            <a:ext cx="3884620" cy="1567538"/>
          </a:xfrm>
          <a:prstGeom prst="wedgeEllipseCallout">
            <a:avLst>
              <a:gd name="adj1" fmla="val 50798"/>
              <a:gd name="adj2" fmla="val 33275"/>
            </a:avLst>
          </a:prstGeom>
          <a:solidFill>
            <a:srgbClr val="EF4A5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Poteškoća – ne postoji jedinstvena pedagoška terminologija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178005-A6B5-8D6C-4113-E2D1F98B2087}"/>
              </a:ext>
            </a:extLst>
          </p:cNvPr>
          <p:cNvSpPr txBox="1"/>
          <p:nvPr/>
        </p:nvSpPr>
        <p:spPr>
          <a:xfrm>
            <a:off x="751796" y="417994"/>
            <a:ext cx="61002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1800" b="1" i="0" u="none" strike="noStrike" baseline="0" dirty="0">
                <a:solidFill>
                  <a:srgbClr val="231F20"/>
                </a:solidFill>
                <a:latin typeface="Alkes-Bold"/>
              </a:rPr>
              <a:t>Nastavni sustav </a:t>
            </a:r>
            <a:r>
              <a:rPr lang="hr-HR" sz="1800" b="0" i="0" u="none" strike="noStrike" baseline="0" dirty="0">
                <a:solidFill>
                  <a:srgbClr val="231F20"/>
                </a:solidFill>
                <a:latin typeface="Alkes-Regular"/>
              </a:rPr>
              <a:t>je oblikovanje (strukturiranje) nastavnog procesa te domišljena, sređena, racionalna i ekonomična struktura izvođenja nastavnoga rada.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961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6A7C-B2A0-0352-5526-536A37F08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536" y="187604"/>
            <a:ext cx="1837944" cy="665837"/>
          </a:xfrm>
        </p:spPr>
        <p:txBody>
          <a:bodyPr>
            <a:normAutofit/>
          </a:bodyPr>
          <a:lstStyle/>
          <a:p>
            <a:r>
              <a:rPr lang="hr-HR" sz="2800">
                <a:solidFill>
                  <a:srgbClr val="EF4A5F"/>
                </a:solidFill>
              </a:rPr>
              <a:t>Sadržaj</a:t>
            </a:r>
            <a:endParaRPr lang="hr-HR" sz="2800" dirty="0">
              <a:solidFill>
                <a:srgbClr val="EF4A5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D35FC-D0D8-EC67-7CAA-C58911D4D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097280"/>
            <a:ext cx="10881360" cy="4907279"/>
          </a:xfrm>
        </p:spPr>
        <p:txBody>
          <a:bodyPr/>
          <a:lstStyle/>
          <a:p>
            <a:endParaRPr lang="hr-HR" dirty="0">
              <a:solidFill>
                <a:srgbClr val="24A6A8"/>
              </a:solidFill>
            </a:endParaRPr>
          </a:p>
          <a:p>
            <a:pPr marL="0" indent="0">
              <a:buNone/>
            </a:pPr>
            <a:r>
              <a:rPr lang="hr-HR" b="1" dirty="0" err="1">
                <a:solidFill>
                  <a:srgbClr val="24A6A8"/>
                </a:solidFill>
              </a:rPr>
              <a:t>Radonica</a:t>
            </a:r>
            <a:r>
              <a:rPr lang="hr-HR" b="1" dirty="0">
                <a:solidFill>
                  <a:srgbClr val="24A6A8"/>
                </a:solidFill>
              </a:rPr>
              <a:t> 1 - 24. 11. 2025. (16:30 – 18:00)</a:t>
            </a:r>
          </a:p>
          <a:p>
            <a:pPr marL="0" indent="0">
              <a:buNone/>
            </a:pPr>
            <a:r>
              <a:rPr lang="hr-HR" dirty="0">
                <a:solidFill>
                  <a:srgbClr val="EF4A5F"/>
                </a:solidFill>
              </a:rPr>
              <a:t>Izvedbeni plan modula i planiranje aktivnosti za realizaciju ishoda učenja. izazovi i rješenja</a:t>
            </a:r>
          </a:p>
          <a:p>
            <a:pPr marL="0" indent="0">
              <a:buNone/>
            </a:pPr>
            <a:endParaRPr lang="hr-HR" b="1" dirty="0">
              <a:solidFill>
                <a:srgbClr val="24A6A8"/>
              </a:solidFill>
            </a:endParaRPr>
          </a:p>
          <a:p>
            <a:pPr marL="0" indent="0">
              <a:buNone/>
            </a:pPr>
            <a:endParaRPr lang="hr-HR" b="1" dirty="0">
              <a:solidFill>
                <a:srgbClr val="24A6A8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b="1" dirty="0">
                <a:solidFill>
                  <a:srgbClr val="24A6A8"/>
                </a:solidFill>
              </a:rPr>
              <a:t>Radionica 2 - 25. 11. 2025. (11:30 – 13:00)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dirty="0">
                <a:solidFill>
                  <a:srgbClr val="EF4A5F"/>
                </a:solidFill>
              </a:rPr>
              <a:t>Suradnja nastavnika u realizaciji nastave modula i vrednovanju ishoda učenja, izazovi i rješenja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9BB68-AA96-D590-C045-137A6765F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4" y="220810"/>
            <a:ext cx="949751" cy="87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6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EE238-54FC-2A77-63A9-ED34E4632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7" y="1233731"/>
            <a:ext cx="8432800" cy="4161937"/>
          </a:xfrm>
        </p:spPr>
        <p:txBody>
          <a:bodyPr>
            <a:normAutofit/>
          </a:bodyPr>
          <a:lstStyle/>
          <a:p>
            <a:r>
              <a:rPr lang="hr-H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Montserrat"/>
              </a:rPr>
              <a:t>Učenici uče kroz </a:t>
            </a:r>
            <a:r>
              <a:rPr lang="hr-HR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Montserrat"/>
              </a:rPr>
              <a:t>planiranje i realizaciju projekta </a:t>
            </a:r>
            <a:r>
              <a:rPr lang="hr-H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Montserrat"/>
              </a:rPr>
              <a:t>(istraživačkog, praktičnog, produkcijskog)</a:t>
            </a:r>
          </a:p>
          <a:p>
            <a:pPr marL="0" indent="0">
              <a:lnSpc>
                <a:spcPts val="2908"/>
              </a:lnSpc>
              <a:buNone/>
            </a:pPr>
            <a:endParaRPr lang="hr-HR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  <a:sym typeface="Montserrat"/>
            </a:endParaRPr>
          </a:p>
          <a:p>
            <a:r>
              <a:rPr lang="hr-H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Montserrat"/>
              </a:rPr>
              <a:t>Primjena u modulu: modul/SIU može se oblikovati kao projektna cjelina (npr. izrada web stranice, izrada modela, istraživački rad, tiskanje brošure)</a:t>
            </a:r>
          </a:p>
          <a:p>
            <a:pPr marL="0" indent="0">
              <a:lnSpc>
                <a:spcPts val="2908"/>
              </a:lnSpc>
              <a:buNone/>
            </a:pPr>
            <a:endParaRPr lang="hr-HR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  <a:sym typeface="Montserrat"/>
            </a:endParaRPr>
          </a:p>
          <a:p>
            <a:pPr>
              <a:lnSpc>
                <a:spcPts val="2908"/>
              </a:lnSpc>
            </a:pPr>
            <a:r>
              <a:rPr lang="hr-H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  <a:sym typeface="Montserrat"/>
              </a:rPr>
              <a:t>Značajke: razvija se kreativnost, praktične vještine, timski rad, mogućnost povezivanja više ishoda učenja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  <a:sym typeface="Montserrat"/>
            </a:endParaRPr>
          </a:p>
          <a:p>
            <a:endParaRPr lang="hr-HR" dirty="0"/>
          </a:p>
        </p:txBody>
      </p:sp>
      <p:sp>
        <p:nvSpPr>
          <p:cNvPr id="2" name="Pravokutnik: zaobljeni kutovi 11">
            <a:extLst>
              <a:ext uri="{FF2B5EF4-FFF2-40B4-BE49-F238E27FC236}">
                <a16:creationId xmlns:a16="http://schemas.microsoft.com/office/drawing/2014/main" id="{8468C3B8-3A58-7860-5CBB-9DD41CBD6C41}"/>
              </a:ext>
            </a:extLst>
          </p:cNvPr>
          <p:cNvSpPr/>
          <p:nvPr/>
        </p:nvSpPr>
        <p:spPr>
          <a:xfrm>
            <a:off x="8418898" y="275733"/>
            <a:ext cx="3267134" cy="59470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4A6A8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9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Projektna nastava</a:t>
            </a:r>
          </a:p>
        </p:txBody>
      </p:sp>
      <p:pic>
        <p:nvPicPr>
          <p:cNvPr id="3074" name="Picture 2" descr="Students collaborating">
            <a:extLst>
              <a:ext uri="{FF2B5EF4-FFF2-40B4-BE49-F238E27FC236}">
                <a16:creationId xmlns:a16="http://schemas.microsoft.com/office/drawing/2014/main" id="{7C0F0C1D-B23C-438B-FF15-1F93F1C8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649" y="3543300"/>
            <a:ext cx="3072384" cy="22373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47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3AA31-0FB3-9479-1C5E-C0738B441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48" y="1137349"/>
            <a:ext cx="10515600" cy="2609215"/>
          </a:xfrm>
        </p:spPr>
        <p:txBody>
          <a:bodyPr/>
          <a:lstStyle/>
          <a:p>
            <a:r>
              <a:rPr lang="hr-HR" sz="2200" dirty="0">
                <a:solidFill>
                  <a:srgbClr val="55585D"/>
                </a:solidFill>
              </a:rPr>
              <a:t>Učenici uče </a:t>
            </a:r>
            <a:r>
              <a:rPr lang="hr-HR" sz="2200" b="1" i="1" dirty="0">
                <a:solidFill>
                  <a:srgbClr val="55585D"/>
                </a:solidFill>
              </a:rPr>
              <a:t>rješavanjem problemskih situacija </a:t>
            </a:r>
            <a:r>
              <a:rPr lang="hr-HR" sz="2200" dirty="0">
                <a:solidFill>
                  <a:srgbClr val="55585D"/>
                </a:solidFill>
              </a:rPr>
              <a:t>(stvarni ili simulirani problemi)</a:t>
            </a:r>
          </a:p>
          <a:p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Primjena u modulu: učenici trebaju otkriti uzrok i predložiti rješenje</a:t>
            </a:r>
          </a:p>
          <a:p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Značajke: razvija se sposobnost primjene znanja/teorije u praksi, logičko razmišljanje, kreativno rješavanje problema</a:t>
            </a:r>
          </a:p>
        </p:txBody>
      </p:sp>
      <p:sp>
        <p:nvSpPr>
          <p:cNvPr id="4" name="Pravokutnik: zaobljeni kutovi 13">
            <a:extLst>
              <a:ext uri="{FF2B5EF4-FFF2-40B4-BE49-F238E27FC236}">
                <a16:creationId xmlns:a16="http://schemas.microsoft.com/office/drawing/2014/main" id="{55F905CF-BE97-6D34-9AD1-5E00F64B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384" y="277813"/>
            <a:ext cx="3697224" cy="5926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7CF4C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9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Problemska nastava</a:t>
            </a:r>
          </a:p>
        </p:txBody>
      </p:sp>
      <p:pic>
        <p:nvPicPr>
          <p:cNvPr id="2052" name="Picture 4" descr="Problem-based learning can impart skills for life - IndiaBioscience">
            <a:extLst>
              <a:ext uri="{FF2B5EF4-FFF2-40B4-BE49-F238E27FC236}">
                <a16:creationId xmlns:a16="http://schemas.microsoft.com/office/drawing/2014/main" id="{84C70CF6-6351-94B8-0DB1-DA520723B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561" y="4141979"/>
            <a:ext cx="3179572" cy="189148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908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9FA855C1-9C50-FDB7-DFAB-EC487B53EC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457797"/>
              </p:ext>
            </p:extLst>
          </p:nvPr>
        </p:nvGraphicFramePr>
        <p:xfrm>
          <a:off x="320040" y="1135380"/>
          <a:ext cx="11695176" cy="458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38DE8909-C6CB-116C-C1E9-51AD1D04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0" y="277813"/>
            <a:ext cx="5257800" cy="592137"/>
          </a:xfrm>
        </p:spPr>
        <p:txBody>
          <a:bodyPr>
            <a:normAutofit fontScale="90000"/>
          </a:bodyPr>
          <a:lstStyle/>
          <a:p>
            <a:r>
              <a:rPr lang="pl-PL" sz="2900" dirty="0">
                <a:solidFill>
                  <a:srgbClr val="EF4A5F"/>
                </a:solidFill>
              </a:rPr>
              <a:t>Projektna i problemska nastava</a:t>
            </a:r>
            <a:endParaRPr lang="hr-HR" sz="2900" dirty="0">
              <a:solidFill>
                <a:srgbClr val="EF4A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05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D97EB-6719-C37E-7135-CCC6656F7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598571"/>
            <a:ext cx="11226799" cy="3054636"/>
          </a:xfrm>
        </p:spPr>
        <p:txBody>
          <a:bodyPr>
            <a:normAutofit lnSpcReduction="10000"/>
          </a:bodyPr>
          <a:lstStyle/>
          <a:p>
            <a:r>
              <a:rPr lang="hr-HR" sz="2200" dirty="0">
                <a:solidFill>
                  <a:srgbClr val="55585D"/>
                </a:solidFill>
              </a:rPr>
              <a:t>nastava u kojoj </a:t>
            </a:r>
            <a:r>
              <a:rPr lang="hr-HR" sz="2200" b="1" i="1" dirty="0">
                <a:solidFill>
                  <a:srgbClr val="55585D"/>
                </a:solidFill>
              </a:rPr>
              <a:t>učenici sami (uz vođenje nastavnika) dolaze do rješenja problema (otkrivanje i samostalno rješavanje)</a:t>
            </a:r>
          </a:p>
          <a:p>
            <a:pPr marL="0" indent="0">
              <a:buNone/>
            </a:pPr>
            <a:endParaRPr lang="hr-HR" sz="2200" dirty="0">
              <a:solidFill>
                <a:srgbClr val="55585D"/>
              </a:solidFill>
            </a:endParaRPr>
          </a:p>
          <a:p>
            <a:pPr algn="just"/>
            <a:r>
              <a:rPr lang="hr-HR" sz="2200" dirty="0">
                <a:solidFill>
                  <a:srgbClr val="55585D"/>
                </a:solidFill>
              </a:rPr>
              <a:t>Primjena u modulu: kroz istraživačke zadatke, laboratorijske vježbe, samostalno eksperimentiranje, heuristički razgovor („aha” doživljaj), rasprava, panel-rasprava</a:t>
            </a:r>
          </a:p>
          <a:p>
            <a:pPr algn="just"/>
            <a:r>
              <a:rPr lang="hr-HR" sz="2200" dirty="0">
                <a:solidFill>
                  <a:srgbClr val="55585D"/>
                </a:solidFill>
              </a:rPr>
              <a:t>Značajke? Potiče kritičko mišljenje, razmišljanje i otkrivanje vlastitim putem, usavršavanje istraživačkog pristupa. U heurističkoj nastavi nastavnik je taj koji rješava problem i pri tom misaono vodi učenika (u problemskoj nastavi probleme rješavaju učenici) </a:t>
            </a:r>
          </a:p>
          <a:p>
            <a:endParaRPr lang="hr-HR" sz="2200" dirty="0">
              <a:solidFill>
                <a:srgbClr val="24A6A8"/>
              </a:solidFill>
            </a:endParaRPr>
          </a:p>
          <a:p>
            <a:endParaRPr lang="hr-HR" dirty="0"/>
          </a:p>
        </p:txBody>
      </p:sp>
      <p:sp>
        <p:nvSpPr>
          <p:cNvPr id="4" name="Pravokutnik: zaobljeni kutovi 19">
            <a:extLst>
              <a:ext uri="{FF2B5EF4-FFF2-40B4-BE49-F238E27FC236}">
                <a16:creationId xmlns:a16="http://schemas.microsoft.com/office/drawing/2014/main" id="{D1563914-FD41-6A3F-B2EC-719553BD7FF4}"/>
              </a:ext>
            </a:extLst>
          </p:cNvPr>
          <p:cNvSpPr/>
          <p:nvPr/>
        </p:nvSpPr>
        <p:spPr>
          <a:xfrm>
            <a:off x="8094134" y="308835"/>
            <a:ext cx="3793066" cy="58700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F4A5F"/>
          </a:solidFill>
          <a:ln w="19046" cap="flat">
            <a:solidFill>
              <a:srgbClr val="EF4A5F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9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Heuristička nastava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2F9B12-0D08-28BF-F727-8FF81CDC3624}"/>
              </a:ext>
            </a:extLst>
          </p:cNvPr>
          <p:cNvGrpSpPr/>
          <p:nvPr/>
        </p:nvGrpSpPr>
        <p:grpSpPr>
          <a:xfrm>
            <a:off x="4705532" y="4551788"/>
            <a:ext cx="2474204" cy="1872477"/>
            <a:chOff x="5264331" y="4264696"/>
            <a:chExt cx="2474204" cy="18724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733CE1-EB20-98DF-016E-60B11D94E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4331" y="4882762"/>
              <a:ext cx="1663338" cy="12544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5663CBCF-0AED-9BD9-25A8-F957BBE8F3BF}"/>
                </a:ext>
              </a:extLst>
            </p:cNvPr>
            <p:cNvSpPr/>
            <p:nvPr/>
          </p:nvSpPr>
          <p:spPr>
            <a:xfrm>
              <a:off x="6553202" y="4264696"/>
              <a:ext cx="1185333" cy="618066"/>
            </a:xfrm>
            <a:prstGeom prst="cloudCallout">
              <a:avLst>
                <a:gd name="adj1" fmla="val -94405"/>
                <a:gd name="adj2" fmla="val 57020"/>
              </a:avLst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2241716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BB1D5-3505-E92F-24E8-43FBFAAD1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71FD4-2038-D16D-E566-33C3175C1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958"/>
            <a:ext cx="7640781" cy="4161937"/>
          </a:xfrm>
        </p:spPr>
        <p:txBody>
          <a:bodyPr/>
          <a:lstStyle/>
          <a:p>
            <a:r>
              <a:rPr lang="hr-HR" sz="2200" dirty="0">
                <a:solidFill>
                  <a:srgbClr val="55585D"/>
                </a:solidFill>
              </a:rPr>
              <a:t>tema se dijeli </a:t>
            </a:r>
            <a:r>
              <a:rPr lang="hr-HR" sz="2200" b="1" i="1" dirty="0">
                <a:solidFill>
                  <a:srgbClr val="55585D"/>
                </a:solidFill>
              </a:rPr>
              <a:t>na male, logične korake </a:t>
            </a:r>
            <a:r>
              <a:rPr lang="hr-HR" sz="2200" dirty="0">
                <a:solidFill>
                  <a:srgbClr val="55585D"/>
                </a:solidFill>
              </a:rPr>
              <a:t>(‘strategija kratkog koraka’- nakon svakog koraka učeniku se daje zadatak koji zahtjeva određenu aktivnost vezanu uz taj sadržaj) uz stalnu povratnu informaciju</a:t>
            </a:r>
          </a:p>
          <a:p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Programirani listić, online kvizovi, adaptivni e-</a:t>
            </a:r>
            <a:r>
              <a:rPr lang="hr-HR" sz="2200" dirty="0" err="1">
                <a:solidFill>
                  <a:srgbClr val="55585D"/>
                </a:solidFill>
              </a:rPr>
              <a:t>learning</a:t>
            </a:r>
            <a:endParaRPr lang="hr-HR" sz="2200" dirty="0">
              <a:solidFill>
                <a:srgbClr val="55585D"/>
              </a:solidFill>
            </a:endParaRPr>
          </a:p>
          <a:p>
            <a:pPr marL="0" indent="0">
              <a:buNone/>
            </a:pPr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Učenje vlastitim tempom/individualizacija, jasno praćenje napretka, jasna struktura učenja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2" name="Pravokutnik: zaobljeni kutovi 17">
            <a:extLst>
              <a:ext uri="{FF2B5EF4-FFF2-40B4-BE49-F238E27FC236}">
                <a16:creationId xmlns:a16="http://schemas.microsoft.com/office/drawing/2014/main" id="{C3FE7C33-DA69-AB22-EBFA-9CC3B64C9684}"/>
              </a:ext>
            </a:extLst>
          </p:cNvPr>
          <p:cNvSpPr/>
          <p:nvPr/>
        </p:nvSpPr>
        <p:spPr>
          <a:xfrm>
            <a:off x="7936544" y="461723"/>
            <a:ext cx="3970867" cy="55615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4A6A8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9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Programirana nastava</a:t>
            </a:r>
          </a:p>
        </p:txBody>
      </p:sp>
      <p:pic>
        <p:nvPicPr>
          <p:cNvPr id="6" name="Picture 5" descr="Boy using laptop for virtual class">
            <a:extLst>
              <a:ext uri="{FF2B5EF4-FFF2-40B4-BE49-F238E27FC236}">
                <a16:creationId xmlns:a16="http://schemas.microsoft.com/office/drawing/2014/main" id="{D8FBDB0B-34EA-3763-8414-B4EF99BA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981" y="2425116"/>
            <a:ext cx="3428430" cy="22856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75799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78EB0-4B7F-BBD6-0CE5-ED01E69C3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7">
            <a:extLst>
              <a:ext uri="{FF2B5EF4-FFF2-40B4-BE49-F238E27FC236}">
                <a16:creationId xmlns:a16="http://schemas.microsoft.com/office/drawing/2014/main" id="{67AE6F78-0F66-0EB3-D4FB-CBDF8AC7B1D0}"/>
              </a:ext>
            </a:extLst>
          </p:cNvPr>
          <p:cNvSpPr/>
          <p:nvPr/>
        </p:nvSpPr>
        <p:spPr>
          <a:xfrm>
            <a:off x="7890098" y="304533"/>
            <a:ext cx="3970867" cy="55615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4A6A8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9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Programirana nastava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D92B936-6760-0E44-9DD4-E34526C3DA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039544"/>
              </p:ext>
            </p:extLst>
          </p:nvPr>
        </p:nvGraphicFramePr>
        <p:xfrm>
          <a:off x="127001" y="1244601"/>
          <a:ext cx="7814732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1D65DA4-32FA-7540-F6B0-5A0CB9FEA65D}"/>
              </a:ext>
            </a:extLst>
          </p:cNvPr>
          <p:cNvGrpSpPr/>
          <p:nvPr/>
        </p:nvGrpSpPr>
        <p:grpSpPr>
          <a:xfrm>
            <a:off x="4348370" y="4742623"/>
            <a:ext cx="1747630" cy="1048578"/>
            <a:chOff x="5480233" y="1749010"/>
            <a:chExt cx="1747630" cy="1048578"/>
          </a:xfrm>
          <a:solidFill>
            <a:srgbClr val="24A6A8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C182976-1F59-0B23-6B41-4528A52471DD}"/>
                </a:ext>
              </a:extLst>
            </p:cNvPr>
            <p:cNvSpPr/>
            <p:nvPr/>
          </p:nvSpPr>
          <p:spPr>
            <a:xfrm>
              <a:off x="5480233" y="1749010"/>
              <a:ext cx="1747630" cy="10485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r-HR" b="1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BB87E3E2-44C6-8F36-4343-6763C9BA5779}"/>
                </a:ext>
              </a:extLst>
            </p:cNvPr>
            <p:cNvSpPr txBox="1"/>
            <p:nvPr/>
          </p:nvSpPr>
          <p:spPr>
            <a:xfrm>
              <a:off x="5510945" y="1779722"/>
              <a:ext cx="1686206" cy="987154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1900" b="1" kern="1200" dirty="0"/>
                <a:t>NETOČAN ODGOVOR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638294-7232-BB28-C4B7-48E26E0EE293}"/>
              </a:ext>
            </a:extLst>
          </p:cNvPr>
          <p:cNvGrpSpPr/>
          <p:nvPr/>
        </p:nvGrpSpPr>
        <p:grpSpPr>
          <a:xfrm>
            <a:off x="7857067" y="4742623"/>
            <a:ext cx="1879600" cy="1048578"/>
            <a:chOff x="5480233" y="1749010"/>
            <a:chExt cx="1747630" cy="1048578"/>
          </a:xfrm>
          <a:solidFill>
            <a:srgbClr val="24A6A8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D46AAF3-FCCC-2A01-E63E-BCC3FA67A8DD}"/>
                </a:ext>
              </a:extLst>
            </p:cNvPr>
            <p:cNvSpPr/>
            <p:nvPr/>
          </p:nvSpPr>
          <p:spPr>
            <a:xfrm>
              <a:off x="5480233" y="1749010"/>
              <a:ext cx="1747630" cy="104857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r-HR" b="1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A2FF2F1C-2A17-3130-D36C-9DA25B9658F5}"/>
                </a:ext>
              </a:extLst>
            </p:cNvPr>
            <p:cNvSpPr txBox="1"/>
            <p:nvPr/>
          </p:nvSpPr>
          <p:spPr>
            <a:xfrm>
              <a:off x="5510945" y="1779722"/>
              <a:ext cx="1686206" cy="987154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r-HR" sz="1900" b="1" kern="1200" dirty="0"/>
                <a:t>UPUTA/ PONAVLJANJE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78EA8A-E85E-971A-1682-99D2730A5F45}"/>
              </a:ext>
            </a:extLst>
          </p:cNvPr>
          <p:cNvCxnSpPr/>
          <p:nvPr/>
        </p:nvCxnSpPr>
        <p:spPr>
          <a:xfrm flipH="1" flipV="1">
            <a:off x="7560733" y="2219555"/>
            <a:ext cx="1405467" cy="2311400"/>
          </a:xfrm>
          <a:prstGeom prst="straightConnector1">
            <a:avLst/>
          </a:prstGeom>
          <a:ln w="38100">
            <a:solidFill>
              <a:srgbClr val="EF4A5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4E5FD2-B01B-C792-71B2-68A303C7670F}"/>
              </a:ext>
            </a:extLst>
          </p:cNvPr>
          <p:cNvCxnSpPr>
            <a:cxnSpLocks/>
          </p:cNvCxnSpPr>
          <p:nvPr/>
        </p:nvCxnSpPr>
        <p:spPr>
          <a:xfrm>
            <a:off x="2488364" y="4233334"/>
            <a:ext cx="1761903" cy="787400"/>
          </a:xfrm>
          <a:prstGeom prst="straightConnector1">
            <a:avLst/>
          </a:prstGeom>
          <a:ln w="38100">
            <a:solidFill>
              <a:srgbClr val="EF4A5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9FBB83-E269-4AB8-7DEE-4E2DE062630C}"/>
              </a:ext>
            </a:extLst>
          </p:cNvPr>
          <p:cNvCxnSpPr>
            <a:cxnSpLocks/>
          </p:cNvCxnSpPr>
          <p:nvPr/>
        </p:nvCxnSpPr>
        <p:spPr>
          <a:xfrm>
            <a:off x="6341533" y="5266912"/>
            <a:ext cx="1219200" cy="0"/>
          </a:xfrm>
          <a:prstGeom prst="straightConnector1">
            <a:avLst/>
          </a:prstGeom>
          <a:ln w="38100">
            <a:solidFill>
              <a:srgbClr val="EF4A5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030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FA34C-1B1C-9546-423D-31412A4E2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634068"/>
            <a:ext cx="10710333" cy="3276600"/>
          </a:xfrm>
        </p:spPr>
        <p:txBody>
          <a:bodyPr/>
          <a:lstStyle/>
          <a:p>
            <a:r>
              <a:rPr lang="hr-HR" sz="2200" dirty="0">
                <a:solidFill>
                  <a:srgbClr val="55585D"/>
                </a:solidFill>
              </a:rPr>
              <a:t>učenje se temelji na odabranim </a:t>
            </a:r>
            <a:r>
              <a:rPr lang="hr-HR" sz="2200" b="1" i="1" dirty="0">
                <a:solidFill>
                  <a:srgbClr val="55585D"/>
                </a:solidFill>
              </a:rPr>
              <a:t>reprezentativnim primjerima koji nose ključne pojmove i zakonitosti </a:t>
            </a:r>
            <a:r>
              <a:rPr lang="hr-HR" sz="2200" dirty="0">
                <a:solidFill>
                  <a:srgbClr val="55585D"/>
                </a:solidFill>
              </a:rPr>
              <a:t>(modeliranje-učenje kroz primjere i uzore)</a:t>
            </a:r>
          </a:p>
          <a:p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Primjer: odabir jedne studije slučaja ili praktičnog primjera koji predstavlja cijeli koncept</a:t>
            </a:r>
          </a:p>
          <a:p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Značajke: ekonomičnost, jasnoća, dubinsko razumijevanje, učenje promatranjem i analiziranjem primjera, olakšava razumijevanje apstraktnih pojmova</a:t>
            </a:r>
          </a:p>
        </p:txBody>
      </p:sp>
      <p:sp>
        <p:nvSpPr>
          <p:cNvPr id="4" name="Pravokutnik: zaobljeni kutovi 15">
            <a:extLst>
              <a:ext uri="{FF2B5EF4-FFF2-40B4-BE49-F238E27FC236}">
                <a16:creationId xmlns:a16="http://schemas.microsoft.com/office/drawing/2014/main" id="{C4096717-78C7-1C50-CA23-04B290CDF412}"/>
              </a:ext>
            </a:extLst>
          </p:cNvPr>
          <p:cNvSpPr/>
          <p:nvPr/>
        </p:nvSpPr>
        <p:spPr>
          <a:xfrm>
            <a:off x="7425268" y="376449"/>
            <a:ext cx="4011282" cy="6310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7CF4C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9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Egzemplarna nastava</a:t>
            </a:r>
          </a:p>
        </p:txBody>
      </p:sp>
    </p:spTree>
    <p:extLst>
      <p:ext uri="{BB962C8B-B14F-4D97-AF65-F5344CB8AC3E}">
        <p14:creationId xmlns:p14="http://schemas.microsoft.com/office/powerpoint/2010/main" val="334975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8EB2A-923F-ED61-7D6B-4C4FFD195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533" y="1510051"/>
            <a:ext cx="6567683" cy="4373513"/>
          </a:xfrm>
        </p:spPr>
        <p:txBody>
          <a:bodyPr>
            <a:normAutofit/>
          </a:bodyPr>
          <a:lstStyle/>
          <a:p>
            <a:r>
              <a:rPr lang="hr-HR" sz="2200" dirty="0">
                <a:solidFill>
                  <a:srgbClr val="55585D"/>
                </a:solidFill>
              </a:rPr>
              <a:t>nastavnik (ili iskusniji učenik) ima ulogu mentora – pruža individualnu podršku učeniku ili manjoj skupini učenika</a:t>
            </a:r>
          </a:p>
          <a:p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Primjer: izrada završnih radova, stručno usavršavanje, praktična nastava kod poslodavca</a:t>
            </a:r>
          </a:p>
          <a:p>
            <a:pPr marL="0" indent="0">
              <a:buNone/>
            </a:pPr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Značajke: individualizacija, osobni razvoj učenika, podrška u profesionalnom usmjeravanju, personalizirani pristup, veća motivacija učenika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Pravokutnik: zaobljeni kutovi 21">
            <a:extLst>
              <a:ext uri="{FF2B5EF4-FFF2-40B4-BE49-F238E27FC236}">
                <a16:creationId xmlns:a16="http://schemas.microsoft.com/office/drawing/2014/main" id="{AF040245-7E36-91F8-E2A3-D96762822F5A}"/>
              </a:ext>
            </a:extLst>
          </p:cNvPr>
          <p:cNvSpPr/>
          <p:nvPr/>
        </p:nvSpPr>
        <p:spPr>
          <a:xfrm>
            <a:off x="8183418" y="455096"/>
            <a:ext cx="3582798" cy="60708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EF4A5F"/>
          </a:solidFill>
          <a:ln w="19046" cap="flat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9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Mentorska nastava</a:t>
            </a:r>
          </a:p>
        </p:txBody>
      </p:sp>
      <p:pic>
        <p:nvPicPr>
          <p:cNvPr id="3076" name="Picture 4" descr="The Effectiveness of Peer Learning in a Vocational Educational Setting »  Ako Aotearoa">
            <a:extLst>
              <a:ext uri="{FF2B5EF4-FFF2-40B4-BE49-F238E27FC236}">
                <a16:creationId xmlns:a16="http://schemas.microsoft.com/office/drawing/2014/main" id="{74156F6B-6A07-8059-A8B8-90AEBD6D8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6" y="2034361"/>
            <a:ext cx="4090941" cy="27892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933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8B5E-632F-8233-5214-778ED9D6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7" y="1461558"/>
            <a:ext cx="6866466" cy="3643841"/>
          </a:xfrm>
        </p:spPr>
        <p:txBody>
          <a:bodyPr>
            <a:normAutofit/>
          </a:bodyPr>
          <a:lstStyle/>
          <a:p>
            <a:r>
              <a:rPr lang="hr-HR" sz="2200" dirty="0">
                <a:solidFill>
                  <a:srgbClr val="55585D"/>
                </a:solidFill>
              </a:rPr>
              <a:t>mentor kod poslodavca, nastavnik u ustanovi, RCK– uvodi učenika ili manju grupu u radni proces, nadzire rad, pruža podršku i osnažuje. </a:t>
            </a:r>
          </a:p>
          <a:p>
            <a:pPr marL="0" indent="0">
              <a:buNone/>
            </a:pPr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Primjer: stjecanje kompetencija u realnom radnom okruženju</a:t>
            </a:r>
          </a:p>
          <a:p>
            <a:pPr marL="0" indent="0">
              <a:buNone/>
            </a:pPr>
            <a:endParaRPr lang="hr-HR" sz="2200" dirty="0">
              <a:solidFill>
                <a:srgbClr val="55585D"/>
              </a:solidFill>
            </a:endParaRPr>
          </a:p>
          <a:p>
            <a:r>
              <a:rPr lang="hr-HR" sz="2200" dirty="0">
                <a:solidFill>
                  <a:srgbClr val="55585D"/>
                </a:solidFill>
              </a:rPr>
              <a:t>Značajke: stvarno radno okruženje, podrška u profesionalnom usmjeravanju, bolja motivacija učenika</a:t>
            </a:r>
          </a:p>
          <a:p>
            <a:endParaRPr lang="hr-HR" dirty="0"/>
          </a:p>
        </p:txBody>
      </p:sp>
      <p:sp>
        <p:nvSpPr>
          <p:cNvPr id="7" name="Pravokutnik: zaobljeni kutovi 27">
            <a:extLst>
              <a:ext uri="{FF2B5EF4-FFF2-40B4-BE49-F238E27FC236}">
                <a16:creationId xmlns:a16="http://schemas.microsoft.com/office/drawing/2014/main" id="{CA19B81D-20FA-708F-FC29-4AA0B4CC1379}"/>
              </a:ext>
            </a:extLst>
          </p:cNvPr>
          <p:cNvSpPr/>
          <p:nvPr/>
        </p:nvSpPr>
        <p:spPr>
          <a:xfrm>
            <a:off x="6917267" y="371572"/>
            <a:ext cx="4693633" cy="49886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24A6A8"/>
          </a:solidFill>
          <a:ln w="19046" cap="flat">
            <a:solidFill>
              <a:srgbClr val="24A6A8"/>
            </a:solidFill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900" b="1" i="0" u="none" strike="noStrike" kern="1200" cap="none" spc="0" baseline="0" dirty="0">
                <a:solidFill>
                  <a:srgbClr val="FFFFFF"/>
                </a:solidFill>
                <a:uFillTx/>
                <a:latin typeface="Aptos"/>
              </a:rPr>
              <a:t>Učenje temeljeno na radu</a:t>
            </a:r>
          </a:p>
        </p:txBody>
      </p:sp>
      <p:pic>
        <p:nvPicPr>
          <p:cNvPr id="1026" name="Picture 2" descr="What are the Characteristics of a Good Auto Repair Mechanic? | by Sumeet  Khanna | Medium">
            <a:extLst>
              <a:ext uri="{FF2B5EF4-FFF2-40B4-BE49-F238E27FC236}">
                <a16:creationId xmlns:a16="http://schemas.microsoft.com/office/drawing/2014/main" id="{87E0C8F1-A9C3-9F8A-FC86-8267A92AE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5" y="4162956"/>
            <a:ext cx="2594915" cy="17262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D9CFA19-2A37-7BDF-CBD2-E20C2F764FCF}"/>
              </a:ext>
            </a:extLst>
          </p:cNvPr>
          <p:cNvSpPr/>
          <p:nvPr/>
        </p:nvSpPr>
        <p:spPr>
          <a:xfrm rot="1449272">
            <a:off x="7362055" y="1714005"/>
            <a:ext cx="4449535" cy="1833985"/>
          </a:xfrm>
          <a:prstGeom prst="wedgeEllipseCallout">
            <a:avLst>
              <a:gd name="adj1" fmla="val -44634"/>
              <a:gd name="adj2" fmla="val 38560"/>
            </a:avLst>
          </a:prstGeom>
          <a:solidFill>
            <a:srgbClr val="24A6A8"/>
          </a:solidFill>
          <a:ln>
            <a:solidFill>
              <a:srgbClr val="24A6A8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…nije dio podjele u stručnoj literaturi, ali je  uključeno u strukovne </a:t>
            </a:r>
            <a:r>
              <a:rPr lang="hr-HR" b="1" dirty="0" err="1"/>
              <a:t>kurikule</a:t>
            </a:r>
            <a:r>
              <a:rPr lang="hr-HR" b="1" dirty="0"/>
              <a:t> zbog značaja u stjecanju kompetencija</a:t>
            </a:r>
          </a:p>
        </p:txBody>
      </p:sp>
    </p:spTree>
    <p:extLst>
      <p:ext uri="{BB962C8B-B14F-4D97-AF65-F5344CB8AC3E}">
        <p14:creationId xmlns:p14="http://schemas.microsoft.com/office/powerpoint/2010/main" val="2988805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7DA71-4E22-9056-AD70-E83F3E922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2C830D-1B79-C27E-50C3-84BD6C632EF2}"/>
              </a:ext>
            </a:extLst>
          </p:cNvPr>
          <p:cNvSpPr txBox="1"/>
          <p:nvPr/>
        </p:nvSpPr>
        <p:spPr>
          <a:xfrm>
            <a:off x="1151466" y="1951672"/>
            <a:ext cx="9389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Učenje temeljeno na radu može se provoditi i u ustanovi za strukovno obrazovanje. Nastavnici planiraju izvođenje nastave na način da </a:t>
            </a:r>
            <a:r>
              <a:rPr lang="hr-HR" dirty="0">
                <a:solidFill>
                  <a:srgbClr val="24A6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učenike stavljaju u stvarnu situaciju, kao da su na radnom mjestu.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Provodi se kroz nastavu i vježbe u školskim laboratorijima/praktikumima/radionicama opremljenim prema potrebama za ostvarivanje ishoda učenja.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6ED0FE-20BA-69BD-E2CF-F33ADCB3E233}"/>
              </a:ext>
            </a:extLst>
          </p:cNvPr>
          <p:cNvSpPr txBox="1"/>
          <p:nvPr/>
        </p:nvSpPr>
        <p:spPr>
          <a:xfrm>
            <a:off x="1151466" y="1036858"/>
            <a:ext cx="1002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Učenje temeljeno na radu je stjecanje znanja i vještina sudjelovanjem u aktivnostima u radnom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okruženju kad se </a:t>
            </a:r>
            <a:r>
              <a:rPr lang="hr-HR" dirty="0">
                <a:solidFill>
                  <a:srgbClr val="24A6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obavlja stvaran posao koji vodi do proizvodnje stvarnih dobara i usluga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786F2-97B4-8390-E6D9-26631059DD14}"/>
              </a:ext>
            </a:extLst>
          </p:cNvPr>
          <p:cNvSpPr txBox="1"/>
          <p:nvPr/>
        </p:nvSpPr>
        <p:spPr>
          <a:xfrm>
            <a:off x="1151466" y="3697483"/>
            <a:ext cx="101684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24A6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 vježbe nisu učenje temeljeno na radu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, što ne umanjuje njihovu vrijednost. Vježbe koje se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izvode na način da je učenik u situaciji u kakvoj će se naći kod poslodavca, da ima takve radne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zadatke i resurse na raspolaganju mogu se smatrati učenjem temeljenom na radu.</a:t>
            </a: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0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CCC3F7-3959-4964-C2ED-F0A58D0866A6}"/>
              </a:ext>
            </a:extLst>
          </p:cNvPr>
          <p:cNvSpPr txBox="1"/>
          <p:nvPr/>
        </p:nvSpPr>
        <p:spPr>
          <a:xfrm>
            <a:off x="3682998" y="379397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EF4A5F"/>
                </a:solidFill>
              </a:rPr>
              <a:t>Učenje temeljeno na radu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8D1BA-97FF-A717-01FD-12AC7E01EA0B}"/>
              </a:ext>
            </a:extLst>
          </p:cNvPr>
          <p:cNvSpPr txBox="1"/>
          <p:nvPr/>
        </p:nvSpPr>
        <p:spPr>
          <a:xfrm>
            <a:off x="1159933" y="5150906"/>
            <a:ext cx="987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Izvor: Priručnik za primjenu Metodologije izrade sektorskog kurikuluma, strukovnog kurikuluma i kurikuluma ustanove za strukovno obrazovanje, Agencija za strukovno obrazovanje i obrazovanje odraslih, 2022. </a:t>
            </a:r>
          </a:p>
        </p:txBody>
      </p:sp>
    </p:spTree>
    <p:extLst>
      <p:ext uri="{BB962C8B-B14F-4D97-AF65-F5344CB8AC3E}">
        <p14:creationId xmlns:p14="http://schemas.microsoft.com/office/powerpoint/2010/main" val="329779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5037C-6C5C-EFBB-EDD0-A5ECA0FF4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DC626-B01F-7F52-6F49-93245484F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4" y="219009"/>
            <a:ext cx="9377747" cy="611120"/>
          </a:xfrm>
        </p:spPr>
        <p:txBody>
          <a:bodyPr>
            <a:normAutofit fontScale="90000"/>
          </a:bodyPr>
          <a:lstStyle/>
          <a:p>
            <a:br>
              <a:rPr lang="hr-HR" dirty="0">
                <a:solidFill>
                  <a:srgbClr val="EF4A5F"/>
                </a:solidFill>
              </a:rPr>
            </a:br>
            <a:r>
              <a:rPr lang="hr-HR" sz="3100" dirty="0">
                <a:solidFill>
                  <a:srgbClr val="EF4A5F"/>
                </a:solidFill>
              </a:rPr>
              <a:t>Izazovi modularne nastave na početku provedbe</a:t>
            </a:r>
            <a:br>
              <a:rPr lang="hr-HR" dirty="0">
                <a:solidFill>
                  <a:srgbClr val="EF4A5F"/>
                </a:solidFill>
              </a:rPr>
            </a:b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69EAF-9369-EAA7-96E7-73C971093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4" y="1347503"/>
            <a:ext cx="10998200" cy="46887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hr-HR" dirty="0">
              <a:solidFill>
                <a:srgbClr val="24A6A8"/>
              </a:solidFill>
            </a:endParaRPr>
          </a:p>
          <a:p>
            <a:pPr marL="0" indent="0">
              <a:buNone/>
            </a:pPr>
            <a:r>
              <a:rPr lang="hr-HR" sz="4600" b="1" dirty="0">
                <a:solidFill>
                  <a:srgbClr val="EF4A5F"/>
                </a:solidFill>
              </a:rPr>
              <a:t>Cilj: </a:t>
            </a:r>
          </a:p>
          <a:p>
            <a:pPr lvl="1">
              <a:lnSpc>
                <a:spcPct val="134000"/>
              </a:lnSpc>
            </a:pPr>
            <a:r>
              <a:rPr lang="hr-HR" sz="4600" dirty="0">
                <a:solidFill>
                  <a:srgbClr val="55585D"/>
                </a:solidFill>
              </a:rPr>
              <a:t>Usporediti iskustva, moguće izazove i rješenja u planiranju, provedbi i vrednovanju u modularnoj nastavi </a:t>
            </a:r>
          </a:p>
          <a:p>
            <a:pPr marL="0" indent="0">
              <a:buNone/>
            </a:pPr>
            <a:endParaRPr lang="hr-HR" sz="4600" dirty="0">
              <a:solidFill>
                <a:srgbClr val="24A6A8"/>
              </a:solidFill>
            </a:endParaRPr>
          </a:p>
          <a:p>
            <a:pPr marL="0" indent="0">
              <a:buNone/>
            </a:pPr>
            <a:r>
              <a:rPr lang="hr-HR" sz="4600" b="1" dirty="0">
                <a:solidFill>
                  <a:srgbClr val="EF4A5F"/>
                </a:solidFill>
              </a:rPr>
              <a:t>Ishodi: </a:t>
            </a:r>
          </a:p>
          <a:p>
            <a:pPr lvl="1">
              <a:lnSpc>
                <a:spcPct val="134000"/>
              </a:lnSpc>
            </a:pPr>
            <a:r>
              <a:rPr lang="hr-HR" sz="4600" dirty="0">
                <a:solidFill>
                  <a:srgbClr val="55585D"/>
                </a:solidFill>
              </a:rPr>
              <a:t>Identificirati primjere dobre prakse u planiranju modularne nastave i aktivnosti za realizaciju ishoda učenja</a:t>
            </a:r>
          </a:p>
          <a:p>
            <a:pPr lvl="1">
              <a:lnSpc>
                <a:spcPct val="134000"/>
              </a:lnSpc>
            </a:pPr>
            <a:r>
              <a:rPr lang="hr-HR" sz="4600" dirty="0">
                <a:solidFill>
                  <a:srgbClr val="55585D"/>
                </a:solidFill>
              </a:rPr>
              <a:t>Analizirati primjere dobre prakse u vrednovanju ishoda učenja</a:t>
            </a:r>
          </a:p>
          <a:p>
            <a:pPr lvl="1">
              <a:lnSpc>
                <a:spcPct val="134000"/>
              </a:lnSpc>
            </a:pPr>
            <a:r>
              <a:rPr lang="hr-HR" sz="4600" dirty="0">
                <a:solidFill>
                  <a:srgbClr val="55585D"/>
                </a:solidFill>
              </a:rPr>
              <a:t>Analizirati mogućosti pružanja podrške učenicima u stjecanju u stjecanju ishoda učenja definiranih strukovnim </a:t>
            </a:r>
            <a:r>
              <a:rPr lang="hr-HR" sz="4600" dirty="0" err="1">
                <a:solidFill>
                  <a:srgbClr val="55585D"/>
                </a:solidFill>
              </a:rPr>
              <a:t>kurikulom</a:t>
            </a:r>
            <a:endParaRPr lang="en-HR" sz="4600" dirty="0">
              <a:solidFill>
                <a:srgbClr val="5558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E19EB-BBEF-3AEF-8091-9E1D800A5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506" y="213817"/>
            <a:ext cx="1551718" cy="143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88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F5283-C365-A288-EB42-28DE4A0F3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CBBEFB0-8488-277C-B779-FEC62C009DF4}"/>
              </a:ext>
            </a:extLst>
          </p:cNvPr>
          <p:cNvSpPr txBox="1"/>
          <p:nvPr/>
        </p:nvSpPr>
        <p:spPr>
          <a:xfrm>
            <a:off x="1718735" y="1564899"/>
            <a:ext cx="8830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hlinkClick r:id="rId2"/>
              </a:rPr>
              <a:t>Zakon o izmjenama i dopunama Zakona o strukovnom obrazovanju (69/2022)</a:t>
            </a:r>
            <a:r>
              <a:rPr lang="hr-HR" sz="20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63F121-6C12-B220-DE8F-FCE235D76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16" y="2603288"/>
            <a:ext cx="10336407" cy="14224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E5503A-181B-DA89-AF1B-105F69EFBFE9}"/>
              </a:ext>
            </a:extLst>
          </p:cNvPr>
          <p:cNvSpPr txBox="1"/>
          <p:nvPr/>
        </p:nvSpPr>
        <p:spPr>
          <a:xfrm>
            <a:off x="1651001" y="784094"/>
            <a:ext cx="601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EF4A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Obratiti pozornost na sljedeće:</a:t>
            </a:r>
          </a:p>
        </p:txBody>
      </p:sp>
    </p:spTree>
    <p:extLst>
      <p:ext uri="{BB962C8B-B14F-4D97-AF65-F5344CB8AC3E}">
        <p14:creationId xmlns:p14="http://schemas.microsoft.com/office/powerpoint/2010/main" val="3305131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53712-655D-60A8-0ABA-6A39589D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6244-5591-CC22-A584-E889DA864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7202"/>
            <a:ext cx="10727267" cy="1325563"/>
          </a:xfrm>
        </p:spPr>
        <p:txBody>
          <a:bodyPr>
            <a:normAutofit/>
          </a:bodyPr>
          <a:lstStyle/>
          <a:p>
            <a:pPr algn="ctr"/>
            <a:r>
              <a:rPr lang="hr-HR" sz="2900" dirty="0">
                <a:solidFill>
                  <a:srgbClr val="EF4A5F"/>
                </a:solidFill>
              </a:rPr>
              <a:t>Aktivnost 2 </a:t>
            </a:r>
            <a:br>
              <a:rPr lang="hr-HR" sz="2900" dirty="0">
                <a:solidFill>
                  <a:srgbClr val="EF4A5F"/>
                </a:solidFill>
              </a:rPr>
            </a:br>
            <a:r>
              <a:rPr lang="hr-HR" sz="2900" dirty="0">
                <a:solidFill>
                  <a:srgbClr val="EF4A5F"/>
                </a:solidFill>
              </a:rPr>
              <a:t>Analiza realizacije nastave modula/skupa ishoda učenja</a:t>
            </a:r>
            <a:br>
              <a:rPr lang="hr-HR" dirty="0">
                <a:solidFill>
                  <a:srgbClr val="EF4A5F"/>
                </a:solidFill>
              </a:rPr>
            </a:br>
            <a:endParaRPr lang="hr-HR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AC8D0-8040-3CBB-799C-7FCC603D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1507067"/>
            <a:ext cx="10981268" cy="3699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100" b="1" i="1" dirty="0">
                <a:solidFill>
                  <a:srgbClr val="55585D"/>
                </a:solidFill>
              </a:rPr>
              <a:t>15 min. </a:t>
            </a:r>
          </a:p>
          <a:p>
            <a:pPr marL="0" indent="0">
              <a:buNone/>
            </a:pPr>
            <a:r>
              <a:rPr lang="hr-HR" sz="2100" dirty="0">
                <a:solidFill>
                  <a:srgbClr val="55585D"/>
                </a:solidFill>
              </a:rPr>
              <a:t>Unutar skupine zajednički odabrati jedan, do sada realizirani SIU-a ili onaj koji je u tijeku.</a:t>
            </a:r>
          </a:p>
          <a:p>
            <a:pPr marL="0" indent="0">
              <a:buNone/>
            </a:pPr>
            <a:r>
              <a:rPr lang="hr-HR" sz="2100" dirty="0">
                <a:solidFill>
                  <a:srgbClr val="55585D"/>
                </a:solidFill>
              </a:rPr>
              <a:t>Usporediti načine realizacije nastave tog SIU-a: način vrednovanja, radnu situaciju, elemente i kriterije vrednovanja, kao i načine upisivanja ocjena i bilješki u e-Dnevnik. Uočiti različitosti u izvođenju SIU-a u odnosu na specifičnosti svoje škole te u odnosu na tradicionalni pristup.</a:t>
            </a:r>
          </a:p>
          <a:p>
            <a:pPr marL="0" indent="0">
              <a:buNone/>
            </a:pPr>
            <a:r>
              <a:rPr lang="hr-HR" sz="2100" dirty="0">
                <a:solidFill>
                  <a:srgbClr val="55585D"/>
                </a:solidFill>
              </a:rPr>
              <a:t>Zaključke zapisati na </a:t>
            </a:r>
            <a:r>
              <a:rPr lang="hr-HR" sz="2100" i="1" dirty="0" err="1">
                <a:solidFill>
                  <a:srgbClr val="55585D"/>
                </a:solidFill>
              </a:rPr>
              <a:t>flip</a:t>
            </a:r>
            <a:r>
              <a:rPr lang="hr-HR" sz="2100" dirty="0">
                <a:solidFill>
                  <a:srgbClr val="55585D"/>
                </a:solidFill>
              </a:rPr>
              <a:t> papir.</a:t>
            </a:r>
          </a:p>
          <a:p>
            <a:pPr marL="0" indent="0">
              <a:buNone/>
            </a:pPr>
            <a:endParaRPr lang="hr-HR" sz="2100" dirty="0">
              <a:solidFill>
                <a:srgbClr val="55585D"/>
              </a:solidFill>
            </a:endParaRPr>
          </a:p>
          <a:p>
            <a:pPr marL="0" indent="0">
              <a:buNone/>
            </a:pPr>
            <a:r>
              <a:rPr lang="hr-HR" sz="2100" b="1" i="1" dirty="0">
                <a:solidFill>
                  <a:srgbClr val="55585D"/>
                </a:solidFill>
              </a:rPr>
              <a:t>20 min</a:t>
            </a:r>
            <a:r>
              <a:rPr lang="hr-HR" sz="2100" dirty="0">
                <a:solidFill>
                  <a:srgbClr val="55585D"/>
                </a:solidFill>
              </a:rPr>
              <a:t>.</a:t>
            </a:r>
          </a:p>
          <a:p>
            <a:pPr marL="0" indent="0">
              <a:buNone/>
            </a:pPr>
            <a:r>
              <a:rPr lang="hr-HR" sz="2100" dirty="0">
                <a:solidFill>
                  <a:srgbClr val="55585D"/>
                </a:solidFill>
              </a:rPr>
              <a:t>Predstavnik skupine izlaže zaključke. </a:t>
            </a:r>
          </a:p>
        </p:txBody>
      </p:sp>
      <p:pic>
        <p:nvPicPr>
          <p:cNvPr id="5124" name="Picture 4" descr="Man Flip Chart: Over 3,172 Royalty-Free Licensable Stock Illustrations &amp;  Drawings | Shutterstock">
            <a:extLst>
              <a:ext uri="{FF2B5EF4-FFF2-40B4-BE49-F238E27FC236}">
                <a16:creationId xmlns:a16="http://schemas.microsoft.com/office/drawing/2014/main" id="{501E24B4-CF12-9DEB-1B8D-13186CD1C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4"/>
          <a:stretch>
            <a:fillRect/>
          </a:stretch>
        </p:blipFill>
        <p:spPr bwMode="auto">
          <a:xfrm>
            <a:off x="9554765" y="3609498"/>
            <a:ext cx="2264702" cy="21295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87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23E8A6-417E-CF8B-F965-A57B35DA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200" y="337080"/>
            <a:ext cx="5884334" cy="592625"/>
          </a:xfrm>
        </p:spPr>
        <p:txBody>
          <a:bodyPr>
            <a:normAutofit/>
          </a:bodyPr>
          <a:lstStyle/>
          <a:p>
            <a:r>
              <a:rPr lang="hr-HR" sz="2900" dirty="0">
                <a:solidFill>
                  <a:srgbClr val="EF4A5F"/>
                </a:solidFill>
              </a:rPr>
              <a:t>Pitanja kao podloga za raspravu</a:t>
            </a:r>
            <a:endParaRPr lang="hr-HR" sz="2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D6706-A452-A2F1-4119-B7A06D3B6682}"/>
              </a:ext>
            </a:extLst>
          </p:cNvPr>
          <p:cNvSpPr txBox="1"/>
          <p:nvPr/>
        </p:nvSpPr>
        <p:spPr>
          <a:xfrm>
            <a:off x="296334" y="1143000"/>
            <a:ext cx="1163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Što prepoznajete kao prednosti modularne nastave?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Kakav je stav i povratna informacija učenika o modularnoj nastavi?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Možete li zamijetiti bolju aktivnost i zadovoljstvo učenika modularnom nastavom?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Kako promjena metoda poučavanja i učenje kroz radne situacije utječu na motivaciju učenika?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Omogućava li provođenje modularne nastave ostvarivanje odgojnih komponenti, kao što su odgovornost, suradnja i profesionalna  etika učenika (kako realizirate MPT)?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Kako ste riješili pružanje podrške učenicima koji nisu uspjeli ostvariti ishode učenja u vrijeme realizacije modula, te kako ste ih vrednovali?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U kojoj mjeri su primjeri vrednovanja u strukovnom </a:t>
            </a:r>
            <a:r>
              <a:rPr lang="hr-HR" sz="2100" dirty="0" err="1">
                <a:solidFill>
                  <a:srgbClr val="55585D"/>
                </a:solidFill>
              </a:rPr>
              <a:t>kurikulu</a:t>
            </a:r>
            <a:r>
              <a:rPr lang="hr-HR" sz="2100" dirty="0">
                <a:solidFill>
                  <a:srgbClr val="55585D"/>
                </a:solidFill>
              </a:rPr>
              <a:t> bili podloga vašem načinu vrednovanja?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U kojoj mjeri ste ostvarili suradnju s kolegama u procesu praćenja i vrednovanja?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100" dirty="0">
                <a:solidFill>
                  <a:srgbClr val="55585D"/>
                </a:solidFill>
              </a:rPr>
              <a:t>Na koji način ste rješavali izazove s kojima ste se susretali?</a:t>
            </a:r>
          </a:p>
        </p:txBody>
      </p:sp>
    </p:spTree>
    <p:extLst>
      <p:ext uri="{BB962C8B-B14F-4D97-AF65-F5344CB8AC3E}">
        <p14:creationId xmlns:p14="http://schemas.microsoft.com/office/powerpoint/2010/main" val="2252095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DD247-449A-1FBE-F9DD-577E7371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4EBA7-D002-58D9-1221-245D7866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400200"/>
            <a:ext cx="4770120" cy="1325563"/>
          </a:xfrm>
        </p:spPr>
        <p:txBody>
          <a:bodyPr/>
          <a:lstStyle/>
          <a:p>
            <a:pPr algn="ctr"/>
            <a:r>
              <a:rPr lang="hr-HR" dirty="0"/>
              <a:t>Primjeri dobre prakse</a:t>
            </a:r>
            <a:br>
              <a:rPr lang="hr-HR" dirty="0"/>
            </a:br>
            <a:r>
              <a:rPr lang="hr-HR" dirty="0"/>
              <a:t>(40 minuta)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A076C-ECBC-6DD6-E0DB-D0A077A5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60" y="465381"/>
            <a:ext cx="2750177" cy="2539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8806F2-4ACE-CC5F-EE41-085BA12378FA}"/>
              </a:ext>
            </a:extLst>
          </p:cNvPr>
          <p:cNvSpPr txBox="1"/>
          <p:nvPr/>
        </p:nvSpPr>
        <p:spPr>
          <a:xfrm>
            <a:off x="1439332" y="3429000"/>
            <a:ext cx="9846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000" dirty="0"/>
              <a:t>Izvedba nastavnog procesa – suradnja nastavnika, učenje temeljeno na radu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r-HR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r-HR" sz="2000" dirty="0"/>
              <a:t>Vrednovanje ishoda učenja (kriteriji vrednovanja, upis bilješki u e-Dnevnik) </a:t>
            </a:r>
          </a:p>
        </p:txBody>
      </p:sp>
    </p:spTree>
    <p:extLst>
      <p:ext uri="{BB962C8B-B14F-4D97-AF65-F5344CB8AC3E}">
        <p14:creationId xmlns:p14="http://schemas.microsoft.com/office/powerpoint/2010/main" val="9200562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AEF2D-98D7-B875-0204-689F8A775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2315D1-DD99-CEF1-C7B6-815989C18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298" y="230855"/>
            <a:ext cx="2208953" cy="2039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E3C578-A8B6-B1FD-3FB8-568271EF065B}"/>
              </a:ext>
            </a:extLst>
          </p:cNvPr>
          <p:cNvSpPr txBox="1"/>
          <p:nvPr/>
        </p:nvSpPr>
        <p:spPr>
          <a:xfrm>
            <a:off x="863599" y="1885782"/>
            <a:ext cx="8424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r>
              <a:rPr lang="hr-HR" dirty="0"/>
              <a:t>Modul : UVOD U KOZMETIČKU NJEGU (6  CSVET)</a:t>
            </a:r>
            <a:br>
              <a:rPr lang="hr-HR" dirty="0"/>
            </a:br>
            <a:endParaRPr lang="hr-HR" dirty="0"/>
          </a:p>
          <a:p>
            <a:r>
              <a:rPr lang="hr-HR" b="1" dirty="0"/>
              <a:t>SIU Zaštita na radu u kozmetičkom salonu, 1 CSVET </a:t>
            </a:r>
          </a:p>
          <a:p>
            <a:r>
              <a:rPr lang="hr-HR" dirty="0"/>
              <a:t>SIU Primjena radnih procedura u kozmetičkom salonu, 1 CSVET</a:t>
            </a:r>
          </a:p>
          <a:p>
            <a:r>
              <a:rPr lang="hr-HR" dirty="0"/>
              <a:t>SIU Osnove kozmetičke njege, 4 CSVET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645508CA-B1C5-80D3-703A-E3F7E38CF5D5}"/>
              </a:ext>
            </a:extLst>
          </p:cNvPr>
          <p:cNvSpPr txBox="1"/>
          <p:nvPr/>
        </p:nvSpPr>
        <p:spPr>
          <a:xfrm>
            <a:off x="863599" y="134664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Istraživačko učenje u nastavi  (Prirodoslovna škola Vladimira Preloga, Zagreb)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FDAA4F-DA5D-98DE-634B-88E009802535}"/>
              </a:ext>
            </a:extLst>
          </p:cNvPr>
          <p:cNvSpPr txBox="1"/>
          <p:nvPr/>
        </p:nvSpPr>
        <p:spPr>
          <a:xfrm>
            <a:off x="844974" y="846096"/>
            <a:ext cx="237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Ana </a:t>
            </a:r>
            <a:r>
              <a:rPr lang="hr-HR" dirty="0" err="1"/>
              <a:t>Koletić</a:t>
            </a:r>
            <a:endParaRPr lang="hr-H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6541C-C715-CC4A-C6A6-A87747A7EA46}"/>
              </a:ext>
            </a:extLst>
          </p:cNvPr>
          <p:cNvSpPr txBox="1"/>
          <p:nvPr/>
        </p:nvSpPr>
        <p:spPr>
          <a:xfrm>
            <a:off x="844974" y="3955987"/>
            <a:ext cx="9465733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hr-H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Učenice su istraživale štetne aktivne tvari koje dolaze u sastavu kozmetičkih preparata, njihova svojstva te sigurnost i primjenu u praksi.</a:t>
            </a:r>
          </a:p>
          <a:p>
            <a:pPr>
              <a:buNone/>
            </a:pPr>
            <a:endParaRPr lang="hr-H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dirty="0"/>
              <a:t>Ova aktivnost povezala je strukovne, biološke i sigurnosne sadržaje te omogućila primjenu znanja u praktičnom kontekstu. Rezultate rada učenice su izložile na pano.</a:t>
            </a:r>
          </a:p>
          <a:p>
            <a:pPr>
              <a:buNone/>
            </a:pPr>
            <a:endParaRPr lang="hr-HR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CABEC5-1485-13DA-09AA-0E7AFF52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917" y="401746"/>
            <a:ext cx="3470282" cy="592625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rgbClr val="EF4A5F"/>
                </a:solidFill>
              </a:rPr>
              <a:t>Primjeri dobre prakse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7294806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C2A86-2F6F-93F5-CF66-32B68A369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F584-8912-E211-195E-8A5B55F0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933" y="260191"/>
            <a:ext cx="3470282" cy="592625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rgbClr val="EF4A5F"/>
                </a:solidFill>
              </a:rPr>
              <a:t>Primjeri dobre prakse</a:t>
            </a:r>
            <a:endParaRPr lang="hr-HR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0B3C0-B97C-AD92-F80E-7D3C6366DB74}"/>
              </a:ext>
            </a:extLst>
          </p:cNvPr>
          <p:cNvSpPr txBox="1"/>
          <p:nvPr/>
        </p:nvSpPr>
        <p:spPr>
          <a:xfrm>
            <a:off x="719667" y="1238975"/>
            <a:ext cx="9491134" cy="3677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hr-HR" b="1" dirty="0">
                <a:ea typeface="Calibri" panose="020F0502020204030204" pitchFamily="34" charset="0"/>
                <a:cs typeface="Times New Roman" panose="02020603050405020304" pitchFamily="18" charset="0"/>
              </a:rPr>
              <a:t>1. Modul</a:t>
            </a: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: Preparati u </a:t>
            </a:r>
            <a:r>
              <a:rPr lang="hr-HR" dirty="0" err="1">
                <a:ea typeface="Calibri" panose="020F0502020204030204" pitchFamily="34" charset="0"/>
                <a:cs typeface="Times New Roman" panose="02020603050405020304" pitchFamily="18" charset="0"/>
              </a:rPr>
              <a:t>frizerstvu</a:t>
            </a:r>
            <a:endParaRPr lang="hr-H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</a:pP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SIU: Preparati u frizerskoj djelatnosti</a:t>
            </a:r>
          </a:p>
          <a:p>
            <a:pPr marL="457200">
              <a:spcBef>
                <a:spcPts val="600"/>
              </a:spcBef>
            </a:pP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Ishod: Preparati prema sastavu, namjeni i vrsti usluge</a:t>
            </a:r>
          </a:p>
          <a:p>
            <a:pPr marL="457200">
              <a:lnSpc>
                <a:spcPct val="107000"/>
              </a:lnSpc>
              <a:spcBef>
                <a:spcPts val="600"/>
              </a:spcBef>
            </a:pPr>
            <a:endParaRPr lang="hr-H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</a:pPr>
            <a:r>
              <a:rPr lang="hr-HR" b="1" dirty="0">
                <a:ea typeface="Calibri" panose="020F0502020204030204" pitchFamily="34" charset="0"/>
                <a:cs typeface="Times New Roman" panose="02020603050405020304" pitchFamily="18" charset="0"/>
              </a:rPr>
              <a:t>2. Modul</a:t>
            </a: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: Osnove </a:t>
            </a:r>
            <a:r>
              <a:rPr lang="hr-HR" dirty="0" err="1">
                <a:ea typeface="Calibri" panose="020F0502020204030204" pitchFamily="34" charset="0"/>
                <a:cs typeface="Times New Roman" panose="02020603050405020304" pitchFamily="18" charset="0"/>
              </a:rPr>
              <a:t>frizerstva</a:t>
            </a:r>
            <a:endParaRPr lang="hr-H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</a:pP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SIU: Dijagnostika kose i vlasišta</a:t>
            </a:r>
          </a:p>
          <a:p>
            <a:pPr marL="457200">
              <a:spcBef>
                <a:spcPts val="600"/>
              </a:spcBef>
              <a:spcAft>
                <a:spcPts val="800"/>
              </a:spcAft>
            </a:pP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Ishod: Odrediti tip vlasišta, teksturu i stupanj poroznosti vlasi</a:t>
            </a: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hr-HR" dirty="0">
                <a:ea typeface="Aptos" panose="020B0004020202020204" pitchFamily="34" charset="0"/>
                <a:cs typeface="Arial" panose="020B0604020202020204" pitchFamily="34" charset="0"/>
              </a:rPr>
              <a:t>MPT Uporaba informacijske i komunikacijske tehnologije: </a:t>
            </a:r>
            <a:r>
              <a:rPr lang="hr-HR" sz="1600" dirty="0" err="1">
                <a:ea typeface="Aptos" panose="020B0004020202020204" pitchFamily="34" charset="0"/>
                <a:cs typeface="Arial" panose="020B0604020202020204" pitchFamily="34" charset="0"/>
              </a:rPr>
              <a:t>ikt</a:t>
            </a:r>
            <a:r>
              <a:rPr lang="hr-HR" sz="1600" dirty="0">
                <a:ea typeface="Aptos" panose="020B0004020202020204" pitchFamily="34" charset="0"/>
                <a:cs typeface="Arial" panose="020B0604020202020204" pitchFamily="34" charset="0"/>
              </a:rPr>
              <a:t> A 3.1., </a:t>
            </a:r>
            <a:r>
              <a:rPr lang="hr-HR" sz="1600" dirty="0" err="1">
                <a:ea typeface="Aptos" panose="020B0004020202020204" pitchFamily="34" charset="0"/>
                <a:cs typeface="Arial" panose="020B0604020202020204" pitchFamily="34" charset="0"/>
              </a:rPr>
              <a:t>ikt</a:t>
            </a:r>
            <a:r>
              <a:rPr lang="hr-HR" sz="1600" dirty="0">
                <a:ea typeface="Aptos" panose="020B0004020202020204" pitchFamily="34" charset="0"/>
                <a:cs typeface="Arial" panose="020B0604020202020204" pitchFamily="34" charset="0"/>
              </a:rPr>
              <a:t> A.4.1.</a:t>
            </a:r>
          </a:p>
          <a:p>
            <a:pPr>
              <a:lnSpc>
                <a:spcPct val="107000"/>
              </a:lnSpc>
            </a:pPr>
            <a:r>
              <a:rPr lang="hr-HR" dirty="0">
                <a:ea typeface="Aptos" panose="020B0004020202020204" pitchFamily="34" charset="0"/>
                <a:cs typeface="Arial" panose="020B0604020202020204" pitchFamily="34" charset="0"/>
              </a:rPr>
              <a:t>MPT Zdravlje</a:t>
            </a: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r-HR" sz="1600" dirty="0" err="1">
                <a:ea typeface="Aptos" panose="020B0004020202020204" pitchFamily="34" charset="0"/>
                <a:cs typeface="Arial" panose="020B0604020202020204" pitchFamily="34" charset="0"/>
              </a:rPr>
              <a:t>zdr</a:t>
            </a:r>
            <a:r>
              <a:rPr lang="hr-HR" sz="1600" dirty="0">
                <a:ea typeface="Aptos" panose="020B0004020202020204" pitchFamily="34" charset="0"/>
                <a:cs typeface="Arial" panose="020B0604020202020204" pitchFamily="34" charset="0"/>
              </a:rPr>
              <a:t> A.4.2.A</a:t>
            </a:r>
            <a:r>
              <a:rPr lang="hr-HR" sz="1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600" dirty="0" err="1">
                <a:ea typeface="Aptos" panose="020B0004020202020204" pitchFamily="34" charset="0"/>
                <a:cs typeface="Arial" panose="020B0604020202020204" pitchFamily="34" charset="0"/>
              </a:rPr>
              <a:t>zdr</a:t>
            </a:r>
            <a:r>
              <a:rPr lang="hr-HR" sz="1600" dirty="0">
                <a:ea typeface="Aptos" panose="020B0004020202020204" pitchFamily="34" charset="0"/>
                <a:cs typeface="Arial" panose="020B0604020202020204" pitchFamily="34" charset="0"/>
              </a:rPr>
              <a:t> A.4.3., </a:t>
            </a:r>
            <a:r>
              <a:rPr lang="hr-HR" sz="1600" dirty="0" err="1">
                <a:ea typeface="Aptos" panose="020B0004020202020204" pitchFamily="34" charset="0"/>
                <a:cs typeface="Arial" panose="020B0604020202020204" pitchFamily="34" charset="0"/>
              </a:rPr>
              <a:t>zdr</a:t>
            </a:r>
            <a:r>
              <a:rPr lang="hr-HR" sz="1600" dirty="0">
                <a:ea typeface="Aptos" panose="020B0004020202020204" pitchFamily="34" charset="0"/>
                <a:cs typeface="Arial" panose="020B0604020202020204" pitchFamily="34" charset="0"/>
              </a:rPr>
              <a:t> B.4.1.A</a:t>
            </a:r>
            <a:endParaRPr lang="hr-H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5D35C-3E7C-3077-984C-F0C5D77718F4}"/>
              </a:ext>
            </a:extLst>
          </p:cNvPr>
          <p:cNvSpPr txBox="1"/>
          <p:nvPr/>
        </p:nvSpPr>
        <p:spPr>
          <a:xfrm>
            <a:off x="1008822" y="4763488"/>
            <a:ext cx="10048643" cy="12676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ea typeface="Calibri" panose="020F0502020204030204" pitchFamily="34" charset="0"/>
                <a:cs typeface="Times New Roman" panose="02020603050405020304" pitchFamily="18" charset="0"/>
              </a:rPr>
              <a:t>Opis</a:t>
            </a: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b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Zadatak „Moja kosa, moj izbor“ - učenici će istražiti vrste preparata koji se koriste za zadani tip kose (suha, obojena, tanka, masna) i osmisliti savjete za klijente za pravilnu njegu i oblikovanje. Rezultate će prikazati izradom brošure u </a:t>
            </a:r>
            <a:r>
              <a:rPr lang="hr-HR" dirty="0" err="1">
                <a:ea typeface="Calibri" panose="020F0502020204030204" pitchFamily="34" charset="0"/>
                <a:cs typeface="Times New Roman" panose="02020603050405020304" pitchFamily="18" charset="0"/>
              </a:rPr>
              <a:t>Canvi</a:t>
            </a:r>
            <a:r>
              <a:rPr lang="hr-HR" dirty="0">
                <a:ea typeface="Calibri" panose="020F0502020204030204" pitchFamily="34" charset="0"/>
                <a:cs typeface="Times New Roman" panose="02020603050405020304" pitchFamily="18" charset="0"/>
              </a:rPr>
              <a:t> ili drugom digitalnom alatu.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F2D02-05E9-9C93-AE61-6E69FB796706}"/>
              </a:ext>
            </a:extLst>
          </p:cNvPr>
          <p:cNvSpPr txBox="1"/>
          <p:nvPr/>
        </p:nvSpPr>
        <p:spPr>
          <a:xfrm>
            <a:off x="719667" y="277947"/>
            <a:ext cx="6104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Radmila Luketina, Srednja strukovna škola Makarska</a:t>
            </a:r>
          </a:p>
          <a:p>
            <a:r>
              <a:rPr lang="hr-HR" dirty="0"/>
              <a:t>Suradnja u nastavnom procesu: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C38F7759-3710-B418-A066-CE68A8160C31}"/>
              </a:ext>
            </a:extLst>
          </p:cNvPr>
          <p:cNvSpPr/>
          <p:nvPr/>
        </p:nvSpPr>
        <p:spPr>
          <a:xfrm>
            <a:off x="7966608" y="1399314"/>
            <a:ext cx="592666" cy="2827867"/>
          </a:xfrm>
          <a:prstGeom prst="rightBrace">
            <a:avLst>
              <a:gd name="adj1" fmla="val 6135"/>
              <a:gd name="adj2" fmla="val 4940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D5B4A-E05B-D163-77AE-B6545DD10C44}"/>
              </a:ext>
            </a:extLst>
          </p:cNvPr>
          <p:cNvSpPr txBox="1"/>
          <p:nvPr/>
        </p:nvSpPr>
        <p:spPr>
          <a:xfrm>
            <a:off x="8669867" y="1364859"/>
            <a:ext cx="26077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solidFill>
                <a:srgbClr val="FF0000"/>
              </a:solidFill>
            </a:endParaRPr>
          </a:p>
          <a:p>
            <a:r>
              <a:rPr lang="hr-HR" u="sng" dirty="0">
                <a:solidFill>
                  <a:srgbClr val="FF0000"/>
                </a:solidFill>
              </a:rPr>
              <a:t>NAPOMENA:</a:t>
            </a:r>
            <a:br>
              <a:rPr lang="hr-HR" dirty="0">
                <a:solidFill>
                  <a:srgbClr val="FF0000"/>
                </a:solidFill>
              </a:rPr>
            </a:br>
            <a:r>
              <a:rPr lang="hr-HR" dirty="0">
                <a:solidFill>
                  <a:srgbClr val="FF0000"/>
                </a:solidFill>
              </a:rPr>
              <a:t>Vrednuju se ishodi učenja iz </a:t>
            </a:r>
            <a:r>
              <a:rPr lang="hr-HR" dirty="0" err="1">
                <a:solidFill>
                  <a:srgbClr val="FF0000"/>
                </a:solidFill>
              </a:rPr>
              <a:t>kurikula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r>
              <a:rPr lang="hr-HR" dirty="0">
                <a:solidFill>
                  <a:srgbClr val="FF0000"/>
                </a:solidFill>
              </a:rPr>
              <a:t>Estetski izgled brošure ili dizajn se ne vrednuje (to nije povezano s ishodima učenja ni  kompetencijama koje se stječu ovim modulima)</a:t>
            </a:r>
          </a:p>
        </p:txBody>
      </p:sp>
    </p:spTree>
    <p:extLst>
      <p:ext uri="{BB962C8B-B14F-4D97-AF65-F5344CB8AC3E}">
        <p14:creationId xmlns:p14="http://schemas.microsoft.com/office/powerpoint/2010/main" val="3802109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A24F2-91BA-1BA8-F5AC-CFB6B0A01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6AE70-634B-4E7E-B30E-C84EFA23E296}"/>
              </a:ext>
            </a:extLst>
          </p:cNvPr>
          <p:cNvSpPr txBox="1"/>
          <p:nvPr/>
        </p:nvSpPr>
        <p:spPr>
          <a:xfrm>
            <a:off x="1244599" y="1927254"/>
            <a:ext cx="8424334" cy="116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Modul: OSNOVE FRIZERSKIH VJEŠTINA (22 CSVET) </a:t>
            </a:r>
          </a:p>
          <a:p>
            <a:pPr fontAlgn="base">
              <a:lnSpc>
                <a:spcPct val="150000"/>
              </a:lnSpc>
            </a:pPr>
            <a:r>
              <a:rPr lang="en-US" dirty="0"/>
              <a:t>S</a:t>
            </a:r>
            <a:r>
              <a:rPr lang="hr-HR" dirty="0"/>
              <a:t>IU</a:t>
            </a:r>
            <a:r>
              <a:rPr lang="en-US" dirty="0"/>
              <a:t>: </a:t>
            </a:r>
            <a:r>
              <a:rPr lang="en-US" dirty="0" err="1"/>
              <a:t>Osnove</a:t>
            </a:r>
            <a:r>
              <a:rPr lang="en-US" dirty="0"/>
              <a:t> </a:t>
            </a:r>
            <a:r>
              <a:rPr lang="en-US" dirty="0" err="1"/>
              <a:t>izvođenja</a:t>
            </a:r>
            <a:r>
              <a:rPr lang="en-US" dirty="0"/>
              <a:t> </a:t>
            </a:r>
            <a:r>
              <a:rPr lang="en-US" dirty="0" err="1"/>
              <a:t>kemijskih</a:t>
            </a:r>
            <a:r>
              <a:rPr lang="en-US" dirty="0"/>
              <a:t> </a:t>
            </a:r>
            <a:r>
              <a:rPr lang="en-US" dirty="0" err="1"/>
              <a:t>procesa</a:t>
            </a:r>
            <a:r>
              <a:rPr lang="en-US" dirty="0"/>
              <a:t> i </a:t>
            </a:r>
            <a:r>
              <a:rPr lang="en-US" dirty="0" err="1"/>
              <a:t>njega</a:t>
            </a:r>
            <a:r>
              <a:rPr lang="en-US" dirty="0"/>
              <a:t> </a:t>
            </a:r>
            <a:r>
              <a:rPr lang="en-US" dirty="0" err="1"/>
              <a:t>kose</a:t>
            </a:r>
            <a:r>
              <a:rPr lang="en-US" dirty="0"/>
              <a:t> </a:t>
            </a:r>
            <a:r>
              <a:rPr lang="en-US" dirty="0" err="1"/>
              <a:t>nakon</a:t>
            </a:r>
            <a:r>
              <a:rPr lang="en-US" dirty="0"/>
              <a:t> </a:t>
            </a:r>
            <a:r>
              <a:rPr lang="en-US" dirty="0" err="1"/>
              <a:t>procesa</a:t>
            </a:r>
            <a:r>
              <a:rPr lang="en-US" dirty="0"/>
              <a:t> (10 CSVET) </a:t>
            </a:r>
          </a:p>
          <a:p>
            <a:pPr fontAlgn="base">
              <a:lnSpc>
                <a:spcPct val="150000"/>
              </a:lnSpc>
            </a:pPr>
            <a:r>
              <a:rPr lang="en-US" dirty="0"/>
              <a:t>ISHOD UČENJA: </a:t>
            </a:r>
            <a:r>
              <a:rPr lang="en-US" dirty="0" err="1"/>
              <a:t>Izvesti</a:t>
            </a:r>
            <a:r>
              <a:rPr lang="en-US" dirty="0"/>
              <a:t> </a:t>
            </a:r>
            <a:r>
              <a:rPr lang="en-US" dirty="0" err="1"/>
              <a:t>postupak</a:t>
            </a:r>
            <a:r>
              <a:rPr lang="en-US" dirty="0"/>
              <a:t> </a:t>
            </a:r>
            <a:r>
              <a:rPr lang="en-US" dirty="0" err="1"/>
              <a:t>hladne</a:t>
            </a:r>
            <a:r>
              <a:rPr lang="en-US" dirty="0"/>
              <a:t> </a:t>
            </a:r>
            <a:r>
              <a:rPr lang="en-US" dirty="0" err="1"/>
              <a:t>trajne</a:t>
            </a:r>
            <a:r>
              <a:rPr lang="en-US" dirty="0"/>
              <a:t> </a:t>
            </a:r>
            <a:r>
              <a:rPr lang="en-US" dirty="0" err="1"/>
              <a:t>ondulacije</a:t>
            </a:r>
            <a:r>
              <a:rPr lang="en-US" dirty="0"/>
              <a:t> </a:t>
            </a:r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994DEAF8-D721-F81E-8E65-5A2A519450FB}"/>
              </a:ext>
            </a:extLst>
          </p:cNvPr>
          <p:cNvSpPr txBox="1"/>
          <p:nvPr/>
        </p:nvSpPr>
        <p:spPr>
          <a:xfrm>
            <a:off x="1244599" y="1180896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Vrednovanje ishoda učenja  (Srednja strukovna škola Velika Gorica, Velika Gorica)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228008-C02D-A043-7A42-5E89D44AEC9C}"/>
              </a:ext>
            </a:extLst>
          </p:cNvPr>
          <p:cNvSpPr txBox="1"/>
          <p:nvPr/>
        </p:nvSpPr>
        <p:spPr>
          <a:xfrm>
            <a:off x="1244599" y="791151"/>
            <a:ext cx="237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Ivana Jandras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62C3F-7400-8052-471A-B477AA3F2CBD}"/>
              </a:ext>
            </a:extLst>
          </p:cNvPr>
          <p:cNvSpPr txBox="1"/>
          <p:nvPr/>
        </p:nvSpPr>
        <p:spPr>
          <a:xfrm>
            <a:off x="1244599" y="3536051"/>
            <a:ext cx="8873068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Kriteriji vrednovanja ishoda učenja – procjena razine ostvarenosti ishoda učenja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Bilješke uz ocjenu u e-Dnevniku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Provedba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učenja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temeljenog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na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radu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u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školi</a:t>
            </a:r>
            <a:r>
              <a:rPr lang="hr-HR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hr-HR" sz="1600" dirty="0"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vrednovanje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ishoda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učenja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u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simuliranim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radnim</a:t>
            </a:r>
            <a:r>
              <a:rPr lang="en-US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situacijama</a:t>
            </a:r>
            <a:r>
              <a:rPr lang="hr-HR" dirty="0">
                <a:solidFill>
                  <a:srgbClr val="00000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(radni listić za učenike)</a:t>
            </a:r>
            <a:endParaRPr lang="hr-HR" sz="16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C20E0D-01DE-5259-7722-E90E7E9964E0}"/>
              </a:ext>
            </a:extLst>
          </p:cNvPr>
          <p:cNvSpPr txBox="1">
            <a:spLocks/>
          </p:cNvSpPr>
          <p:nvPr/>
        </p:nvSpPr>
        <p:spPr>
          <a:xfrm>
            <a:off x="6003917" y="401746"/>
            <a:ext cx="3470282" cy="5926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rgbClr val="EF4A5F"/>
                </a:solidFill>
                <a:latin typeface="+mn-lt"/>
              </a:rPr>
              <a:t>Primjeri dobre prakse</a:t>
            </a:r>
            <a:endParaRPr lang="hr-HR" sz="2400" b="1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BC1BF8-5496-9C0A-E5A5-EDBF3562B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867" y="223679"/>
            <a:ext cx="2028817" cy="18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03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00399-44C6-BA0E-CB34-6CB6ECF70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743F7B-354F-4EAE-BD30-86CE3FDFA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400" y="95754"/>
            <a:ext cx="860417" cy="794593"/>
          </a:xfrm>
          <a:prstGeom prst="rect">
            <a:avLst/>
          </a:prstGeom>
        </p:spPr>
      </p:pic>
      <p:pic>
        <p:nvPicPr>
          <p:cNvPr id="2" name="Picture 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71EDFC39-E9C8-83FB-2AE8-C91AE859E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914" y="122699"/>
            <a:ext cx="4994412" cy="6612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EF739-C88B-FC8C-11CB-7AD618C64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35" y="560639"/>
            <a:ext cx="2634705" cy="34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45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A3B0-73BB-58B8-29AC-1F95DC715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577E2-2BAF-AF96-C5EA-F2E42A3C5400}"/>
              </a:ext>
            </a:extLst>
          </p:cNvPr>
          <p:cNvSpPr txBox="1"/>
          <p:nvPr/>
        </p:nvSpPr>
        <p:spPr>
          <a:xfrm>
            <a:off x="1083732" y="3081413"/>
            <a:ext cx="10566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Modul: KOMUNIKACIJA</a:t>
            </a:r>
            <a:endParaRPr lang="hr-HR" sz="1400" dirty="0"/>
          </a:p>
          <a:p>
            <a:r>
              <a:rPr lang="hr-HR" sz="1400" b="1" dirty="0"/>
              <a:t>SIU:</a:t>
            </a:r>
            <a:r>
              <a:rPr lang="hr-HR" sz="1400" dirty="0"/>
              <a:t> </a:t>
            </a:r>
            <a:r>
              <a:rPr lang="hr-HR" sz="1400" b="1" dirty="0"/>
              <a:t>Komunikacija u vezi sa zapošljavanjem</a:t>
            </a:r>
            <a:r>
              <a:rPr lang="hr-HR" sz="1400" dirty="0"/>
              <a:t>                                            </a:t>
            </a:r>
          </a:p>
          <a:p>
            <a:r>
              <a:rPr lang="hr-HR" sz="1400" dirty="0"/>
              <a:t>IU: Primijeniti pravila poslovnog bontona u komunikaciji s klijentima,  suradnicima i nadređenima</a:t>
            </a:r>
          </a:p>
          <a:p>
            <a:endParaRPr lang="hr-HR" sz="1400" dirty="0"/>
          </a:p>
          <a:p>
            <a:r>
              <a:rPr lang="hr-HR" sz="1400" b="1" dirty="0"/>
              <a:t>Modul: UVOD U KOZMETIČKU NJEGU</a:t>
            </a:r>
            <a:endParaRPr lang="hr-HR" sz="1400" dirty="0"/>
          </a:p>
          <a:p>
            <a:r>
              <a:rPr lang="hr-HR" sz="1400" b="1" dirty="0"/>
              <a:t>SIU: Primjena radnih procedura u kozmetičkom salonu                                    </a:t>
            </a:r>
            <a:endParaRPr lang="hr-HR" sz="1400" dirty="0"/>
          </a:p>
          <a:p>
            <a:r>
              <a:rPr lang="hr-HR" sz="1400" b="1" dirty="0"/>
              <a:t>        </a:t>
            </a:r>
            <a:r>
              <a:rPr lang="hr-HR" sz="1400" dirty="0"/>
              <a:t>IU: Primijeniti pravila zaštite na radu</a:t>
            </a:r>
          </a:p>
          <a:p>
            <a:endParaRPr lang="hr-HR" sz="1400" dirty="0"/>
          </a:p>
          <a:p>
            <a:r>
              <a:rPr lang="hr-HR" sz="1400" b="1" dirty="0"/>
              <a:t>Modul: OSNOVNE KOZMETIČKE MASAŽNE TEHNIKE LICE I TIJELA</a:t>
            </a:r>
            <a:endParaRPr lang="hr-HR" sz="1400" dirty="0"/>
          </a:p>
          <a:p>
            <a:r>
              <a:rPr lang="hr-HR" sz="1400" b="1" dirty="0"/>
              <a:t>SIU: Klasična ručna masaža i vezivno-tkivna masaža, 4 CSVET</a:t>
            </a:r>
            <a:endParaRPr lang="hr-HR" sz="1400" dirty="0"/>
          </a:p>
          <a:p>
            <a:r>
              <a:rPr lang="hr-HR" sz="1400" dirty="0"/>
              <a:t>   IU: Pripremiti kozmetičku osnovnu i pomoćnu opremu za masažu u skladu s radnim zadatkom</a:t>
            </a:r>
          </a:p>
          <a:p>
            <a:r>
              <a:rPr lang="hr-HR" sz="1400" dirty="0"/>
              <a:t>   IU: Izvesti klasičnu ručnu masažu pojedinih dijelova tijela i cijelog tijela               </a:t>
            </a:r>
          </a:p>
          <a:p>
            <a:r>
              <a:rPr lang="hr-HR" sz="1400" dirty="0"/>
              <a:t>         u zadanom vremenskom roku</a:t>
            </a:r>
          </a:p>
          <a:p>
            <a:endParaRPr lang="hr-HR" sz="1400" dirty="0"/>
          </a:p>
          <a:p>
            <a:pPr fontAlgn="base"/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EB5EF-B314-CCCC-95FA-1EE3B419E58E}"/>
              </a:ext>
            </a:extLst>
          </p:cNvPr>
          <p:cNvSpPr txBox="1"/>
          <p:nvPr/>
        </p:nvSpPr>
        <p:spPr>
          <a:xfrm>
            <a:off x="1032933" y="546845"/>
            <a:ext cx="237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Milan Radunković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4A2DDC-A3C2-4C29-51B3-EB58E47FED1F}"/>
              </a:ext>
            </a:extLst>
          </p:cNvPr>
          <p:cNvSpPr txBox="1">
            <a:spLocks/>
          </p:cNvSpPr>
          <p:nvPr/>
        </p:nvSpPr>
        <p:spPr>
          <a:xfrm>
            <a:off x="6096000" y="348161"/>
            <a:ext cx="3470282" cy="5926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1" dirty="0">
                <a:solidFill>
                  <a:srgbClr val="EF4A5F"/>
                </a:solidFill>
                <a:latin typeface="+mn-lt"/>
              </a:rPr>
              <a:t>Primjeri dobre prakse</a:t>
            </a:r>
            <a:endParaRPr lang="hr-HR" sz="2400" b="1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6F0E8A-470B-8806-4EE3-3CAA05411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955" y="223679"/>
            <a:ext cx="1499729" cy="1384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6AA471-67F9-B889-ABE7-BDA630DBF500}"/>
              </a:ext>
            </a:extLst>
          </p:cNvPr>
          <p:cNvSpPr txBox="1"/>
          <p:nvPr/>
        </p:nvSpPr>
        <p:spPr>
          <a:xfrm>
            <a:off x="1083732" y="1455946"/>
            <a:ext cx="8542867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400" dirty="0"/>
              <a:t>Učenici će, kroz radnu situaciju, demonstrirati postupak klasične ručne masaže cijelog tijela. </a:t>
            </a:r>
          </a:p>
          <a:p>
            <a:r>
              <a:rPr lang="hr-HR" sz="1400" dirty="0"/>
              <a:t>Elementi radne situacije:</a:t>
            </a:r>
          </a:p>
          <a:p>
            <a:r>
              <a:rPr lang="hr-HR" sz="1400" dirty="0"/>
              <a:t>   - profesionalna komunikacija</a:t>
            </a:r>
          </a:p>
          <a:p>
            <a:r>
              <a:rPr lang="hr-HR" sz="1400" dirty="0"/>
              <a:t>   - higijena i mjere zaštite na radu</a:t>
            </a:r>
          </a:p>
          <a:p>
            <a:r>
              <a:rPr lang="hr-HR" sz="1400" dirty="0"/>
              <a:t>   - priprema radnog mjesta</a:t>
            </a:r>
          </a:p>
          <a:p>
            <a:r>
              <a:rPr lang="hr-HR" sz="1400" dirty="0"/>
              <a:t>   - demonstracija tretmana klasične ručne masaže cijelog tijela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6B4CA-7842-30F3-F715-6C40C014E5C3}"/>
              </a:ext>
            </a:extLst>
          </p:cNvPr>
          <p:cNvSpPr txBox="1"/>
          <p:nvPr/>
        </p:nvSpPr>
        <p:spPr>
          <a:xfrm>
            <a:off x="1032933" y="940786"/>
            <a:ext cx="828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Suradnja u nastavnom procesu  (Srednja strukovna škola Varaždin, Varaždin)</a:t>
            </a:r>
          </a:p>
        </p:txBody>
      </p:sp>
    </p:spTree>
    <p:extLst>
      <p:ext uri="{BB962C8B-B14F-4D97-AF65-F5344CB8AC3E}">
        <p14:creationId xmlns:p14="http://schemas.microsoft.com/office/powerpoint/2010/main" val="3937954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AB79A-9C67-6E10-CC81-E66DEC079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C079-43D4-1B5D-F8FD-F8E4C20E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799" y="223679"/>
            <a:ext cx="7745950" cy="5926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hr-HR" sz="2400" dirty="0">
                <a:solidFill>
                  <a:srgbClr val="EF4A5F"/>
                </a:solidFill>
              </a:rPr>
            </a:br>
            <a:r>
              <a:rPr lang="hr-HR" sz="2200" dirty="0">
                <a:solidFill>
                  <a:srgbClr val="EF4A5F"/>
                </a:solidFill>
              </a:rPr>
              <a:t>Što jest, a što nije učenje temeljeno na radu?</a:t>
            </a:r>
            <a:br>
              <a:rPr lang="hr-HR" sz="2200" dirty="0">
                <a:solidFill>
                  <a:srgbClr val="EF4A5F"/>
                </a:solidFill>
              </a:rPr>
            </a:br>
            <a:r>
              <a:rPr lang="hr-HR" sz="2200" dirty="0">
                <a:solidFill>
                  <a:srgbClr val="EF4A5F"/>
                </a:solidFill>
              </a:rPr>
              <a:t>Primjer: </a:t>
            </a:r>
            <a:r>
              <a:rPr lang="hr-HR" sz="2200" dirty="0"/>
              <a:t>Kvalifikacija kemijski tehničar / kemijska tehničarka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32F023-A368-23A8-B357-A91C4FEF2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867" y="223679"/>
            <a:ext cx="2028817" cy="1873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188566-AAAB-A71A-730F-FD1B435B2E38}"/>
              </a:ext>
            </a:extLst>
          </p:cNvPr>
          <p:cNvSpPr txBox="1"/>
          <p:nvPr/>
        </p:nvSpPr>
        <p:spPr>
          <a:xfrm>
            <a:off x="1388533" y="1575325"/>
            <a:ext cx="7332134" cy="830997"/>
          </a:xfrm>
          <a:prstGeom prst="rect">
            <a:avLst/>
          </a:prstGeom>
          <a:noFill/>
          <a:ln w="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/>
              <a:t>Modu</a:t>
            </a:r>
            <a:r>
              <a:rPr lang="hr-HR" sz="1600" dirty="0"/>
              <a:t>l: FIZIKALNA KEMIJA</a:t>
            </a:r>
            <a:r>
              <a:rPr lang="en-US" sz="1600" dirty="0"/>
              <a:t> (</a:t>
            </a:r>
            <a:r>
              <a:rPr lang="hr-HR" sz="1600" dirty="0"/>
              <a:t>10</a:t>
            </a:r>
            <a:r>
              <a:rPr lang="en-US" sz="1600" dirty="0"/>
              <a:t> CSVET) </a:t>
            </a:r>
          </a:p>
          <a:p>
            <a:pPr fontAlgn="base"/>
            <a:r>
              <a:rPr lang="en-US" sz="1600" dirty="0"/>
              <a:t>S</a:t>
            </a:r>
            <a:r>
              <a:rPr lang="hr-HR" sz="1600" dirty="0"/>
              <a:t>IU</a:t>
            </a:r>
            <a:r>
              <a:rPr lang="en-US" sz="1600" dirty="0"/>
              <a:t>:  </a:t>
            </a:r>
            <a:r>
              <a:rPr lang="hr-HR" sz="1600" dirty="0" err="1"/>
              <a:t>Agregacijska</a:t>
            </a:r>
            <a:r>
              <a:rPr lang="hr-HR" sz="1600" dirty="0"/>
              <a:t> stanja tvari </a:t>
            </a:r>
            <a:r>
              <a:rPr lang="en-US" sz="1600" dirty="0"/>
              <a:t>(</a:t>
            </a:r>
            <a:r>
              <a:rPr lang="hr-HR" sz="1600" dirty="0"/>
              <a:t>4</a:t>
            </a:r>
            <a:r>
              <a:rPr lang="en-US" sz="1600" dirty="0"/>
              <a:t> CSVET) </a:t>
            </a:r>
          </a:p>
          <a:p>
            <a:pPr fontAlgn="base"/>
            <a:r>
              <a:rPr lang="en-US" sz="1600" dirty="0"/>
              <a:t>ISHOD UČENJA: </a:t>
            </a:r>
            <a:r>
              <a:rPr lang="hr-HR" sz="1600" dirty="0"/>
              <a:t>Usporediti svojstva tvari ovisno o njihovom </a:t>
            </a:r>
            <a:r>
              <a:rPr lang="hr-HR" sz="1600" dirty="0" err="1"/>
              <a:t>agregacijskom</a:t>
            </a:r>
            <a:r>
              <a:rPr lang="hr-HR" sz="1600" dirty="0"/>
              <a:t> stanju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E7EE9F-85DE-0413-91A7-E31A892F3343}"/>
              </a:ext>
            </a:extLst>
          </p:cNvPr>
          <p:cNvSpPr txBox="1"/>
          <p:nvPr/>
        </p:nvSpPr>
        <p:spPr>
          <a:xfrm>
            <a:off x="1354666" y="2633461"/>
            <a:ext cx="7678216" cy="7955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Nastavne cjeline/teme</a:t>
            </a:r>
            <a:r>
              <a:rPr lang="hr-HR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hr-HR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600" dirty="0" err="1"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1600" dirty="0" err="1"/>
              <a:t>gregacijska</a:t>
            </a:r>
            <a:r>
              <a:rPr lang="hr-HR" sz="1600" dirty="0"/>
              <a:t> stanja tvari, fazni prijelazi</a:t>
            </a:r>
          </a:p>
          <a:p>
            <a:pPr>
              <a:lnSpc>
                <a:spcPct val="150000"/>
              </a:lnSpc>
            </a:pPr>
            <a:r>
              <a:rPr lang="hr-HR" sz="1600" dirty="0"/>
              <a:t>Dominantan nastavni sustav i opis načina ostvarivanja SIU</a:t>
            </a:r>
            <a:r>
              <a:rPr lang="hr-HR" sz="1600" b="1" dirty="0"/>
              <a:t>:</a:t>
            </a:r>
            <a:r>
              <a:rPr lang="hr-HR" sz="1600" dirty="0"/>
              <a:t>  problemska nastava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FE8EE20-6EC0-FE5D-0451-338E9E520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337685"/>
              </p:ext>
            </p:extLst>
          </p:nvPr>
        </p:nvGraphicFramePr>
        <p:xfrm>
          <a:off x="1388533" y="3656139"/>
          <a:ext cx="6172199" cy="966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1296">
                  <a:extLst>
                    <a:ext uri="{9D8B030D-6E8A-4147-A177-3AD203B41FA5}">
                      <a16:colId xmlns:a16="http://schemas.microsoft.com/office/drawing/2014/main" val="2340997354"/>
                    </a:ext>
                  </a:extLst>
                </a:gridCol>
                <a:gridCol w="1503877">
                  <a:extLst>
                    <a:ext uri="{9D8B030D-6E8A-4147-A177-3AD203B41FA5}">
                      <a16:colId xmlns:a16="http://schemas.microsoft.com/office/drawing/2014/main" val="37664094"/>
                    </a:ext>
                  </a:extLst>
                </a:gridCol>
                <a:gridCol w="1663513">
                  <a:extLst>
                    <a:ext uri="{9D8B030D-6E8A-4147-A177-3AD203B41FA5}">
                      <a16:colId xmlns:a16="http://schemas.microsoft.com/office/drawing/2014/main" val="3820275587"/>
                    </a:ext>
                  </a:extLst>
                </a:gridCol>
                <a:gridCol w="1663513">
                  <a:extLst>
                    <a:ext uri="{9D8B030D-6E8A-4147-A177-3AD203B41FA5}">
                      <a16:colId xmlns:a16="http://schemas.microsoft.com/office/drawing/2014/main" val="2139328601"/>
                    </a:ext>
                  </a:extLst>
                </a:gridCol>
              </a:tblGrid>
              <a:tr h="48143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hr-HR" sz="1000">
                          <a:effectLst/>
                        </a:rPr>
                        <a:t>Načini stjecanja ishoda učenja (od –do, postotak)</a:t>
                      </a:r>
                      <a:endParaRPr lang="hr-HR" sz="10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hr-HR" sz="1000" dirty="0">
                          <a:effectLst/>
                        </a:rPr>
                        <a:t>Vođeni proces učenja i poučavanja</a:t>
                      </a:r>
                      <a:endParaRPr lang="hr-HR" sz="1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hr-HR" sz="1000" dirty="0">
                          <a:effectLst/>
                        </a:rPr>
                        <a:t>Oblici učenja temeljenog na radu</a:t>
                      </a:r>
                      <a:endParaRPr lang="hr-HR" sz="1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hr-HR" sz="1000" dirty="0">
                          <a:effectLst/>
                        </a:rPr>
                        <a:t>Samostalne aktivnosti učenika/polaznika</a:t>
                      </a:r>
                      <a:endParaRPr lang="hr-HR" sz="1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59812"/>
                  </a:ext>
                </a:extLst>
              </a:tr>
              <a:tr h="484848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hr-HR" sz="1000">
                          <a:effectLst/>
                        </a:rPr>
                        <a:t>40 – 50 %</a:t>
                      </a:r>
                      <a:endParaRPr lang="hr-HR" sz="10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hr-HR" sz="1000">
                          <a:effectLst/>
                        </a:rPr>
                        <a:t>20 – 40 %</a:t>
                      </a:r>
                      <a:endParaRPr lang="hr-HR" sz="10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hr-HR" sz="1000" dirty="0">
                          <a:effectLst/>
                        </a:rPr>
                        <a:t>20 – 30 %</a:t>
                      </a:r>
                      <a:endParaRPr lang="hr-HR" sz="1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29723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D6B4F10-91C0-C23F-C62E-A4D1739374A4}"/>
              </a:ext>
            </a:extLst>
          </p:cNvPr>
          <p:cNvSpPr/>
          <p:nvPr/>
        </p:nvSpPr>
        <p:spPr>
          <a:xfrm>
            <a:off x="4242062" y="3656139"/>
            <a:ext cx="1659117" cy="9662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29668-C998-A056-0604-BB3140040CD8}"/>
              </a:ext>
            </a:extLst>
          </p:cNvPr>
          <p:cNvSpPr txBox="1"/>
          <p:nvPr/>
        </p:nvSpPr>
        <p:spPr>
          <a:xfrm>
            <a:off x="1320799" y="5246157"/>
            <a:ext cx="9436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Provedba učenja temeljenog na radu u školi – primjer simulirane radne situacije</a:t>
            </a:r>
          </a:p>
          <a:p>
            <a:r>
              <a:rPr lang="hr-HR" dirty="0"/>
              <a:t>(Radni listić za učenike)</a:t>
            </a:r>
          </a:p>
        </p:txBody>
      </p:sp>
    </p:spTree>
    <p:extLst>
      <p:ext uri="{BB962C8B-B14F-4D97-AF65-F5344CB8AC3E}">
        <p14:creationId xmlns:p14="http://schemas.microsoft.com/office/powerpoint/2010/main" val="134073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46F3-B913-6FCB-078F-5E17DB7D6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3" y="582531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hr-HR" dirty="0">
                <a:solidFill>
                  <a:srgbClr val="EF4A5F"/>
                </a:solidFill>
              </a:rPr>
            </a:br>
            <a:r>
              <a:rPr lang="hr-HR" dirty="0">
                <a:solidFill>
                  <a:srgbClr val="EF4A5F"/>
                </a:solidFill>
              </a:rPr>
              <a:t>Izazovi modularne nastave na početku provedbe</a:t>
            </a:r>
            <a:br>
              <a:rPr lang="hr-HR" dirty="0">
                <a:solidFill>
                  <a:srgbClr val="EF4A5F"/>
                </a:solidFill>
              </a:rPr>
            </a:br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096E-6E82-6EC2-7788-A18DA62BE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908094"/>
            <a:ext cx="9313332" cy="2929255"/>
          </a:xfrm>
        </p:spPr>
        <p:txBody>
          <a:bodyPr/>
          <a:lstStyle/>
          <a:p>
            <a:pPr marL="0" indent="0">
              <a:buNone/>
            </a:pPr>
            <a:endParaRPr lang="hr-HR" dirty="0">
              <a:solidFill>
                <a:srgbClr val="24A6A8"/>
              </a:solidFill>
            </a:endParaRPr>
          </a:p>
          <a:p>
            <a:pPr marL="1296000" lvl="0"/>
            <a:r>
              <a:rPr lang="hr-HR" dirty="0">
                <a:solidFill>
                  <a:srgbClr val="55585D"/>
                </a:solidFill>
              </a:rPr>
              <a:t>Planiranje nastave  - izvedbeni plan modula u planiranje aktivnosti za stjecanje ishoda učenja</a:t>
            </a:r>
          </a:p>
          <a:p>
            <a:pPr marL="1296000" lvl="0"/>
            <a:r>
              <a:rPr lang="hr-HR" dirty="0">
                <a:solidFill>
                  <a:srgbClr val="55585D"/>
                </a:solidFill>
              </a:rPr>
              <a:t>Suradnja nastavnika u procesu planiranja i izvođenja nastave modula</a:t>
            </a:r>
          </a:p>
          <a:p>
            <a:pPr marL="1296000" lvl="0"/>
            <a:r>
              <a:rPr lang="hr-HR" dirty="0">
                <a:solidFill>
                  <a:srgbClr val="55585D"/>
                </a:solidFill>
              </a:rPr>
              <a:t>Praćenje, vrednovanje, ocjenjivanje i podrška učenicima u modularnoj nastavi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2314F-83C5-1855-6421-16B5BAE9A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599" y="277202"/>
            <a:ext cx="1512407" cy="139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16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6C61D-5F5E-B950-C4B1-1A5127EF7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4B2E9F-1EA0-9CA7-9DF2-D737284F3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13" y="113951"/>
            <a:ext cx="2028817" cy="1873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1174A-3C5E-3CD0-F8D8-3FBACCCCC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78" y="1629591"/>
            <a:ext cx="7125190" cy="438473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0A58A-F5E5-2BC2-0F43-5B200EA2F217}"/>
              </a:ext>
            </a:extLst>
          </p:cNvPr>
          <p:cNvSpPr txBox="1"/>
          <p:nvPr/>
        </p:nvSpPr>
        <p:spPr>
          <a:xfrm>
            <a:off x="8473477" y="1987559"/>
            <a:ext cx="31824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>
                <a:solidFill>
                  <a:srgbClr val="FF0000"/>
                </a:solidFill>
              </a:rPr>
              <a:t>NAPOMENA:</a:t>
            </a:r>
          </a:p>
          <a:p>
            <a:r>
              <a:rPr lang="hr-HR" dirty="0">
                <a:solidFill>
                  <a:srgbClr val="FF0000"/>
                </a:solidFill>
              </a:rPr>
              <a:t>Ovo NIJE primjer učenja temeljenog na radu.</a:t>
            </a:r>
          </a:p>
          <a:p>
            <a:endParaRPr lang="hr-HR" dirty="0">
              <a:solidFill>
                <a:srgbClr val="FF0000"/>
              </a:solidFill>
            </a:endParaRPr>
          </a:p>
          <a:p>
            <a:r>
              <a:rPr lang="hr-HR" dirty="0">
                <a:solidFill>
                  <a:srgbClr val="FF0000"/>
                </a:solidFill>
              </a:rPr>
              <a:t>Opisana situacija u zadatku nije povezana sa situacijama u kakvima bi se kemijski tehničar mogao naći na radnome mjestu.</a:t>
            </a:r>
          </a:p>
          <a:p>
            <a:endParaRPr lang="hr-HR" dirty="0">
              <a:solidFill>
                <a:srgbClr val="FF0000"/>
              </a:solidFill>
            </a:endParaRPr>
          </a:p>
          <a:p>
            <a:r>
              <a:rPr lang="hr-HR" dirty="0">
                <a:solidFill>
                  <a:srgbClr val="FF0000"/>
                </a:solidFill>
              </a:rPr>
              <a:t>Ovaj zadatak je primjenjiv ako se ishodi učenja stječu vođenim procesom učenja i poučavanja.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BEBD9-9513-6EDF-432D-578DFD94D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355" y="0"/>
            <a:ext cx="780965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290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542C-8345-3C57-78B5-4B69D4C1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7424" y="375055"/>
            <a:ext cx="2246376" cy="990765"/>
          </a:xfrm>
        </p:spPr>
        <p:txBody>
          <a:bodyPr/>
          <a:lstStyle/>
          <a:p>
            <a:r>
              <a:rPr lang="hr-HR" dirty="0"/>
              <a:t>Evaluacija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A80E2B-40D3-DF96-70DD-60849B81B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105533"/>
              </p:ext>
            </p:extLst>
          </p:nvPr>
        </p:nvGraphicFramePr>
        <p:xfrm>
          <a:off x="2044700" y="1365820"/>
          <a:ext cx="8102600" cy="3110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3270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84CB9-0968-6168-298D-72BB08D7B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5B3FF-F4DA-8AFE-1A83-DEFC0CE1E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704" y="75821"/>
            <a:ext cx="2462504" cy="843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A6D8C-B797-707A-FA79-BA84A366B2AF}"/>
              </a:ext>
            </a:extLst>
          </p:cNvPr>
          <p:cNvSpPr txBox="1"/>
          <p:nvPr/>
        </p:nvSpPr>
        <p:spPr>
          <a:xfrm>
            <a:off x="1019556" y="1307592"/>
            <a:ext cx="107579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IZVORI:</a:t>
            </a:r>
          </a:p>
          <a:p>
            <a:endParaRPr lang="hr-HR" sz="1600" dirty="0"/>
          </a:p>
          <a:p>
            <a:r>
              <a:rPr lang="hr-HR" sz="1600" dirty="0"/>
              <a:t>1. Metodologija izrade sektorskog kurikuluma, strukovnog kurikuluma i kurikuluma ustanove za strukovno obrazovanje – smjernice i upute za izradu, ASOO, svibanj 2023.</a:t>
            </a:r>
          </a:p>
          <a:p>
            <a:r>
              <a:rPr lang="hr-HR" sz="1600" dirty="0">
                <a:hlinkClick r:id="rId4"/>
              </a:rPr>
              <a:t>https://www.asoo.hr/wp-content/uploads/2023/10/metodologija-izrade-sektorskog-kurikuluma-strukovnog-kurikuluma-i-kuso.pdf</a:t>
            </a:r>
            <a:r>
              <a:rPr lang="hr-HR" sz="1600" dirty="0"/>
              <a:t> </a:t>
            </a:r>
          </a:p>
          <a:p>
            <a:endParaRPr lang="hr-HR" sz="1600" dirty="0"/>
          </a:p>
          <a:p>
            <a:r>
              <a:rPr lang="hr-HR" sz="1600" dirty="0"/>
              <a:t>2. Smjernice za primjenu strukovnih kurikuluma u sektoru osobne, usluge zaštite i druge usluge, ASOO  </a:t>
            </a:r>
          </a:p>
          <a:p>
            <a:r>
              <a:rPr lang="hr-HR" sz="1600" dirty="0">
                <a:hlinkClick r:id="rId5"/>
              </a:rPr>
              <a:t>https://www.asoo.hr/wp-content/uploads/2024/07/smjernice-za-primjenu-strukovnih-kurikuluma-u-sektoru-osobne-usluge-zastite-i-druge-usluge-1.pdf</a:t>
            </a:r>
            <a:endParaRPr lang="hr-HR" sz="1600" dirty="0"/>
          </a:p>
          <a:p>
            <a:endParaRPr lang="hr-HR" sz="1600" dirty="0"/>
          </a:p>
          <a:p>
            <a:r>
              <a:rPr lang="hr-HR" sz="1600" dirty="0"/>
              <a:t>3. Smjernice za primjenu strukovnih kurikuluma u sektoru geologija, rudarstvo, nafta i kemijska tehnologija, ASOO</a:t>
            </a:r>
          </a:p>
          <a:p>
            <a:r>
              <a:rPr lang="hr-HR" sz="1600" dirty="0">
                <a:hlinkClick r:id="rId6"/>
              </a:rPr>
              <a:t>https://www.asoo.hr/wp-content/uploads/2024/07/smjernice-za-primjenu-strukovnih-kurikula-u-sektoru-geologija-rudarstvo-nafta-i-kemijska-tehnologija.pdf</a:t>
            </a:r>
            <a:r>
              <a:rPr lang="hr-HR" sz="1600" dirty="0"/>
              <a:t> </a:t>
            </a:r>
          </a:p>
          <a:p>
            <a:endParaRPr lang="hr-HR" sz="1600" dirty="0"/>
          </a:p>
          <a:p>
            <a:r>
              <a:rPr lang="hr-HR" sz="1600" dirty="0"/>
              <a:t>4.  Zakon o Hrvatskom kvalifikacijskom okviru (»Narodne novine«, br. 22/13., 41/16.)</a:t>
            </a:r>
          </a:p>
          <a:p>
            <a:r>
              <a:rPr lang="hr-HR" sz="1600" dirty="0">
                <a:hlinkClick r:id="rId7"/>
              </a:rPr>
              <a:t>https://narodne-novine.nn.hr/clanci/sluzbeni/2013_02_22_359.html</a:t>
            </a:r>
            <a:r>
              <a:rPr lang="hr-HR" sz="1600" dirty="0"/>
              <a:t> </a:t>
            </a:r>
          </a:p>
          <a:p>
            <a:endParaRPr lang="hr-HR" sz="1600" dirty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048259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AD16-57AD-B61D-8988-6C5E59E31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7991FD-9B08-26BD-FA79-169CEAD83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04" y="75821"/>
            <a:ext cx="2462504" cy="843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73A62-3B07-69CB-09D2-555CF4350A61}"/>
              </a:ext>
            </a:extLst>
          </p:cNvPr>
          <p:cNvSpPr txBox="1"/>
          <p:nvPr/>
        </p:nvSpPr>
        <p:spPr>
          <a:xfrm>
            <a:off x="1151382" y="1179576"/>
            <a:ext cx="98892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dirty="0"/>
          </a:p>
          <a:p>
            <a:r>
              <a:rPr lang="hr-HR" sz="1600" dirty="0"/>
              <a:t>5. </a:t>
            </a:r>
            <a:r>
              <a:rPr lang="pl-PL" sz="1600" dirty="0"/>
              <a:t>Zakon o izmjenama i dopunama Zakona o strukovnom obrazovanju (</a:t>
            </a:r>
            <a:r>
              <a:rPr lang="hr-HR" sz="1600" dirty="0"/>
              <a:t>»Narodne novine«, br. 69/22.)</a:t>
            </a:r>
            <a:endParaRPr lang="pl-PL" sz="1600" dirty="0"/>
          </a:p>
          <a:p>
            <a:r>
              <a:rPr lang="hr-HR" sz="1600" dirty="0">
                <a:hlinkClick r:id="rId3"/>
              </a:rPr>
              <a:t>https://narodne-novine.nn.hr/clanci/sluzbeni/2013_02_22_359.html</a:t>
            </a:r>
            <a:r>
              <a:rPr lang="hr-HR" sz="1600" dirty="0"/>
              <a:t> </a:t>
            </a:r>
          </a:p>
          <a:p>
            <a:endParaRPr lang="hr-HR" sz="1600" dirty="0"/>
          </a:p>
          <a:p>
            <a:r>
              <a:rPr lang="hr-HR" sz="1600" dirty="0"/>
              <a:t>6. Strukovni </a:t>
            </a:r>
            <a:r>
              <a:rPr lang="hr-HR" sz="1600" dirty="0" err="1"/>
              <a:t>kurikul</a:t>
            </a:r>
            <a:r>
              <a:rPr lang="hr-HR" sz="1600" dirty="0"/>
              <a:t> za stjecanje kvalifikacije kemijski tehničar / kemijska tehničarka </a:t>
            </a:r>
          </a:p>
          <a:p>
            <a:r>
              <a:rPr lang="hr-HR" sz="1600" dirty="0">
                <a:hlinkClick r:id="rId4"/>
              </a:rPr>
              <a:t>https://narodne-novine.nn.hr/clanci/sluzbeni/2025_03_43_592.html</a:t>
            </a:r>
            <a:r>
              <a:rPr lang="hr-HR" sz="1600" dirty="0"/>
              <a:t> </a:t>
            </a:r>
          </a:p>
          <a:p>
            <a:endParaRPr lang="hr-HR" sz="1600" dirty="0"/>
          </a:p>
          <a:p>
            <a:r>
              <a:rPr lang="hr-HR" sz="1600" dirty="0"/>
              <a:t>7. Strukovni </a:t>
            </a:r>
            <a:r>
              <a:rPr lang="hr-HR" sz="1600" dirty="0" err="1"/>
              <a:t>kurikul</a:t>
            </a:r>
            <a:r>
              <a:rPr lang="hr-HR" sz="1600" dirty="0"/>
              <a:t> za stjecanje kvalifikacije frizer/frizerka</a:t>
            </a:r>
          </a:p>
          <a:p>
            <a:r>
              <a:rPr lang="hr-HR" sz="1600" dirty="0">
                <a:hlinkClick r:id="rId5"/>
              </a:rPr>
              <a:t>https://narodne-novine.nn.hr/clanci/sluzbeni/2025_03_53_697.html</a:t>
            </a:r>
            <a:endParaRPr lang="hr-HR" sz="1600" dirty="0"/>
          </a:p>
          <a:p>
            <a:endParaRPr lang="hr-HR" sz="1600" dirty="0"/>
          </a:p>
          <a:p>
            <a:r>
              <a:rPr lang="hr-HR" sz="1600" dirty="0"/>
              <a:t>8. Strukovni </a:t>
            </a:r>
            <a:r>
              <a:rPr lang="hr-HR" sz="1600" dirty="0" err="1"/>
              <a:t>kurikul</a:t>
            </a:r>
            <a:r>
              <a:rPr lang="hr-HR" sz="1600" dirty="0"/>
              <a:t> za stjecanje kvalifikacije kozmetičar/kozmetičarka</a:t>
            </a:r>
          </a:p>
          <a:p>
            <a:r>
              <a:rPr lang="hr-HR" sz="1600" dirty="0">
                <a:hlinkClick r:id="rId6"/>
              </a:rPr>
              <a:t>https://narodne-novine.nn.hr/clanci/sluzbeni/2025_03_61_806.html</a:t>
            </a:r>
            <a:r>
              <a:rPr lang="hr-HR" sz="1600" dirty="0"/>
              <a:t> </a:t>
            </a:r>
          </a:p>
          <a:p>
            <a:endParaRPr lang="hr-HR" sz="1600" dirty="0"/>
          </a:p>
          <a:p>
            <a:r>
              <a:rPr lang="hr-HR" sz="1600" dirty="0"/>
              <a:t>9. Petričević D., Metodika strukovno-teorijske nastave, Pučko otvoreno učilište Zagreb, Zagreb, 2007.</a:t>
            </a:r>
          </a:p>
          <a:p>
            <a:endParaRPr lang="hr-HR" sz="1600" dirty="0"/>
          </a:p>
          <a:p>
            <a:r>
              <a:rPr lang="hr-HR" sz="1600" dirty="0"/>
              <a:t>10. Bognar L., Matijević M., Didaktika, Školska knjiga, Zagreb, 2005.</a:t>
            </a:r>
          </a:p>
          <a:p>
            <a:endParaRPr lang="hr-HR" sz="1600" dirty="0"/>
          </a:p>
          <a:p>
            <a:r>
              <a:rPr lang="hr-HR" sz="1600" dirty="0"/>
              <a:t>11. Poljak V., Didaktika, Školska knjiga, Zagreb, 1988.</a:t>
            </a:r>
          </a:p>
          <a:p>
            <a:endParaRPr lang="hr-HR" sz="1600" dirty="0"/>
          </a:p>
          <a:p>
            <a:endParaRPr lang="hr-HR" sz="1600" dirty="0"/>
          </a:p>
          <a:p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1571949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024BD9-BA29-3BE3-E29D-949435A49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440" y="569597"/>
            <a:ext cx="3578662" cy="1225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3110B-FA6F-6CD8-3B8E-C13C43D9137D}"/>
              </a:ext>
            </a:extLst>
          </p:cNvPr>
          <p:cNvSpPr txBox="1"/>
          <p:nvPr/>
        </p:nvSpPr>
        <p:spPr>
          <a:xfrm>
            <a:off x="4584700" y="3001433"/>
            <a:ext cx="3022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24A6A8"/>
                </a:solidFill>
                <a:hlinkClick r:id="rId3"/>
              </a:rPr>
              <a:t>www.asoo.hr</a:t>
            </a:r>
            <a:r>
              <a:rPr lang="hr-HR" sz="2400" dirty="0">
                <a:solidFill>
                  <a:srgbClr val="24A6A8"/>
                </a:solidFill>
              </a:rPr>
              <a:t> </a:t>
            </a:r>
            <a:r>
              <a:rPr lang="de-DE" sz="2400" dirty="0">
                <a:solidFill>
                  <a:srgbClr val="24A6A8"/>
                </a:solidFill>
              </a:rPr>
              <a:t> </a:t>
            </a:r>
            <a:endParaRPr lang="hr-HR" sz="2400" dirty="0">
              <a:solidFill>
                <a:srgbClr val="24A6A8"/>
              </a:solidFill>
            </a:endParaRPr>
          </a:p>
          <a:p>
            <a:pPr algn="ctr"/>
            <a:endParaRPr lang="de-DE" sz="2400" dirty="0">
              <a:solidFill>
                <a:srgbClr val="24A6A8"/>
              </a:solidFill>
            </a:endParaRPr>
          </a:p>
          <a:p>
            <a:pPr algn="ctr"/>
            <a:r>
              <a:rPr lang="de-DE" sz="2400" dirty="0">
                <a:solidFill>
                  <a:srgbClr val="EF4A5F"/>
                </a:solidFill>
              </a:rPr>
              <a:t>Tel. 01 62 74 666</a:t>
            </a:r>
          </a:p>
        </p:txBody>
      </p:sp>
    </p:spTree>
    <p:extLst>
      <p:ext uri="{BB962C8B-B14F-4D97-AF65-F5344CB8AC3E}">
        <p14:creationId xmlns:p14="http://schemas.microsoft.com/office/powerpoint/2010/main" val="37443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3A606-2E4E-2FE9-61D2-7F9924E75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69BB-D909-2C5D-36AD-F7DEA040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617740"/>
            <a:ext cx="7797462" cy="940132"/>
          </a:xfrm>
        </p:spPr>
        <p:txBody>
          <a:bodyPr>
            <a:normAutofit fontScale="90000"/>
          </a:bodyPr>
          <a:lstStyle/>
          <a:p>
            <a:br>
              <a:rPr lang="hr-HR" dirty="0">
                <a:solidFill>
                  <a:srgbClr val="EF4A5F"/>
                </a:solidFill>
              </a:rPr>
            </a:br>
            <a:r>
              <a:rPr lang="hr-HR" dirty="0">
                <a:solidFill>
                  <a:srgbClr val="EF4A5F"/>
                </a:solidFill>
              </a:rPr>
              <a:t>Očekivanja?</a:t>
            </a:r>
            <a:br>
              <a:rPr lang="hr-HR" dirty="0">
                <a:solidFill>
                  <a:srgbClr val="EF4A5F"/>
                </a:solidFill>
              </a:rPr>
            </a:br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9DE8B-2AFA-48D8-4CAB-DA962A2C50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695711" y="2150534"/>
            <a:ext cx="3978773" cy="31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256EEE-90A0-7952-CBD5-0E8036CB6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1ABE451-9201-F51B-6190-3E366305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9414" y="6039291"/>
            <a:ext cx="5635124" cy="3988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F80C619-DE13-F6FE-FF06-8D5B362AF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361" y="850603"/>
            <a:ext cx="5635124" cy="52059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F2B613C-AFD3-3D36-98B7-00D87FC7F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5628" y="377306"/>
            <a:ext cx="2137011" cy="1790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734452-3DE3-FC7D-C67A-85119619E3EB}"/>
              </a:ext>
            </a:extLst>
          </p:cNvPr>
          <p:cNvSpPr txBox="1"/>
          <p:nvPr/>
        </p:nvSpPr>
        <p:spPr>
          <a:xfrm>
            <a:off x="6936023" y="3766864"/>
            <a:ext cx="487661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3200" b="1" dirty="0">
                <a:solidFill>
                  <a:srgbClr val="A7CF4C"/>
                </a:solidFill>
              </a:rPr>
              <a:t>RADIONICA 1 - planiranje</a:t>
            </a:r>
          </a:p>
          <a:p>
            <a:pPr algn="r"/>
            <a:r>
              <a:rPr lang="hr-HR" sz="2400" b="1" dirty="0">
                <a:solidFill>
                  <a:srgbClr val="24A6A8"/>
                </a:solidFill>
              </a:rPr>
              <a:t>Izvedbeni plan modula i aktivnosti za stjecanje ishoda učenja</a:t>
            </a:r>
          </a:p>
          <a:p>
            <a:pPr algn="r"/>
            <a:endParaRPr lang="pl-PL" b="1" dirty="0">
              <a:solidFill>
                <a:srgbClr val="24A6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49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A2D0-188E-E425-F8E4-95234D53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33" y="526588"/>
            <a:ext cx="8159835" cy="679531"/>
          </a:xfrm>
        </p:spPr>
        <p:txBody>
          <a:bodyPr>
            <a:normAutofit fontScale="90000"/>
          </a:bodyPr>
          <a:lstStyle/>
          <a:p>
            <a:r>
              <a:rPr lang="hr-HR" sz="2900" dirty="0">
                <a:solidFill>
                  <a:srgbClr val="EF4A5F"/>
                </a:solidFill>
              </a:rPr>
              <a:t>1. korak u planiranju – analiza strukovnog </a:t>
            </a:r>
            <a:r>
              <a:rPr lang="hr-HR" sz="2900" dirty="0" err="1">
                <a:solidFill>
                  <a:srgbClr val="EF4A5F"/>
                </a:solidFill>
              </a:rPr>
              <a:t>kurikula</a:t>
            </a:r>
            <a:endParaRPr lang="hr-HR" sz="2900" dirty="0">
              <a:solidFill>
                <a:srgbClr val="EF4A5F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1AD6D6-311B-FAB2-61D2-EF4C0D3380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752057"/>
              </p:ext>
            </p:extLst>
          </p:nvPr>
        </p:nvGraphicFramePr>
        <p:xfrm>
          <a:off x="1445514" y="1835440"/>
          <a:ext cx="9461499" cy="4066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3CD2894-0BBD-E5AD-AA29-3592F273C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9108" y="138370"/>
            <a:ext cx="1838960" cy="169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53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6197</TotalTime>
  <Words>3867</Words>
  <Application>Microsoft Office PowerPoint</Application>
  <PresentationFormat>Widescreen</PresentationFormat>
  <Paragraphs>520</Paragraphs>
  <Slides>64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MS Mincho</vt:lpstr>
      <vt:lpstr>Alkes-Bold</vt:lpstr>
      <vt:lpstr>Alkes-Regular</vt:lpstr>
      <vt:lpstr>Aptos</vt:lpstr>
      <vt:lpstr>Aptos Display</vt:lpstr>
      <vt:lpstr>Arial</vt:lpstr>
      <vt:lpstr>Calibri</vt:lpstr>
      <vt:lpstr>Cambria</vt:lpstr>
      <vt:lpstr>Minion Pro</vt:lpstr>
      <vt:lpstr>Wingdings</vt:lpstr>
      <vt:lpstr>Office Theme</vt:lpstr>
      <vt:lpstr>PowerPoint Presentation</vt:lpstr>
      <vt:lpstr>PowerPoint Presentation</vt:lpstr>
      <vt:lpstr>PowerPoint Presentation</vt:lpstr>
      <vt:lpstr>Sadržaj</vt:lpstr>
      <vt:lpstr> Izazovi modularne nastave na početku provedbe </vt:lpstr>
      <vt:lpstr> Izazovi modularne nastave na početku provedbe </vt:lpstr>
      <vt:lpstr> Očekivanja? </vt:lpstr>
      <vt:lpstr>PowerPoint Presentation</vt:lpstr>
      <vt:lpstr>1. korak u planiranju – analiza strukovnog kurikula</vt:lpstr>
      <vt:lpstr>Planiranje – model „modularne nastave”</vt:lpstr>
      <vt:lpstr>PowerPoint Presentation</vt:lpstr>
      <vt:lpstr>PowerPoint Presentation</vt:lpstr>
      <vt:lpstr>Tradicionalni model planiranja nastavnog sata (Poljak 1988.)</vt:lpstr>
      <vt:lpstr>Suvremeni pristup organiziranja nastavnog procesa Bognar,Matijević, 2005.</vt:lpstr>
      <vt:lpstr>Tradicionalna        vs   Suvremena nastava</vt:lpstr>
      <vt:lpstr>Modularna nastava</vt:lpstr>
      <vt:lpstr> Značajke dobrog planiranja modularne nastave: </vt:lpstr>
      <vt:lpstr>PowerPoint Presentation</vt:lpstr>
      <vt:lpstr>PowerPoint Presentation</vt:lpstr>
      <vt:lpstr>PowerPoint Presentation</vt:lpstr>
      <vt:lpstr> Koraci u planiranju </vt:lpstr>
      <vt:lpstr> Posebno obratiti pozornost na … </vt:lpstr>
      <vt:lpstr>Pitanja kao podloga za raspravu</vt:lpstr>
      <vt:lpstr>Aktivnost u skupini (30 minuta) </vt:lpstr>
      <vt:lpstr>Primjeri iz prakse (45 minuta)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Dominantni nastavni sustavi ili kako izvoditi nastavu modula?</vt:lpstr>
      <vt:lpstr>Dominantni nastavni sustavi ili kako izvoditi nastavu modula?</vt:lpstr>
      <vt:lpstr>Konstruktivno poravnanje</vt:lpstr>
      <vt:lpstr>PowerPoint Presentation</vt:lpstr>
      <vt:lpstr>Pripremiti učenike za realizaciju modula (Učenici u svakom trenutku  trebaju znati što se od njih očekuje.) </vt:lpstr>
      <vt:lpstr>Sastavnice modula i SIU</vt:lpstr>
      <vt:lpstr>Nastavni (didaktički) sustavi</vt:lpstr>
      <vt:lpstr>PowerPoint Presentation</vt:lpstr>
      <vt:lpstr>Problemska nastava</vt:lpstr>
      <vt:lpstr>Projektna i problemska nastava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Aktivnost 2  Analiza realizacije nastave modula/skupa ishoda učenja </vt:lpstr>
      <vt:lpstr>Pitanja kao podloga za raspravu</vt:lpstr>
      <vt:lpstr>Primjeri dobre prakse (40 minuta)</vt:lpstr>
      <vt:lpstr>Primjeri dobre prakse</vt:lpstr>
      <vt:lpstr>Primjeri dobre prakse</vt:lpstr>
      <vt:lpstr>PowerPoint Presentation</vt:lpstr>
      <vt:lpstr>PowerPoint Presentation</vt:lpstr>
      <vt:lpstr>PowerPoint Presentation</vt:lpstr>
      <vt:lpstr> Što jest, a što nije učenje temeljeno na radu? Primjer: Kvalifikacija kemijski tehničar / kemijska tehničarka </vt:lpstr>
      <vt:lpstr>PowerPoint Presentation</vt:lpstr>
      <vt:lpstr>Evaluacija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Tibor Santo</dc:creator>
  <cp:lastModifiedBy>Maja Kosar</cp:lastModifiedBy>
  <cp:revision>31</cp:revision>
  <dcterms:created xsi:type="dcterms:W3CDTF">2025-07-21T11:04:09Z</dcterms:created>
  <dcterms:modified xsi:type="dcterms:W3CDTF">2026-01-22T10:08:16Z</dcterms:modified>
</cp:coreProperties>
</file>