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6.xml" ContentType="application/vnd.openxmlformats-officedocument.themeOverrid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9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0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1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2.xml" ContentType="application/vnd.openxmlformats-officedocument.themeOverride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3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4.xml" ContentType="application/vnd.openxmlformats-officedocument.themeOverride+xml"/>
  <Override PartName="/ppt/notesSlides/notesSlide14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5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6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7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0"/>
  </p:notesMasterIdLst>
  <p:sldIdLst>
    <p:sldId id="256" r:id="rId2"/>
    <p:sldId id="281" r:id="rId3"/>
    <p:sldId id="284" r:id="rId4"/>
    <p:sldId id="257" r:id="rId5"/>
    <p:sldId id="268" r:id="rId6"/>
    <p:sldId id="325" r:id="rId7"/>
    <p:sldId id="269" r:id="rId8"/>
    <p:sldId id="283" r:id="rId9"/>
    <p:sldId id="272" r:id="rId10"/>
    <p:sldId id="326" r:id="rId11"/>
    <p:sldId id="262" r:id="rId12"/>
    <p:sldId id="324" r:id="rId13"/>
    <p:sldId id="263" r:id="rId14"/>
    <p:sldId id="267" r:id="rId15"/>
    <p:sldId id="264" r:id="rId16"/>
    <p:sldId id="266" r:id="rId17"/>
    <p:sldId id="275" r:id="rId18"/>
    <p:sldId id="327" r:id="rId19"/>
    <p:sldId id="328" r:id="rId20"/>
    <p:sldId id="329" r:id="rId21"/>
    <p:sldId id="330" r:id="rId22"/>
    <p:sldId id="331" r:id="rId23"/>
    <p:sldId id="279" r:id="rId24"/>
    <p:sldId id="280" r:id="rId25"/>
    <p:sldId id="332" r:id="rId26"/>
    <p:sldId id="333" r:id="rId27"/>
    <p:sldId id="260" r:id="rId28"/>
    <p:sldId id="334" r:id="rId2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na Rončević" initials="NR" lastIdx="2" clrIdx="0">
    <p:extLst>
      <p:ext uri="{19B8F6BF-5375-455C-9EA6-DF929625EA0E}">
        <p15:presenceInfo xmlns:p15="http://schemas.microsoft.com/office/powerpoint/2012/main" userId="Nena Ronče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666FF"/>
    <a:srgbClr val="9999FF"/>
    <a:srgbClr val="CC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7" autoAdjust="0"/>
    <p:restoredTop sz="78211" autoAdjust="0"/>
  </p:normalViewPr>
  <p:slideViewPr>
    <p:cSldViewPr snapToGrid="0">
      <p:cViewPr varScale="1">
        <p:scale>
          <a:sx n="73" d="100"/>
          <a:sy n="73" d="100"/>
        </p:scale>
        <p:origin x="531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nenar\Downloads\Materijali_za_grafi&#269;ki_prijelom-20241204T064032Z-001\Materijali_za_grafi&#269;ki_prijelom\grafikoni_2.1._2.2_2.3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Eta\Desktop\ASOO_PIAAC\Predstavljanje%20rezultata\grafikoni_citalacka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Eta\Desktop\ASOO_PIAAC\Predstavljanje%20rezultata\grafikoni_matemati&#269;ka_prilagodljivost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Eta\Desktop\ASOO_PIAAC\Predstavljanje%20rezultata\grafikoni_matemati&#269;ka_prilagodljivost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Eta\Desktop\ASOO_PIAAC\Predstavljanje%20rezultata\grafikoni_citalacka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Eta\Desktop\ASOO_PIAAC\Predstavljanje%20rezultata\grafikoni_matemati&#269;ka_prilagodljivost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Eta\Desktop\ASOO_PIAAC\Predstavljanje%20rezultata\grafikoni_matemati&#269;ka_prilagodljivost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Eta\Desktop\ASOO_PIAAC\Predstavljanje%20rezultata\grafikoni_citalacka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Eta\Desktop\ASOO_PIAAC\Predstavljanje%20rezultata\grafikoni_matematicka_prilagodljivost_radni%20status%20i%20migracijsko%20porijeklo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Eta\Desktop\ASOO_PIAAC\Predstavljanje%20rezultata\grafikoni_matematicka_prilagodljivost_radni%20status%20i%20migracijsko%20porijeklo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Eta\Desktop\ASOO_PIAAC\Predstavljanje%20rezultata\grafikoni_citalack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Eta\Desktop\ASOO_PIAAC\Predstavljanje%20rezultata\grafikoni_matematicka_prilagodljivost_radni%20status%20i%20migracijsko%20porijeklo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Eta\Desktop\ASOO_PIAAC\Predstavljanje%20rezultata\grafikoni_matematicka_prilagodljivost_radni%20status%20i%20migracijsko%20porijeklo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Eta\Desktop\ASOO_PIAAC\Nacionalni%20izvjestaj\grafikoni_vjestine%20i%20ishodi_3.1._3.2._3.3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Eta\Desktop\ASOO_PIAAC\Nacionalni%20izvjestaj\grafikoni_vjestine%20i%20ishodi_3.1._3.2._3.3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Eta\Desktop\ASOO_PIAAC\Nacionalni%20izvjestaj\grafikoni_vjestine%20i%20ishodi_3.1._3.2._3.3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Eta\Desktop\ASOO_PIAAC\Nacionalni%20izvjestaj\grafikoni_vjestine%20i%20ishodi_3.1._3.2._3.3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Eta\Desktop\ASOO_PIAAC\Nacionalni%20izvjestaj\grafikoni_vjestine%20i%20ishodi_3.1._3.2._3.3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Eta\Desktop\ASOO_PIAAC\Nacionalni%20izvjestaj\grafikoni_vjestine%20i%20ishodi_3.1._3.2._3.3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C:\Users\Eta\Desktop\ASOO_PIAAC\Nacionalni%20izvjestaj\grafikoni_vjestine%20i%20ishodi_3.1._3.2._3.3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Eta\Desktop\ASOO_PIAAC\Nacionalni%20izvjestaj\grafikoni_vjestine%20i%20ishodi_3.1._3.2._3.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nenar\Downloads\Materijali_za_grafi&#269;ki_prijelom-20241204T064032Z-001\Materijali_za_grafi&#269;ki_prijelom\grafikoni_2.1._2.2_2.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1.%20PIAAC%20izvje&#353;taj\Materijali_za_grafi&#269;ki_prijelom-20241204T064032Z-001\Materijali_za_grafi&#269;ki_prijelom\grafikoni_matemati&#269;ka_prilagodljivos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nenar\Downloads\Materijali_za_grafi&#269;ki_prijelom-20241204T064032Z-001\Materijali_za_grafi&#269;ki_prijelom\grafikoni_2.1._2.2_2.3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F:\1.%20PIAAC%20izvje&#353;taj\Materijali_za_grafi&#269;ki_prijelom-20241204T064032Z-001\Materijali_za_grafi&#269;ki_prijelom\grafikoni_matemati&#269;ka_prilagodljivos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Eta\Desktop\ASOO_PIAAC\Predstavljanje%20rezultata\grafikoni_citalack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Eta\Desktop\ASOO_PIAAC\Predstavljanje%20rezultata\grafikoni_matemati&#269;ka_prilagodljivost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Eta\Desktop\ASOO_PIAAC\Predstavljanje%20rezultata\grafikoni_matemati&#269;ka_prilagodljivo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7B-48D3-82FC-4212C116FD5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7B-48D3-82FC-4212C116FD59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7B-48D3-82FC-4212C116FD59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7B-48D3-82FC-4212C116FD59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E7B-48D3-82FC-4212C116FD59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E7B-48D3-82FC-4212C116FD59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E7B-48D3-82FC-4212C116FD59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E7B-48D3-82FC-4212C116FD59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E7B-48D3-82FC-4212C116FD59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E7B-48D3-82FC-4212C116FD59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E7B-48D3-82FC-4212C116FD59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E7B-48D3-82FC-4212C116FD59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E7B-48D3-82FC-4212C116FD59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E7B-48D3-82FC-4212C116FD59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E7B-48D3-82FC-4212C116FD59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E7B-48D3-82FC-4212C116FD59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0E7B-48D3-82FC-4212C116FD59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0E7B-48D3-82FC-4212C116FD59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0E7B-48D3-82FC-4212C116FD59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0E7B-48D3-82FC-4212C116FD59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0E7B-48D3-82FC-4212C116FD5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'2.1.'!$A$6:$A$37</c:f>
              <c:strCache>
                <c:ptCount val="32"/>
                <c:pt idx="0">
                  <c:v>Finska</c:v>
                </c:pt>
                <c:pt idx="1">
                  <c:v>Japan</c:v>
                </c:pt>
                <c:pt idx="2">
                  <c:v>Švedska</c:v>
                </c:pt>
                <c:pt idx="3">
                  <c:v>Norveška</c:v>
                </c:pt>
                <c:pt idx="4">
                  <c:v>Nizozemska</c:v>
                </c:pt>
                <c:pt idx="5">
                  <c:v>Estonija</c:v>
                </c:pt>
                <c:pt idx="6">
                  <c:v>Flandrija (Belgija)</c:v>
                </c:pt>
                <c:pt idx="7">
                  <c:v>Danska</c:v>
                </c:pt>
                <c:pt idx="8">
                  <c:v>Engleska (UK)</c:v>
                </c:pt>
                <c:pt idx="9">
                  <c:v>Kanada</c:v>
                </c:pt>
                <c:pt idx="10">
                  <c:v>Švicarska</c:v>
                </c:pt>
                <c:pt idx="11">
                  <c:v>Njemačka</c:v>
                </c:pt>
                <c:pt idx="12">
                  <c:v>Irska</c:v>
                </c:pt>
                <c:pt idx="13">
                  <c:v>Češka</c:v>
                </c:pt>
                <c:pt idx="14">
                  <c:v>Prosjek OECD-a</c:v>
                </c:pt>
                <c:pt idx="15">
                  <c:v>Novi Zeland</c:v>
                </c:pt>
                <c:pt idx="16">
                  <c:v>SAD</c:v>
                </c:pt>
                <c:pt idx="17">
                  <c:v>Francuska</c:v>
                </c:pt>
                <c:pt idx="18">
                  <c:v>Singapur*</c:v>
                </c:pt>
                <c:pt idx="19">
                  <c:v>Austrija</c:v>
                </c:pt>
                <c:pt idx="20">
                  <c:v>Hrvatska*</c:v>
                </c:pt>
                <c:pt idx="21">
                  <c:v>Slovačka </c:v>
                </c:pt>
                <c:pt idx="22">
                  <c:v>Južna Koreja</c:v>
                </c:pt>
                <c:pt idx="23">
                  <c:v>Mađarska</c:v>
                </c:pt>
                <c:pt idx="24">
                  <c:v>Latvija</c:v>
                </c:pt>
                <c:pt idx="25">
                  <c:v>Španjolska</c:v>
                </c:pt>
                <c:pt idx="26">
                  <c:v>Italija</c:v>
                </c:pt>
                <c:pt idx="27">
                  <c:v>Izrael</c:v>
                </c:pt>
                <c:pt idx="28">
                  <c:v>Litva</c:v>
                </c:pt>
                <c:pt idx="29">
                  <c:v>Poljska**</c:v>
                </c:pt>
                <c:pt idx="30">
                  <c:v>Portugal</c:v>
                </c:pt>
                <c:pt idx="31">
                  <c:v>Čile</c:v>
                </c:pt>
              </c:strCache>
            </c:strRef>
          </c:cat>
          <c:val>
            <c:numRef>
              <c:f>'2.1.'!$B$6:$B$37</c:f>
              <c:numCache>
                <c:formatCode>0.0</c:formatCode>
                <c:ptCount val="32"/>
                <c:pt idx="0">
                  <c:v>296.46861297084598</c:v>
                </c:pt>
                <c:pt idx="1">
                  <c:v>289.196864744089</c:v>
                </c:pt>
                <c:pt idx="2">
                  <c:v>284.08271532646802</c:v>
                </c:pt>
                <c:pt idx="3">
                  <c:v>280.84042682685299</c:v>
                </c:pt>
                <c:pt idx="4">
                  <c:v>278.55244389712499</c:v>
                </c:pt>
                <c:pt idx="5">
                  <c:v>275.540250654494</c:v>
                </c:pt>
                <c:pt idx="6">
                  <c:v>274.74029685172798</c:v>
                </c:pt>
                <c:pt idx="7">
                  <c:v>273.03369294336602</c:v>
                </c:pt>
                <c:pt idx="8">
                  <c:v>271.60693286278399</c:v>
                </c:pt>
                <c:pt idx="9">
                  <c:v>270.77031419740598</c:v>
                </c:pt>
                <c:pt idx="10">
                  <c:v>266.31677711553698</c:v>
                </c:pt>
                <c:pt idx="11">
                  <c:v>266.09159608822699</c:v>
                </c:pt>
                <c:pt idx="12">
                  <c:v>262.76130937298399</c:v>
                </c:pt>
                <c:pt idx="13">
                  <c:v>260.20563739258898</c:v>
                </c:pt>
                <c:pt idx="14">
                  <c:v>259.981045081172</c:v>
                </c:pt>
                <c:pt idx="15">
                  <c:v>259.575010569553</c:v>
                </c:pt>
                <c:pt idx="16">
                  <c:v>258.20852407066002</c:v>
                </c:pt>
                <c:pt idx="17">
                  <c:v>254.80424813884699</c:v>
                </c:pt>
                <c:pt idx="18">
                  <c:v>254.54043214316701</c:v>
                </c:pt>
                <c:pt idx="19">
                  <c:v>254.36980745623899</c:v>
                </c:pt>
                <c:pt idx="20">
                  <c:v>254.251318063393</c:v>
                </c:pt>
                <c:pt idx="21">
                  <c:v>253.93232031398799</c:v>
                </c:pt>
                <c:pt idx="22">
                  <c:v>249.01928423864899</c:v>
                </c:pt>
                <c:pt idx="23">
                  <c:v>248.45914165865</c:v>
                </c:pt>
                <c:pt idx="24">
                  <c:v>247.89064610933301</c:v>
                </c:pt>
                <c:pt idx="25">
                  <c:v>247.237610436642</c:v>
                </c:pt>
                <c:pt idx="26">
                  <c:v>245.49730614565499</c:v>
                </c:pt>
                <c:pt idx="27">
                  <c:v>243.60275871962301</c:v>
                </c:pt>
                <c:pt idx="28">
                  <c:v>238.29951519658101</c:v>
                </c:pt>
                <c:pt idx="29">
                  <c:v>235.726882070664</c:v>
                </c:pt>
                <c:pt idx="30">
                  <c:v>234.72943102858099</c:v>
                </c:pt>
                <c:pt idx="31">
                  <c:v>217.88994995582101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0E7B-48D3-82FC-4212C116F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1515231"/>
        <c:axId val="481520991"/>
      </c:barChart>
      <c:catAx>
        <c:axId val="48151523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20991"/>
        <c:crosses val="autoZero"/>
        <c:auto val="1"/>
        <c:lblAlgn val="ctr"/>
        <c:lblOffset val="100"/>
        <c:noMultiLvlLbl val="0"/>
      </c:catAx>
      <c:valAx>
        <c:axId val="481520991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1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'2.1.5._i_2.1.6.'!$B$15</c:f>
              <c:strCache>
                <c:ptCount val="1"/>
                <c:pt idx="0">
                  <c:v>OECD prosjek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'2.1.5._i_2.1.6.'!$C$14:$D$14</c:f>
              <c:strCache>
                <c:ptCount val="2"/>
                <c:pt idx="0">
                  <c:v>Muškarci</c:v>
                </c:pt>
                <c:pt idx="1">
                  <c:v>Žene</c:v>
                </c:pt>
              </c:strCache>
            </c:strRef>
          </c:cat>
          <c:val>
            <c:numRef>
              <c:f>'2.1.5._i_2.1.6.'!$C$15:$D$15</c:f>
              <c:numCache>
                <c:formatCode>0.0</c:formatCode>
                <c:ptCount val="2"/>
                <c:pt idx="0">
                  <c:v>258.65949261944598</c:v>
                </c:pt>
                <c:pt idx="1">
                  <c:v>261.303090098425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0-479C-A800-7EFD95B654FF}"/>
            </c:ext>
          </c:extLst>
        </c:ser>
        <c:ser>
          <c:idx val="1"/>
          <c:order val="1"/>
          <c:tx>
            <c:strRef>
              <c:f>'2.1.5._i_2.1.6.'!$B$16</c:f>
              <c:strCache>
                <c:ptCount val="1"/>
                <c:pt idx="0">
                  <c:v>Hrvatska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'2.1.5._i_2.1.6.'!$C$14:$D$14</c:f>
              <c:strCache>
                <c:ptCount val="2"/>
                <c:pt idx="0">
                  <c:v>Muškarci</c:v>
                </c:pt>
                <c:pt idx="1">
                  <c:v>Žene</c:v>
                </c:pt>
              </c:strCache>
            </c:strRef>
          </c:cat>
          <c:val>
            <c:numRef>
              <c:f>'2.1.5._i_2.1.6.'!$C$16:$D$16</c:f>
              <c:numCache>
                <c:formatCode>0.0</c:formatCode>
                <c:ptCount val="2"/>
                <c:pt idx="0">
                  <c:v>250.739323926418</c:v>
                </c:pt>
                <c:pt idx="1">
                  <c:v>257.73145671508303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80-479C-A800-7EFD95B65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0072703"/>
        <c:axId val="720085183"/>
      </c:barChart>
      <c:catAx>
        <c:axId val="720072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085183"/>
        <c:crosses val="autoZero"/>
        <c:auto val="1"/>
        <c:lblAlgn val="ctr"/>
        <c:lblOffset val="100"/>
        <c:noMultiLvlLbl val="0"/>
      </c:catAx>
      <c:valAx>
        <c:axId val="720085183"/>
        <c:scaling>
          <c:orientation val="minMax"/>
          <c:min val="2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072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'2.2.5._2.2.6'!$B$18</c:f>
              <c:strCache>
                <c:ptCount val="1"/>
                <c:pt idx="0">
                  <c:v>OECD prosjek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'2.2.5._2.2.6'!$C$17:$D$17</c:f>
              <c:strCache>
                <c:ptCount val="2"/>
                <c:pt idx="0">
                  <c:v>Muškarci</c:v>
                </c:pt>
                <c:pt idx="1">
                  <c:v>Žene</c:v>
                </c:pt>
              </c:strCache>
            </c:strRef>
          </c:cat>
          <c:val>
            <c:numRef>
              <c:f>'2.2.5._2.2.6'!$C$18:$D$18</c:f>
              <c:numCache>
                <c:formatCode>0.0</c:formatCode>
                <c:ptCount val="2"/>
                <c:pt idx="0">
                  <c:v>267.802046747433</c:v>
                </c:pt>
                <c:pt idx="1">
                  <c:v>258.228242491858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D-4A07-BCB0-378C6AA09A0F}"/>
            </c:ext>
          </c:extLst>
        </c:ser>
        <c:ser>
          <c:idx val="1"/>
          <c:order val="1"/>
          <c:tx>
            <c:strRef>
              <c:f>'2.2.5._2.2.6'!$B$19</c:f>
              <c:strCache>
                <c:ptCount val="1"/>
                <c:pt idx="0">
                  <c:v>Hrvatska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'2.2.5._2.2.6'!$C$17:$D$17</c:f>
              <c:strCache>
                <c:ptCount val="2"/>
                <c:pt idx="0">
                  <c:v>Muškarci</c:v>
                </c:pt>
                <c:pt idx="1">
                  <c:v>Žene</c:v>
                </c:pt>
              </c:strCache>
            </c:strRef>
          </c:cat>
          <c:val>
            <c:numRef>
              <c:f>'2.2.5._2.2.6'!$C$19:$D$19</c:f>
              <c:numCache>
                <c:formatCode>0.0</c:formatCode>
                <c:ptCount val="2"/>
                <c:pt idx="0">
                  <c:v>253.091350446414</c:v>
                </c:pt>
                <c:pt idx="1">
                  <c:v>254.076091008844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1D-4A07-BCB0-378C6AA09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9224975"/>
        <c:axId val="2124062191"/>
      </c:barChart>
      <c:catAx>
        <c:axId val="2009224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062191"/>
        <c:crosses val="autoZero"/>
        <c:auto val="1"/>
        <c:lblAlgn val="ctr"/>
        <c:lblOffset val="100"/>
        <c:noMultiLvlLbl val="0"/>
      </c:catAx>
      <c:valAx>
        <c:axId val="2124062191"/>
        <c:scaling>
          <c:orientation val="minMax"/>
          <c:max val="275"/>
          <c:min val="2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92249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88911782646131"/>
          <c:y val="0.11124182795477963"/>
          <c:w val="0.86791631392896695"/>
          <c:h val="0.696371274325320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'2.3.5._2.3.6'!$B$7</c:f>
              <c:strCache>
                <c:ptCount val="1"/>
                <c:pt idx="0">
                  <c:v>OECD prosjek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'2.3.5._2.3.6'!$C$6:$D$6</c:f>
              <c:strCache>
                <c:ptCount val="2"/>
                <c:pt idx="0">
                  <c:v>Muškarci </c:v>
                </c:pt>
                <c:pt idx="1">
                  <c:v>Žene</c:v>
                </c:pt>
              </c:strCache>
            </c:strRef>
          </c:cat>
          <c:val>
            <c:numRef>
              <c:f>'2.3.5._2.3.6'!$C$7:$D$7</c:f>
              <c:numCache>
                <c:formatCode>0.0</c:formatCode>
                <c:ptCount val="2"/>
                <c:pt idx="0">
                  <c:v>251.88762897468899</c:v>
                </c:pt>
                <c:pt idx="1">
                  <c:v>249.39490924453401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31-4735-8E66-37053A212982}"/>
            </c:ext>
          </c:extLst>
        </c:ser>
        <c:ser>
          <c:idx val="1"/>
          <c:order val="1"/>
          <c:tx>
            <c:strRef>
              <c:f>'2.3.5._2.3.6'!$B$8</c:f>
              <c:strCache>
                <c:ptCount val="1"/>
                <c:pt idx="0">
                  <c:v>Hrvatska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'2.3.5._2.3.6'!$C$6:$D$6</c:f>
              <c:strCache>
                <c:ptCount val="2"/>
                <c:pt idx="0">
                  <c:v>Muškarci </c:v>
                </c:pt>
                <c:pt idx="1">
                  <c:v>Žene</c:v>
                </c:pt>
              </c:strCache>
            </c:strRef>
          </c:cat>
          <c:val>
            <c:numRef>
              <c:f>'2.3.5._2.3.6'!$C$8:$D$8</c:f>
              <c:numCache>
                <c:formatCode>0.0</c:formatCode>
                <c:ptCount val="2"/>
                <c:pt idx="0">
                  <c:v>234.16718026931301</c:v>
                </c:pt>
                <c:pt idx="1">
                  <c:v>235.71341793388501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31-4735-8E66-37053A212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4628383"/>
        <c:axId val="2124073423"/>
      </c:barChart>
      <c:catAx>
        <c:axId val="2114628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073423"/>
        <c:crosses val="autoZero"/>
        <c:auto val="1"/>
        <c:lblAlgn val="ctr"/>
        <c:lblOffset val="100"/>
        <c:noMultiLvlLbl val="0"/>
      </c:catAx>
      <c:valAx>
        <c:axId val="2124073423"/>
        <c:scaling>
          <c:orientation val="minMax"/>
          <c:min val="2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628383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080291694528207E-2"/>
          <c:y val="5.0925925925925923E-2"/>
          <c:w val="0.89454418524452972"/>
          <c:h val="0.60193642461358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'2.1.8._i_2.1.9.'!$B$16</c:f>
              <c:strCache>
                <c:ptCount val="1"/>
                <c:pt idx="0">
                  <c:v>OECD prosjek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'2.1.8._i_2.1.9.'!$C$15:$E$15</c:f>
              <c:strCache>
                <c:ptCount val="3"/>
                <c:pt idx="0">
                  <c:v>(Ne)završeno osnovnoškolsko i niže srednjoškolsko obrazovanje</c:v>
                </c:pt>
                <c:pt idx="1">
                  <c:v>Više srednjoškolsko obrazovanje</c:v>
                </c:pt>
                <c:pt idx="2">
                  <c:v>Visokoškolsko obrazovanje</c:v>
                </c:pt>
              </c:strCache>
            </c:strRef>
          </c:cat>
          <c:val>
            <c:numRef>
              <c:f>'2.1.8._i_2.1.9.'!$C$16:$E$16</c:f>
              <c:numCache>
                <c:formatCode>0.0</c:formatCode>
                <c:ptCount val="3"/>
                <c:pt idx="0">
                  <c:v>206.78336246986899</c:v>
                </c:pt>
                <c:pt idx="1">
                  <c:v>250.02854272909599</c:v>
                </c:pt>
                <c:pt idx="2">
                  <c:v>282.72093328073299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31-4A09-9EB2-953E4FD0C6FF}"/>
            </c:ext>
          </c:extLst>
        </c:ser>
        <c:ser>
          <c:idx val="1"/>
          <c:order val="1"/>
          <c:tx>
            <c:strRef>
              <c:f>'2.1.8._i_2.1.9.'!$B$17</c:f>
              <c:strCache>
                <c:ptCount val="1"/>
                <c:pt idx="0">
                  <c:v>Hrvatska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'2.1.8._i_2.1.9.'!$C$15:$E$15</c:f>
              <c:strCache>
                <c:ptCount val="3"/>
                <c:pt idx="0">
                  <c:v>(Ne)završeno osnovnoškolsko i niže srednjoškolsko obrazovanje</c:v>
                </c:pt>
                <c:pt idx="1">
                  <c:v>Više srednjoškolsko obrazovanje</c:v>
                </c:pt>
                <c:pt idx="2">
                  <c:v>Visokoškolsko obrazovanje</c:v>
                </c:pt>
              </c:strCache>
            </c:strRef>
          </c:cat>
          <c:val>
            <c:numRef>
              <c:f>'2.1.8._i_2.1.9.'!$C$17:$E$17</c:f>
              <c:numCache>
                <c:formatCode>0.0</c:formatCode>
                <c:ptCount val="3"/>
                <c:pt idx="0">
                  <c:v>225.27321730653</c:v>
                </c:pt>
                <c:pt idx="1">
                  <c:v>248.55257961982099</c:v>
                </c:pt>
                <c:pt idx="2">
                  <c:v>273.20056353770002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31-4A09-9EB2-953E4FD0C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4538751"/>
        <c:axId val="664539231"/>
      </c:barChart>
      <c:catAx>
        <c:axId val="664538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539231"/>
        <c:crosses val="autoZero"/>
        <c:auto val="1"/>
        <c:lblAlgn val="ctr"/>
        <c:lblOffset val="100"/>
        <c:noMultiLvlLbl val="0"/>
      </c:catAx>
      <c:valAx>
        <c:axId val="664539231"/>
        <c:scaling>
          <c:orientation val="minMax"/>
          <c:max val="310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53875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076262811050411"/>
          <c:y val="0.86341025080198308"/>
          <c:w val="0.43382390667120863"/>
          <c:h val="9.4923082531350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543901485469412E-2"/>
          <c:y val="4.9286509855361559E-2"/>
          <c:w val="0.89390157009225579"/>
          <c:h val="0.61475095494817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'2.2.8._2.2.9.'!$B$17</c:f>
              <c:strCache>
                <c:ptCount val="1"/>
                <c:pt idx="0">
                  <c:v>OECD prosjek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'2.2.8._2.2.9.'!$C$16:$E$16</c:f>
              <c:strCache>
                <c:ptCount val="3"/>
                <c:pt idx="0">
                  <c:v>(Ne)završeno osnovnoškolsko i niže srednjoškolsko obrazovanje</c:v>
                </c:pt>
                <c:pt idx="1">
                  <c:v>Više srednjoškolsko obrazovanje</c:v>
                </c:pt>
                <c:pt idx="2">
                  <c:v>Visokoškolsko obrazovanje</c:v>
                </c:pt>
              </c:strCache>
            </c:strRef>
          </c:cat>
          <c:val>
            <c:numRef>
              <c:f>'2.2.8._2.2.9.'!$C$17:$E$17</c:f>
              <c:numCache>
                <c:formatCode>0.0</c:formatCode>
                <c:ptCount val="3"/>
                <c:pt idx="0">
                  <c:v>207.03837471059501</c:v>
                </c:pt>
                <c:pt idx="1">
                  <c:v>253.466985556075</c:v>
                </c:pt>
                <c:pt idx="2">
                  <c:v>288.024957302014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D-4A55-8199-08612CFA4AA1}"/>
            </c:ext>
          </c:extLst>
        </c:ser>
        <c:ser>
          <c:idx val="1"/>
          <c:order val="1"/>
          <c:tx>
            <c:strRef>
              <c:f>'2.2.8._2.2.9.'!$B$18</c:f>
              <c:strCache>
                <c:ptCount val="1"/>
                <c:pt idx="0">
                  <c:v>Hrvatska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'2.2.8._2.2.9.'!$C$16:$E$16</c:f>
              <c:strCache>
                <c:ptCount val="3"/>
                <c:pt idx="0">
                  <c:v>(Ne)završeno osnovnoškolsko i niže srednjoškolsko obrazovanje</c:v>
                </c:pt>
                <c:pt idx="1">
                  <c:v>Više srednjoškolsko obrazovanje</c:v>
                </c:pt>
                <c:pt idx="2">
                  <c:v>Visokoškolsko obrazovanje</c:v>
                </c:pt>
              </c:strCache>
            </c:strRef>
          </c:cat>
          <c:val>
            <c:numRef>
              <c:f>'2.2.8._2.2.9.'!$C$18:$E$18</c:f>
              <c:numCache>
                <c:formatCode>0.0</c:formatCode>
                <c:ptCount val="3"/>
                <c:pt idx="0">
                  <c:v>221.63860092564701</c:v>
                </c:pt>
                <c:pt idx="1">
                  <c:v>247.93871440492299</c:v>
                </c:pt>
                <c:pt idx="2">
                  <c:v>274.537054218614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6D-4A55-8199-08612CFA4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490176"/>
        <c:axId val="346377216"/>
      </c:barChart>
      <c:catAx>
        <c:axId val="20349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377216"/>
        <c:crosses val="autoZero"/>
        <c:auto val="1"/>
        <c:lblAlgn val="ctr"/>
        <c:lblOffset val="100"/>
        <c:noMultiLvlLbl val="0"/>
      </c:catAx>
      <c:valAx>
        <c:axId val="346377216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901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088914915114826"/>
          <c:y val="0.84988500402371259"/>
          <c:w val="0.43646749551922037"/>
          <c:h val="9.1867302510860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543885292066169E-2"/>
          <c:y val="5.0852609335840168E-2"/>
          <c:w val="0.8939015925381284"/>
          <c:h val="0.63024729219865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'2.3.8._2.3.9.'!$B$17</c:f>
              <c:strCache>
                <c:ptCount val="1"/>
                <c:pt idx="0">
                  <c:v>OECD prosjek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'2.3.8._2.3.9.'!$C$16:$E$16</c:f>
              <c:strCache>
                <c:ptCount val="3"/>
                <c:pt idx="0">
                  <c:v>(Ne)završeno osnovnoškolsko i niže srednjoškolsko obrazovanje</c:v>
                </c:pt>
                <c:pt idx="1">
                  <c:v>Više srednjoškolsko obrazovanje</c:v>
                </c:pt>
                <c:pt idx="2">
                  <c:v>Visokoškolsko obrazovanje</c:v>
                </c:pt>
              </c:strCache>
            </c:strRef>
          </c:cat>
          <c:val>
            <c:numRef>
              <c:f>'2.3.8._2.3.9.'!$C$17:$E$17</c:f>
              <c:numCache>
                <c:formatCode>0.0</c:formatCode>
                <c:ptCount val="3"/>
                <c:pt idx="0">
                  <c:v>209.11828373254099</c:v>
                </c:pt>
                <c:pt idx="1">
                  <c:v>242.35929660696701</c:v>
                </c:pt>
                <c:pt idx="2">
                  <c:v>267.55267137887199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A-4F9B-B866-24D3AE8DA578}"/>
            </c:ext>
          </c:extLst>
        </c:ser>
        <c:ser>
          <c:idx val="1"/>
          <c:order val="1"/>
          <c:tx>
            <c:strRef>
              <c:f>'2.3.8._2.3.9.'!$B$18</c:f>
              <c:strCache>
                <c:ptCount val="1"/>
                <c:pt idx="0">
                  <c:v>Hrvatska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'2.3.8._2.3.9.'!$C$16:$E$16</c:f>
              <c:strCache>
                <c:ptCount val="3"/>
                <c:pt idx="0">
                  <c:v>(Ne)završeno osnovnoškolsko i niže srednjoškolsko obrazovanje</c:v>
                </c:pt>
                <c:pt idx="1">
                  <c:v>Više srednjoškolsko obrazovanje</c:v>
                </c:pt>
                <c:pt idx="2">
                  <c:v>Visokoškolsko obrazovanje</c:v>
                </c:pt>
              </c:strCache>
            </c:strRef>
          </c:cat>
          <c:val>
            <c:numRef>
              <c:f>'2.3.8._2.3.9.'!$C$18:$E$18</c:f>
              <c:numCache>
                <c:formatCode>0.0</c:formatCode>
                <c:ptCount val="3"/>
                <c:pt idx="0">
                  <c:v>211.33135028993701</c:v>
                </c:pt>
                <c:pt idx="1">
                  <c:v>229.79513306155101</c:v>
                </c:pt>
                <c:pt idx="2">
                  <c:v>248.83985985863899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9A-4F9B-B866-24D3AE8DA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951264"/>
        <c:axId val="336540320"/>
      </c:barChart>
      <c:catAx>
        <c:axId val="5149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40320"/>
        <c:crosses val="autoZero"/>
        <c:auto val="1"/>
        <c:lblAlgn val="ctr"/>
        <c:lblOffset val="100"/>
        <c:noMultiLvlLbl val="0"/>
      </c:catAx>
      <c:valAx>
        <c:axId val="336540320"/>
        <c:scaling>
          <c:orientation val="minMax"/>
          <c:max val="310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9512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785594529303514"/>
          <c:y val="0.85898393064825251"/>
          <c:w val="0.42103981567455923"/>
          <c:h val="9.47864245009837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'2.1.10.'!$B$14</c:f>
              <c:strCache>
                <c:ptCount val="1"/>
                <c:pt idx="0">
                  <c:v>OECD prosjek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'2.1.10.'!$C$13:$E$13</c:f>
              <c:strCache>
                <c:ptCount val="3"/>
                <c:pt idx="0">
                  <c:v>Zaposleni</c:v>
                </c:pt>
                <c:pt idx="1">
                  <c:v>Nezaposleni</c:v>
                </c:pt>
                <c:pt idx="2">
                  <c:v>Izvan tržišta rada</c:v>
                </c:pt>
              </c:strCache>
            </c:strRef>
          </c:cat>
          <c:val>
            <c:numRef>
              <c:f>'2.1.10.'!$C$14:$E$14</c:f>
              <c:numCache>
                <c:formatCode>0.0</c:formatCode>
                <c:ptCount val="3"/>
                <c:pt idx="0">
                  <c:v>264.93584188289498</c:v>
                </c:pt>
                <c:pt idx="1">
                  <c:v>245.56011797125299</c:v>
                </c:pt>
                <c:pt idx="2">
                  <c:v>232.31419886920801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3B-4D62-BEE9-D11E492C416E}"/>
            </c:ext>
          </c:extLst>
        </c:ser>
        <c:ser>
          <c:idx val="1"/>
          <c:order val="1"/>
          <c:tx>
            <c:strRef>
              <c:f>'2.1.10.'!$B$15</c:f>
              <c:strCache>
                <c:ptCount val="1"/>
                <c:pt idx="0">
                  <c:v>Hrvatska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'2.1.10.'!$C$13:$E$13</c:f>
              <c:strCache>
                <c:ptCount val="3"/>
                <c:pt idx="0">
                  <c:v>Zaposleni</c:v>
                </c:pt>
                <c:pt idx="1">
                  <c:v>Nezaposleni</c:v>
                </c:pt>
                <c:pt idx="2">
                  <c:v>Izvan tržišta rada</c:v>
                </c:pt>
              </c:strCache>
            </c:strRef>
          </c:cat>
          <c:val>
            <c:numRef>
              <c:f>'2.1.10.'!$C$15:$E$15</c:f>
              <c:numCache>
                <c:formatCode>0.0</c:formatCode>
                <c:ptCount val="3"/>
                <c:pt idx="0">
                  <c:v>258.59514701958199</c:v>
                </c:pt>
                <c:pt idx="1">
                  <c:v>249.13789762998999</c:v>
                </c:pt>
                <c:pt idx="2">
                  <c:v>234.93218801900699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3B-4D62-BEE9-D11E492C4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90864"/>
        <c:axId val="355294224"/>
      </c:barChart>
      <c:catAx>
        <c:axId val="35529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294224"/>
        <c:crosses val="autoZero"/>
        <c:auto val="1"/>
        <c:lblAlgn val="ctr"/>
        <c:lblOffset val="100"/>
        <c:noMultiLvlLbl val="0"/>
      </c:catAx>
      <c:valAx>
        <c:axId val="355294224"/>
        <c:scaling>
          <c:orientation val="minMax"/>
          <c:max val="280"/>
          <c:min val="2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29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'2.2.10.'!$B$17</c:f>
              <c:strCache>
                <c:ptCount val="1"/>
                <c:pt idx="0">
                  <c:v>OECD prosjek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'2.2.10.'!$C$16:$E$16</c:f>
              <c:strCache>
                <c:ptCount val="3"/>
                <c:pt idx="0">
                  <c:v>Zaposleni</c:v>
                </c:pt>
                <c:pt idx="1">
                  <c:v>Nezaposleni</c:v>
                </c:pt>
                <c:pt idx="2">
                  <c:v>Izvan tržišta rada</c:v>
                </c:pt>
              </c:strCache>
            </c:strRef>
          </c:cat>
          <c:val>
            <c:numRef>
              <c:f>'2.2.10.'!$C$17:$E$17</c:f>
              <c:numCache>
                <c:formatCode>0.0</c:formatCode>
                <c:ptCount val="3"/>
                <c:pt idx="0">
                  <c:v>269.60346206124598</c:v>
                </c:pt>
                <c:pt idx="1">
                  <c:v>247.12701949237601</c:v>
                </c:pt>
                <c:pt idx="2">
                  <c:v>233.70401596922801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04-4412-8BBA-0E5C1995CDB5}"/>
            </c:ext>
          </c:extLst>
        </c:ser>
        <c:ser>
          <c:idx val="1"/>
          <c:order val="1"/>
          <c:tx>
            <c:strRef>
              <c:f>'2.2.10.'!$B$18</c:f>
              <c:strCache>
                <c:ptCount val="1"/>
                <c:pt idx="0">
                  <c:v>Hrvatska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'2.2.10.'!$C$16:$E$16</c:f>
              <c:strCache>
                <c:ptCount val="3"/>
                <c:pt idx="0">
                  <c:v>Zaposleni</c:v>
                </c:pt>
                <c:pt idx="1">
                  <c:v>Nezaposleni</c:v>
                </c:pt>
                <c:pt idx="2">
                  <c:v>Izvan tržišta rada</c:v>
                </c:pt>
              </c:strCache>
            </c:strRef>
          </c:cat>
          <c:val>
            <c:numRef>
              <c:f>'2.2.10.'!$C$18:$E$18</c:f>
              <c:numCache>
                <c:formatCode>0.0</c:formatCode>
                <c:ptCount val="3"/>
                <c:pt idx="0">
                  <c:v>258.751773197261</c:v>
                </c:pt>
                <c:pt idx="1">
                  <c:v>249.11132038527501</c:v>
                </c:pt>
                <c:pt idx="2">
                  <c:v>232.745451037024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412-8BBA-0E5C1995C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90864"/>
        <c:axId val="355294224"/>
      </c:barChart>
      <c:catAx>
        <c:axId val="35529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294224"/>
        <c:crosses val="autoZero"/>
        <c:auto val="1"/>
        <c:lblAlgn val="ctr"/>
        <c:lblOffset val="100"/>
        <c:noMultiLvlLbl val="0"/>
      </c:catAx>
      <c:valAx>
        <c:axId val="35529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29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'2.3.10.'!$B$17</c:f>
              <c:strCache>
                <c:ptCount val="1"/>
                <c:pt idx="0">
                  <c:v>OECD prosjek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'2.3.10.'!$C$16:$E$16</c:f>
              <c:strCache>
                <c:ptCount val="3"/>
                <c:pt idx="0">
                  <c:v>Zaposleni</c:v>
                </c:pt>
                <c:pt idx="1">
                  <c:v>Nezaposleni</c:v>
                </c:pt>
                <c:pt idx="2">
                  <c:v>Izvan tržišta rada</c:v>
                </c:pt>
              </c:strCache>
            </c:strRef>
          </c:cat>
          <c:val>
            <c:numRef>
              <c:f>'2.3.10.'!$C$17:$E$17</c:f>
              <c:numCache>
                <c:formatCode>0.0</c:formatCode>
                <c:ptCount val="3"/>
                <c:pt idx="0">
                  <c:v>254.27521628347799</c:v>
                </c:pt>
                <c:pt idx="1">
                  <c:v>238.44830425638401</c:v>
                </c:pt>
                <c:pt idx="2">
                  <c:v>226.378340872569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E-46B7-86E1-26461507C567}"/>
            </c:ext>
          </c:extLst>
        </c:ser>
        <c:ser>
          <c:idx val="1"/>
          <c:order val="1"/>
          <c:tx>
            <c:strRef>
              <c:f>'2.3.10.'!$B$18</c:f>
              <c:strCache>
                <c:ptCount val="1"/>
                <c:pt idx="0">
                  <c:v>Hrvatska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'2.3.10.'!$C$16:$E$16</c:f>
              <c:strCache>
                <c:ptCount val="3"/>
                <c:pt idx="0">
                  <c:v>Zaposleni</c:v>
                </c:pt>
                <c:pt idx="1">
                  <c:v>Nezaposleni</c:v>
                </c:pt>
                <c:pt idx="2">
                  <c:v>Izvan tržišta rada</c:v>
                </c:pt>
              </c:strCache>
            </c:strRef>
          </c:cat>
          <c:val>
            <c:numRef>
              <c:f>'2.3.10.'!$C$18:$E$18</c:f>
              <c:numCache>
                <c:formatCode>0.0</c:formatCode>
                <c:ptCount val="3"/>
                <c:pt idx="0">
                  <c:v>237.69654535570001</c:v>
                </c:pt>
                <c:pt idx="1">
                  <c:v>225.80626449447399</c:v>
                </c:pt>
                <c:pt idx="2">
                  <c:v>218.41646413359101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E-46B7-86E1-26461507C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90864"/>
        <c:axId val="355294224"/>
      </c:barChart>
      <c:catAx>
        <c:axId val="35529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294224"/>
        <c:crosses val="autoZero"/>
        <c:auto val="1"/>
        <c:lblAlgn val="ctr"/>
        <c:lblOffset val="100"/>
        <c:noMultiLvlLbl val="0"/>
      </c:catAx>
      <c:valAx>
        <c:axId val="355294224"/>
        <c:scaling>
          <c:orientation val="minMax"/>
          <c:max val="280"/>
          <c:min val="2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29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'2.1.11._i_2.1.12.'!$B$28</c:f>
              <c:strCache>
                <c:ptCount val="1"/>
                <c:pt idx="0">
                  <c:v>OECD prosjek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'2.1.11._i_2.1.12.'!$C$27:$F$27</c:f>
              <c:strCache>
                <c:ptCount val="4"/>
                <c:pt idx="0">
                  <c:v>1. generacija migranata</c:v>
                </c:pt>
                <c:pt idx="1">
                  <c:v>2. generacija migranata</c:v>
                </c:pt>
                <c:pt idx="2">
                  <c:v>mješovito migrantsko porijeklo</c:v>
                </c:pt>
                <c:pt idx="3">
                  <c:v>nemigrantsko porijeklo</c:v>
                </c:pt>
              </c:strCache>
            </c:strRef>
          </c:cat>
          <c:val>
            <c:numRef>
              <c:f>'2.1.11._i_2.1.12.'!$C$28:$F$28</c:f>
              <c:numCache>
                <c:formatCode>0.0</c:formatCode>
                <c:ptCount val="4"/>
                <c:pt idx="0">
                  <c:v>222.09606464228199</c:v>
                </c:pt>
                <c:pt idx="1">
                  <c:v>259.715389362211</c:v>
                </c:pt>
                <c:pt idx="2" formatCode="General">
                  <c:v>269.60000000000002</c:v>
                </c:pt>
                <c:pt idx="3">
                  <c:v>266.702992895394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5-4692-B5BD-0082732B91AA}"/>
            </c:ext>
          </c:extLst>
        </c:ser>
        <c:ser>
          <c:idx val="1"/>
          <c:order val="1"/>
          <c:tx>
            <c:strRef>
              <c:f>'2.1.11._i_2.1.12.'!$B$29</c:f>
              <c:strCache>
                <c:ptCount val="1"/>
                <c:pt idx="0">
                  <c:v>Hrvatska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'2.1.11._i_2.1.12.'!$C$27:$F$27</c:f>
              <c:strCache>
                <c:ptCount val="4"/>
                <c:pt idx="0">
                  <c:v>1. generacija migranata</c:v>
                </c:pt>
                <c:pt idx="1">
                  <c:v>2. generacija migranata</c:v>
                </c:pt>
                <c:pt idx="2">
                  <c:v>mješovito migrantsko porijeklo</c:v>
                </c:pt>
                <c:pt idx="3">
                  <c:v>nemigrantsko porijeklo</c:v>
                </c:pt>
              </c:strCache>
            </c:strRef>
          </c:cat>
          <c:val>
            <c:numRef>
              <c:f>'2.1.11._i_2.1.12.'!$C$29:$F$29</c:f>
              <c:numCache>
                <c:formatCode>0.0</c:formatCode>
                <c:ptCount val="4"/>
                <c:pt idx="0">
                  <c:v>231.413164695907</c:v>
                </c:pt>
                <c:pt idx="1">
                  <c:v>261.51136595048303</c:v>
                </c:pt>
                <c:pt idx="2" formatCode="General">
                  <c:v>253.2</c:v>
                </c:pt>
                <c:pt idx="3">
                  <c:v>255.94096845919199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35-4692-B5BD-0082732B9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048576"/>
        <c:axId val="351045696"/>
      </c:barChart>
      <c:catAx>
        <c:axId val="35104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045696"/>
        <c:crosses val="autoZero"/>
        <c:auto val="1"/>
        <c:lblAlgn val="ctr"/>
        <c:lblOffset val="100"/>
        <c:noMultiLvlLbl val="0"/>
      </c:catAx>
      <c:valAx>
        <c:axId val="351045696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04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hr-HR" sz="1400" b="0" i="0" u="none" strike="noStrike" baseline="0" dirty="0">
                <a:solidFill>
                  <a:schemeClr val="bg1"/>
                </a:solidFill>
                <a:effectLst/>
              </a:rPr>
              <a:t>Hrvatska (%)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Hrvatska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Razina niža od 1</c:v>
                </c:pt>
                <c:pt idx="1">
                  <c:v>Razina 1</c:v>
                </c:pt>
                <c:pt idx="2">
                  <c:v>Razina 2</c:v>
                </c:pt>
                <c:pt idx="3">
                  <c:v>Razina 3</c:v>
                </c:pt>
                <c:pt idx="4">
                  <c:v>Razina 4</c:v>
                </c:pt>
                <c:pt idx="5">
                  <c:v>Razina 5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>
                  <c:v>8.4463171507763697</c:v>
                </c:pt>
                <c:pt idx="1">
                  <c:v>19.175804951748301</c:v>
                </c:pt>
                <c:pt idx="2">
                  <c:v>36.792373664457301</c:v>
                </c:pt>
                <c:pt idx="3">
                  <c:v>27.618042117219701</c:v>
                </c:pt>
                <c:pt idx="4">
                  <c:v>7.4583857239931302</c:v>
                </c:pt>
                <c:pt idx="5">
                  <c:v>0.50907639180526898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C2-409B-9149-80B8F3C83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3495919"/>
        <c:axId val="756369679"/>
      </c:barChart>
      <c:catAx>
        <c:axId val="74349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369679"/>
        <c:crosses val="autoZero"/>
        <c:auto val="1"/>
        <c:lblAlgn val="ctr"/>
        <c:lblOffset val="100"/>
        <c:noMultiLvlLbl val="0"/>
      </c:catAx>
      <c:valAx>
        <c:axId val="756369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495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'2.2.11._i_2.2.12.'!$B$17</c:f>
              <c:strCache>
                <c:ptCount val="1"/>
                <c:pt idx="0">
                  <c:v>OECD prosjek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'2.2.11._i_2.2.12.'!$C$16:$F$16</c:f>
              <c:strCache>
                <c:ptCount val="4"/>
                <c:pt idx="0">
                  <c:v>1. generacija migranata</c:v>
                </c:pt>
                <c:pt idx="1">
                  <c:v>2. generacija migranata</c:v>
                </c:pt>
                <c:pt idx="2">
                  <c:v>mješovito migrantsko porijeklo</c:v>
                </c:pt>
                <c:pt idx="3">
                  <c:v>nemigrantsko porijeklo</c:v>
                </c:pt>
              </c:strCache>
            </c:strRef>
          </c:cat>
          <c:val>
            <c:numRef>
              <c:f>'2.2.11._i_2.2.12.'!$C$17:$F$17</c:f>
              <c:numCache>
                <c:formatCode>0.0</c:formatCode>
                <c:ptCount val="4"/>
                <c:pt idx="0">
                  <c:v>229.92588497817599</c:v>
                </c:pt>
                <c:pt idx="1">
                  <c:v>258.30375030611901</c:v>
                </c:pt>
                <c:pt idx="2" formatCode="General">
                  <c:v>270.7</c:v>
                </c:pt>
                <c:pt idx="3">
                  <c:v>268.96234107316599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F-4EF2-B4D9-5FD658A794CD}"/>
            </c:ext>
          </c:extLst>
        </c:ser>
        <c:ser>
          <c:idx val="1"/>
          <c:order val="1"/>
          <c:tx>
            <c:strRef>
              <c:f>'2.2.11._i_2.2.12.'!$B$18</c:f>
              <c:strCache>
                <c:ptCount val="1"/>
                <c:pt idx="0">
                  <c:v>Hrvatska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'2.2.11._i_2.2.12.'!$C$16:$F$16</c:f>
              <c:strCache>
                <c:ptCount val="4"/>
                <c:pt idx="0">
                  <c:v>1. generacija migranata</c:v>
                </c:pt>
                <c:pt idx="1">
                  <c:v>2. generacija migranata</c:v>
                </c:pt>
                <c:pt idx="2">
                  <c:v>mješovito migrantsko porijeklo</c:v>
                </c:pt>
                <c:pt idx="3">
                  <c:v>nemigrantsko porijeklo</c:v>
                </c:pt>
              </c:strCache>
            </c:strRef>
          </c:cat>
          <c:val>
            <c:numRef>
              <c:f>'2.2.11._i_2.2.12.'!$C$18:$F$18</c:f>
              <c:numCache>
                <c:formatCode>0.0</c:formatCode>
                <c:ptCount val="4"/>
                <c:pt idx="0">
                  <c:v>237.52185956350999</c:v>
                </c:pt>
                <c:pt idx="1">
                  <c:v>264.319116594143</c:v>
                </c:pt>
                <c:pt idx="2" formatCode="General">
                  <c:v>255.8</c:v>
                </c:pt>
                <c:pt idx="3">
                  <c:v>254.34090653283201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2F-4EF2-B4D9-5FD658A79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048576"/>
        <c:axId val="351045696"/>
      </c:barChart>
      <c:catAx>
        <c:axId val="35104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045696"/>
        <c:crosses val="autoZero"/>
        <c:auto val="1"/>
        <c:lblAlgn val="ctr"/>
        <c:lblOffset val="100"/>
        <c:noMultiLvlLbl val="0"/>
      </c:catAx>
      <c:valAx>
        <c:axId val="351045696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04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'2.3.11._i_2.3.12.'!$B$16</c:f>
              <c:strCache>
                <c:ptCount val="1"/>
                <c:pt idx="0">
                  <c:v>OECD prosjek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'2.3.11._i_2.3.12.'!$C$15:$F$15</c:f>
              <c:strCache>
                <c:ptCount val="4"/>
                <c:pt idx="0">
                  <c:v>1. generacija migranata</c:v>
                </c:pt>
                <c:pt idx="1">
                  <c:v>2. generacija migranata</c:v>
                </c:pt>
                <c:pt idx="2">
                  <c:v>mješovito migrantsko porijeklo</c:v>
                </c:pt>
                <c:pt idx="3">
                  <c:v>nemigrantsko porijeklo</c:v>
                </c:pt>
              </c:strCache>
            </c:strRef>
          </c:cat>
          <c:val>
            <c:numRef>
              <c:f>'2.3.11._i_2.3.12.'!$C$16:$F$16</c:f>
              <c:numCache>
                <c:formatCode>0.0</c:formatCode>
                <c:ptCount val="4"/>
                <c:pt idx="0">
                  <c:v>222.908071854653</c:v>
                </c:pt>
                <c:pt idx="1">
                  <c:v>249.38537765089501</c:v>
                </c:pt>
                <c:pt idx="2" formatCode="General">
                  <c:v>258.2</c:v>
                </c:pt>
                <c:pt idx="3">
                  <c:v>255.808585128185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ED-48CB-B0A5-CAE43BE5A2E4}"/>
            </c:ext>
          </c:extLst>
        </c:ser>
        <c:ser>
          <c:idx val="1"/>
          <c:order val="1"/>
          <c:tx>
            <c:strRef>
              <c:f>'2.3.11._i_2.3.12.'!$B$17</c:f>
              <c:strCache>
                <c:ptCount val="1"/>
                <c:pt idx="0">
                  <c:v>Hrvatska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'2.3.11._i_2.3.12.'!$C$15:$F$15</c:f>
              <c:strCache>
                <c:ptCount val="4"/>
                <c:pt idx="0">
                  <c:v>1. generacija migranata</c:v>
                </c:pt>
                <c:pt idx="1">
                  <c:v>2. generacija migranata</c:v>
                </c:pt>
                <c:pt idx="2">
                  <c:v>mješovito migrantsko porijeklo</c:v>
                </c:pt>
                <c:pt idx="3">
                  <c:v>nemigrantsko porijeklo</c:v>
                </c:pt>
              </c:strCache>
            </c:strRef>
          </c:cat>
          <c:val>
            <c:numRef>
              <c:f>'2.3.11._i_2.3.12.'!$C$17:$F$17</c:f>
              <c:numCache>
                <c:formatCode>0.0</c:formatCode>
                <c:ptCount val="4"/>
                <c:pt idx="0">
                  <c:v>218.30281081630099</c:v>
                </c:pt>
                <c:pt idx="1">
                  <c:v>244.25162870971201</c:v>
                </c:pt>
                <c:pt idx="2" formatCode="General">
                  <c:v>233.1</c:v>
                </c:pt>
                <c:pt idx="3">
                  <c:v>235.97017732199501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ED-48CB-B0A5-CAE43BE5A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048576"/>
        <c:axId val="351045696"/>
      </c:barChart>
      <c:catAx>
        <c:axId val="35104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045696"/>
        <c:crosses val="autoZero"/>
        <c:auto val="1"/>
        <c:lblAlgn val="ctr"/>
        <c:lblOffset val="100"/>
        <c:noMultiLvlLbl val="0"/>
      </c:catAx>
      <c:valAx>
        <c:axId val="351045696"/>
        <c:scaling>
          <c:orientation val="minMax"/>
          <c:max val="28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04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hr-HR" b="1" dirty="0"/>
              <a:t>Radno aktivno stanovništvo </a:t>
            </a:r>
            <a:r>
              <a:rPr lang="en-US" b="1" dirty="0"/>
              <a:t>(% </a:t>
            </a:r>
            <a:r>
              <a:rPr lang="hr-HR" b="1" dirty="0"/>
              <a:t>radno sposobnog stanovništva</a:t>
            </a:r>
            <a:r>
              <a:rPr lang="en-US" b="1" dirty="0"/>
              <a:t>)</a:t>
            </a:r>
          </a:p>
        </c:rich>
      </c:tx>
      <c:layout>
        <c:manualLayout>
          <c:xMode val="edge"/>
          <c:yMode val="edge"/>
          <c:x val="0.20452218524594404"/>
          <c:y val="4.3659121142955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588477207963519E-2"/>
          <c:y val="0.19990237726977356"/>
          <c:w val="0.93638545953360763"/>
          <c:h val="0.71908939152305285"/>
        </c:manualLayout>
      </c:layout>
      <c:lineChart>
        <c:grouping val="standard"/>
        <c:varyColors val="0"/>
        <c:ser>
          <c:idx val="0"/>
          <c:order val="0"/>
          <c:tx>
            <c:strRef>
              <c:f>'3.1.'!$B$46:$B$47</c:f>
              <c:strCache>
                <c:ptCount val="2"/>
                <c:pt idx="0">
                  <c:v>Razina 1 ili niže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3175">
                <a:noFill/>
                <a:prstDash val="solid"/>
              </a:ln>
              <a:effectLst/>
            </c:spPr>
          </c:marker>
          <c:cat>
            <c:strRef>
              <c:f>'3.1.'!$A$48:$A$53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'3.1.'!$B$48:$B$53</c:f>
              <c:numCache>
                <c:formatCode>0.0</c:formatCode>
                <c:ptCount val="6"/>
                <c:pt idx="0">
                  <c:v>70.495163352994098</c:v>
                </c:pt>
                <c:pt idx="1">
                  <c:v>63.852317138485702</c:v>
                </c:pt>
                <c:pt idx="2">
                  <c:v>69.538545925226302</c:v>
                </c:pt>
                <c:pt idx="3">
                  <c:v>61.173482550052498</c:v>
                </c:pt>
                <c:pt idx="4">
                  <c:v>71.707547490421803</c:v>
                </c:pt>
                <c:pt idx="5">
                  <c:v>67.037644624839402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43-4115-8A98-52BBB50F1264}"/>
            </c:ext>
          </c:extLst>
        </c:ser>
        <c:ser>
          <c:idx val="1"/>
          <c:order val="1"/>
          <c:tx>
            <c:strRef>
              <c:f>'3.1.'!$C$46:$C$47</c:f>
              <c:strCache>
                <c:ptCount val="2"/>
                <c:pt idx="0">
                  <c:v>Razina 4 ili više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2"/>
            <c:spPr>
              <a:solidFill>
                <a:schemeClr val="accent1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'3.1.'!$A$48:$A$53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'3.1.'!$C$48:$C$53</c:f>
              <c:numCache>
                <c:formatCode>0.0</c:formatCode>
                <c:ptCount val="6"/>
                <c:pt idx="0">
                  <c:v>93.8413603856485</c:v>
                </c:pt>
                <c:pt idx="1">
                  <c:v>88.785690920637904</c:v>
                </c:pt>
                <c:pt idx="2">
                  <c:v>93.828688768526803</c:v>
                </c:pt>
                <c:pt idx="3">
                  <c:v>86.753349980709302</c:v>
                </c:pt>
                <c:pt idx="4">
                  <c:v>95.216851768805398</c:v>
                </c:pt>
                <c:pt idx="5">
                  <c:v>92.607528974622397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43-4115-8A98-52BBB50F1264}"/>
            </c:ext>
          </c:extLst>
        </c:ser>
        <c:ser>
          <c:idx val="2"/>
          <c:order val="2"/>
          <c:tx>
            <c:strRef>
              <c:f>'3.1.'!$D$46:$D$47</c:f>
              <c:strCache>
                <c:ptCount val="2"/>
                <c:pt idx="0">
                  <c:v>Ukupno 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rgbClr val="002F6C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'3.1.'!$A$48:$A$53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'3.1.'!$D$48:$D$53</c:f>
              <c:numCache>
                <c:formatCode>0.0</c:formatCode>
                <c:ptCount val="6"/>
                <c:pt idx="0">
                  <c:v>82.790082509542401</c:v>
                </c:pt>
                <c:pt idx="1">
                  <c:v>75.160156230750204</c:v>
                </c:pt>
                <c:pt idx="2">
                  <c:v>82.790082509542401</c:v>
                </c:pt>
                <c:pt idx="3">
                  <c:v>75.160156230750204</c:v>
                </c:pt>
                <c:pt idx="4">
                  <c:v>82.790082509542401</c:v>
                </c:pt>
                <c:pt idx="5">
                  <c:v>75.160156230750204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43-4115-8A98-52BBB50F1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 cap="flat" cmpd="sng" algn="ctr">
              <a:solidFill>
                <a:srgbClr val="000000"/>
              </a:solidFill>
              <a:round/>
            </a:ln>
            <a:effectLst/>
          </c:spPr>
        </c:hiLowLines>
        <c:marker val="1"/>
        <c:smooth val="0"/>
        <c:axId val="6026079"/>
        <c:axId val="6017919"/>
      </c:lineChart>
      <c:catAx>
        <c:axId val="6026079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low"/>
        <c:crossAx val="6017919"/>
        <c:crosses val="autoZero"/>
        <c:auto val="1"/>
        <c:lblAlgn val="ctr"/>
        <c:lblOffset val="0"/>
        <c:tickLblSkip val="1"/>
        <c:noMultiLvlLbl val="0"/>
      </c:catAx>
      <c:valAx>
        <c:axId val="6017919"/>
        <c:scaling>
          <c:orientation val="minMax"/>
          <c:max val="100"/>
          <c:min val="4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1997479910791935E-2"/>
              <c:y val="2.6278747805514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none"/>
        <c:tickLblPos val="nextTo"/>
        <c:spPr>
          <a:noFill/>
          <a:ln w="952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026079"/>
        <c:crosses val="autoZero"/>
        <c:crossBetween val="between"/>
        <c:majorUnit val="10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1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hr-HR" b="1" dirty="0"/>
              <a:t>Nezaposleni</a:t>
            </a:r>
            <a:r>
              <a:rPr lang="hr-HR" b="1" baseline="0" dirty="0"/>
              <a:t> </a:t>
            </a:r>
            <a:r>
              <a:rPr lang="en-US" b="1" dirty="0"/>
              <a:t>(% </a:t>
            </a:r>
            <a:r>
              <a:rPr lang="hr-HR" b="1" dirty="0"/>
              <a:t>radno aktivnog stanovništva</a:t>
            </a:r>
            <a:r>
              <a:rPr lang="en-US" b="1" dirty="0"/>
              <a:t>)</a:t>
            </a:r>
          </a:p>
        </c:rich>
      </c:tx>
      <c:layout>
        <c:manualLayout>
          <c:xMode val="edge"/>
          <c:yMode val="edge"/>
          <c:x val="0.31278933400926889"/>
          <c:y val="4.00992430908742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588477207963519E-2"/>
          <c:y val="0.16135605317534876"/>
          <c:w val="0.93638545953360763"/>
          <c:h val="0.76606393978289511"/>
        </c:manualLayout>
      </c:layout>
      <c:lineChart>
        <c:grouping val="standard"/>
        <c:varyColors val="0"/>
        <c:ser>
          <c:idx val="0"/>
          <c:order val="0"/>
          <c:tx>
            <c:strRef>
              <c:f>'3.1.'!$G$46:$G$47</c:f>
              <c:strCache>
                <c:ptCount val="2"/>
                <c:pt idx="0">
                  <c:v>Razina 1 ili niže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3175">
                <a:noFill/>
                <a:prstDash val="solid"/>
              </a:ln>
              <a:effectLst/>
            </c:spPr>
          </c:marker>
          <c:cat>
            <c:strRef>
              <c:f>'3.1.'!$F$48:$F$53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'3.1.'!$G$48:$G$53</c:f>
              <c:numCache>
                <c:formatCode>0.0</c:formatCode>
                <c:ptCount val="6"/>
                <c:pt idx="0">
                  <c:v>6.4390536711709103</c:v>
                </c:pt>
                <c:pt idx="1">
                  <c:v>5.0740363359058502</c:v>
                </c:pt>
                <c:pt idx="2">
                  <c:v>6.83290225453859</c:v>
                </c:pt>
                <c:pt idx="3">
                  <c:v>6.1038373191060504</c:v>
                </c:pt>
                <c:pt idx="4">
                  <c:v>6.20459656160007</c:v>
                </c:pt>
                <c:pt idx="5">
                  <c:v>5.9931523201866099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D8-4D86-A4EF-DD24A9813CED}"/>
            </c:ext>
          </c:extLst>
        </c:ser>
        <c:ser>
          <c:idx val="1"/>
          <c:order val="1"/>
          <c:tx>
            <c:strRef>
              <c:f>'3.1.'!$H$46:$H$47</c:f>
              <c:strCache>
                <c:ptCount val="2"/>
                <c:pt idx="0">
                  <c:v>Razina 4 ili više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chemeClr val="accent1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'3.1.'!$F$48:$F$53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'3.1.'!$H$48:$H$53</c:f>
              <c:numCache>
                <c:formatCode>0.0</c:formatCode>
                <c:ptCount val="6"/>
                <c:pt idx="0">
                  <c:v>2.3187815751127001</c:v>
                </c:pt>
                <c:pt idx="1">
                  <c:v>2.7983802306434602</c:v>
                </c:pt>
                <c:pt idx="2">
                  <c:v>2.19501919294833</c:v>
                </c:pt>
                <c:pt idx="3">
                  <c:v>4.2608233429361304</c:v>
                </c:pt>
                <c:pt idx="4">
                  <c:v>2.10346959538193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D8-4D86-A4EF-DD24A9813CED}"/>
            </c:ext>
          </c:extLst>
        </c:ser>
        <c:ser>
          <c:idx val="2"/>
          <c:order val="2"/>
          <c:tx>
            <c:strRef>
              <c:f>'3.1.'!$I$46:$I$47</c:f>
              <c:strCache>
                <c:ptCount val="2"/>
                <c:pt idx="0">
                  <c:v>Ukupno 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rgbClr val="002F6C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'3.1.'!$F$48:$F$53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'3.1.'!$I$48:$I$53</c:f>
              <c:numCache>
                <c:formatCode>0.0</c:formatCode>
                <c:ptCount val="6"/>
                <c:pt idx="0">
                  <c:v>3.8938174880642502</c:v>
                </c:pt>
                <c:pt idx="1">
                  <c:v>4.2850724467433103</c:v>
                </c:pt>
                <c:pt idx="2">
                  <c:v>3.8938174880642502</c:v>
                </c:pt>
                <c:pt idx="3">
                  <c:v>4.2850724467433103</c:v>
                </c:pt>
                <c:pt idx="4">
                  <c:v>3.8938174880642502</c:v>
                </c:pt>
                <c:pt idx="5">
                  <c:v>4.2850724467433103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D8-4D86-A4EF-DD24A9813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 cap="flat" cmpd="sng" algn="ctr">
              <a:solidFill>
                <a:srgbClr val="000000"/>
              </a:solidFill>
              <a:round/>
            </a:ln>
            <a:effectLst/>
          </c:spPr>
        </c:hiLowLines>
        <c:marker val="1"/>
        <c:smooth val="0"/>
        <c:axId val="6026079"/>
        <c:axId val="6017919"/>
      </c:lineChart>
      <c:catAx>
        <c:axId val="6026079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low"/>
        <c:crossAx val="6017919"/>
        <c:crosses val="autoZero"/>
        <c:auto val="1"/>
        <c:lblAlgn val="ctr"/>
        <c:lblOffset val="0"/>
        <c:tickLblSkip val="1"/>
        <c:noMultiLvlLbl val="0"/>
      </c:catAx>
      <c:valAx>
        <c:axId val="6017919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1997479910791935E-2"/>
              <c:y val="2.6278747805514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none"/>
        <c:tickLblPos val="nextTo"/>
        <c:spPr>
          <a:noFill/>
          <a:ln w="952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026079"/>
        <c:crosses val="autoZero"/>
        <c:crossBetween val="between"/>
        <c:majorUnit val="5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1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hr-HR" b="1" dirty="0"/>
              <a:t>Zaposleni na puno radno vrijeme</a:t>
            </a:r>
            <a:r>
              <a:rPr lang="hr-HR" b="1" baseline="0" dirty="0"/>
              <a:t> </a:t>
            </a:r>
            <a:r>
              <a:rPr lang="en-US" b="1" dirty="0"/>
              <a:t>(% </a:t>
            </a:r>
            <a:r>
              <a:rPr lang="hr-HR" b="1" dirty="0"/>
              <a:t>zaposlenog stanovništva</a:t>
            </a:r>
            <a:r>
              <a:rPr lang="en-US" b="1" dirty="0"/>
              <a:t>)</a:t>
            </a:r>
          </a:p>
        </c:rich>
      </c:tx>
      <c:layout>
        <c:manualLayout>
          <c:xMode val="edge"/>
          <c:yMode val="edge"/>
          <c:x val="0.22437116251922024"/>
          <c:y val="3.71665653131747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588477207963519E-2"/>
          <c:y val="0.12951007261857791"/>
          <c:w val="0.93638545953360763"/>
          <c:h val="0.4624256225666642"/>
        </c:manualLayout>
      </c:layout>
      <c:lineChart>
        <c:grouping val="standard"/>
        <c:varyColors val="0"/>
        <c:ser>
          <c:idx val="0"/>
          <c:order val="0"/>
          <c:tx>
            <c:strRef>
              <c:f>'3.1.'!$L$46:$L$47</c:f>
              <c:strCache>
                <c:ptCount val="2"/>
                <c:pt idx="0">
                  <c:v>Razina 1 ili niže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3175">
                <a:noFill/>
                <a:prstDash val="solid"/>
              </a:ln>
              <a:effectLst/>
            </c:spPr>
          </c:marker>
          <c:cat>
            <c:strRef>
              <c:f>'3.1.'!$K$48:$K$53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'3.1.'!$L$48:$L$53</c:f>
              <c:numCache>
                <c:formatCode>0.0</c:formatCode>
                <c:ptCount val="6"/>
                <c:pt idx="0">
                  <c:v>83.574312309118099</c:v>
                </c:pt>
                <c:pt idx="1">
                  <c:v>96.258392347215505</c:v>
                </c:pt>
                <c:pt idx="2">
                  <c:v>81.719907489159496</c:v>
                </c:pt>
                <c:pt idx="3">
                  <c:v>96.593677215918603</c:v>
                </c:pt>
                <c:pt idx="4">
                  <c:v>82.957795929732001</c:v>
                </c:pt>
                <c:pt idx="5">
                  <c:v>96.686738770970805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43-4B9E-A07E-990EFD95AE52}"/>
            </c:ext>
          </c:extLst>
        </c:ser>
        <c:ser>
          <c:idx val="1"/>
          <c:order val="1"/>
          <c:tx>
            <c:strRef>
              <c:f>'3.1.'!$M$46:$M$47</c:f>
              <c:strCache>
                <c:ptCount val="2"/>
                <c:pt idx="0">
                  <c:v>Razina 4 ili više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chemeClr val="accent1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'3.1.'!$K$48:$K$53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'3.1.'!$M$48:$M$53</c:f>
              <c:numCache>
                <c:formatCode>0.0</c:formatCode>
                <c:ptCount val="6"/>
                <c:pt idx="0">
                  <c:v>88.680200967635102</c:v>
                </c:pt>
                <c:pt idx="1">
                  <c:v>96.368409457159402</c:v>
                </c:pt>
                <c:pt idx="2">
                  <c:v>90.701895548351402</c:v>
                </c:pt>
                <c:pt idx="3">
                  <c:v>98.727705059276303</c:v>
                </c:pt>
                <c:pt idx="4">
                  <c:v>89.533645094460496</c:v>
                </c:pt>
                <c:pt idx="5">
                  <c:v>98.770674980375404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43-4B9E-A07E-990EFD95AE52}"/>
            </c:ext>
          </c:extLst>
        </c:ser>
        <c:ser>
          <c:idx val="2"/>
          <c:order val="2"/>
          <c:tx>
            <c:strRef>
              <c:f>'3.1.'!$N$46:$N$47</c:f>
              <c:strCache>
                <c:ptCount val="2"/>
                <c:pt idx="0">
                  <c:v>Ukupno 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rgbClr val="002F6C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'3.1.'!$K$48:$K$53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'3.1.'!$N$48:$N$53</c:f>
              <c:numCache>
                <c:formatCode>0.0</c:formatCode>
                <c:ptCount val="6"/>
                <c:pt idx="0">
                  <c:v>86.658479576776301</c:v>
                </c:pt>
                <c:pt idx="1">
                  <c:v>96.3917872351699</c:v>
                </c:pt>
                <c:pt idx="2">
                  <c:v>86.658479576776301</c:v>
                </c:pt>
                <c:pt idx="3">
                  <c:v>96.3917872351699</c:v>
                </c:pt>
                <c:pt idx="4">
                  <c:v>86.658479576776301</c:v>
                </c:pt>
                <c:pt idx="5">
                  <c:v>96.3917872351699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43-4B9E-A07E-990EFD95A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 cap="flat" cmpd="sng" algn="ctr">
              <a:solidFill>
                <a:srgbClr val="000000"/>
              </a:solidFill>
              <a:round/>
            </a:ln>
            <a:effectLst/>
          </c:spPr>
        </c:hiLowLines>
        <c:marker val="1"/>
        <c:smooth val="0"/>
        <c:axId val="6026079"/>
        <c:axId val="6017919"/>
      </c:lineChart>
      <c:catAx>
        <c:axId val="602607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017919"/>
        <c:crosses val="autoZero"/>
        <c:auto val="1"/>
        <c:lblAlgn val="ctr"/>
        <c:lblOffset val="0"/>
        <c:tickLblSkip val="1"/>
        <c:noMultiLvlLbl val="0"/>
      </c:catAx>
      <c:valAx>
        <c:axId val="6017919"/>
        <c:scaling>
          <c:orientation val="minMax"/>
          <c:max val="100"/>
          <c:min val="7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1997479910791935E-2"/>
              <c:y val="2.6278747805514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none"/>
        <c:tickLblPos val="nextTo"/>
        <c:spPr>
          <a:noFill/>
          <a:ln w="952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026079"/>
        <c:crosses val="autoZero"/>
        <c:crossBetween val="between"/>
        <c:majorUnit val="5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0.18492128466786564"/>
          <c:y val="0.89641757683515366"/>
          <c:w val="0.65579770581627606"/>
          <c:h val="7.7775971551943102E-2"/>
        </c:manualLayout>
      </c:layout>
      <c:overlay val="1"/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1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hr-HR" b="1"/>
              <a:t>Više razine zadovoljstva životom</a:t>
            </a:r>
            <a:endParaRPr lang="en-US" b="1"/>
          </a:p>
        </c:rich>
      </c:tx>
      <c:layout>
        <c:manualLayout>
          <c:xMode val="edge"/>
          <c:yMode val="edge"/>
          <c:x val="0.37382724218296243"/>
          <c:y val="2.6024892049784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588477207963519E-2"/>
          <c:y val="0.14366742866819068"/>
          <c:w val="0.93638545953360763"/>
          <c:h val="0.78746047122656704"/>
        </c:manualLayout>
      </c:layout>
      <c:lineChart>
        <c:grouping val="standard"/>
        <c:varyColors val="0"/>
        <c:ser>
          <c:idx val="0"/>
          <c:order val="0"/>
          <c:tx>
            <c:strRef>
              <c:f>'3.2._i_3.3.'!$T$3:$T$4</c:f>
              <c:strCache>
                <c:ptCount val="2"/>
                <c:pt idx="0">
                  <c:v>Razina 1 ili niže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3175">
                <a:noFill/>
                <a:prstDash val="solid"/>
              </a:ln>
              <a:effectLst/>
            </c:spPr>
          </c:marker>
          <c:cat>
            <c:strRef>
              <c:f>'3.2._i_3.3.'!$S$5:$S$10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'3.2._i_3.3.'!$T$5:$T$10</c:f>
              <c:numCache>
                <c:formatCode>0.0</c:formatCode>
                <c:ptCount val="6"/>
                <c:pt idx="0">
                  <c:v>65.854000128669597</c:v>
                </c:pt>
                <c:pt idx="1">
                  <c:v>64.766544089070806</c:v>
                </c:pt>
                <c:pt idx="2">
                  <c:v>64.890095904296501</c:v>
                </c:pt>
                <c:pt idx="3">
                  <c:v>61.643055463059298</c:v>
                </c:pt>
                <c:pt idx="4">
                  <c:v>66.871074903275101</c:v>
                </c:pt>
                <c:pt idx="5">
                  <c:v>66.267007731855699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96-49B7-92F4-1B8CAC31B4DA}"/>
            </c:ext>
          </c:extLst>
        </c:ser>
        <c:ser>
          <c:idx val="1"/>
          <c:order val="1"/>
          <c:tx>
            <c:strRef>
              <c:f>'3.2._i_3.3.'!$U$3:$U$4</c:f>
              <c:strCache>
                <c:ptCount val="2"/>
                <c:pt idx="0">
                  <c:v>Razina 4 ili više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chemeClr val="accent1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'3.2._i_3.3.'!$S$5:$S$10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'3.2._i_3.3.'!$U$5:$U$10</c:f>
              <c:numCache>
                <c:formatCode>0.0</c:formatCode>
                <c:ptCount val="6"/>
                <c:pt idx="0">
                  <c:v>82.999110185002706</c:v>
                </c:pt>
                <c:pt idx="1">
                  <c:v>91.357793297110007</c:v>
                </c:pt>
                <c:pt idx="2">
                  <c:v>83.685012836001206</c:v>
                </c:pt>
                <c:pt idx="3">
                  <c:v>93.105702844864396</c:v>
                </c:pt>
                <c:pt idx="4">
                  <c:v>82.978044753759605</c:v>
                </c:pt>
                <c:pt idx="5">
                  <c:v>89.974202901047306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96-49B7-92F4-1B8CAC31B4DA}"/>
            </c:ext>
          </c:extLst>
        </c:ser>
        <c:ser>
          <c:idx val="2"/>
          <c:order val="2"/>
          <c:tx>
            <c:strRef>
              <c:f>'3.2._i_3.3.'!$V$3:$V$4</c:f>
              <c:strCache>
                <c:ptCount val="2"/>
                <c:pt idx="0">
                  <c:v>Ukupno 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rgbClr val="002F6C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'3.2._i_3.3.'!$S$5:$S$10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'3.2._i_3.3.'!$V$5:$V$10</c:f>
              <c:numCache>
                <c:formatCode>0.0</c:formatCode>
                <c:ptCount val="6"/>
                <c:pt idx="0">
                  <c:v>74.814382995080805</c:v>
                </c:pt>
                <c:pt idx="1">
                  <c:v>75.831609940180101</c:v>
                </c:pt>
                <c:pt idx="2">
                  <c:v>74.814382995080805</c:v>
                </c:pt>
                <c:pt idx="3">
                  <c:v>75.831609940180101</c:v>
                </c:pt>
                <c:pt idx="4">
                  <c:v>74.814382995080805</c:v>
                </c:pt>
                <c:pt idx="5">
                  <c:v>75.831609940180101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96-49B7-92F4-1B8CAC31B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 cap="flat" cmpd="sng" algn="ctr">
              <a:solidFill>
                <a:srgbClr val="000000"/>
              </a:solidFill>
              <a:round/>
            </a:ln>
            <a:effectLst/>
          </c:spPr>
        </c:hiLowLines>
        <c:marker val="1"/>
        <c:smooth val="0"/>
        <c:axId val="6026079"/>
        <c:axId val="6017919"/>
      </c:lineChart>
      <c:catAx>
        <c:axId val="6026079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low"/>
        <c:crossAx val="6017919"/>
        <c:crosses val="autoZero"/>
        <c:auto val="1"/>
        <c:lblAlgn val="ctr"/>
        <c:lblOffset val="0"/>
        <c:tickLblSkip val="1"/>
        <c:noMultiLvlLbl val="0"/>
      </c:catAx>
      <c:valAx>
        <c:axId val="6017919"/>
        <c:scaling>
          <c:orientation val="minMax"/>
          <c:max val="100"/>
          <c:min val="4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1997479910791935E-2"/>
              <c:y val="2.6278747805514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none"/>
        <c:tickLblPos val="nextTo"/>
        <c:spPr>
          <a:noFill/>
          <a:ln w="952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026079"/>
        <c:crosses val="autoZero"/>
        <c:crossBetween val="between"/>
        <c:majorUnit val="10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1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hr-HR" b="1"/>
              <a:t>Jako dobro ili izvrsno zdravlje</a:t>
            </a:r>
            <a:endParaRPr lang="en-US" b="1"/>
          </a:p>
        </c:rich>
      </c:tx>
      <c:layout>
        <c:manualLayout>
          <c:xMode val="edge"/>
          <c:yMode val="edge"/>
          <c:x val="0.37382724218296243"/>
          <c:y val="2.6024892049784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588477207963519E-2"/>
          <c:y val="0.14796850393700789"/>
          <c:w val="0.93638545953360763"/>
          <c:h val="0.48697824062314798"/>
        </c:manualLayout>
      </c:layout>
      <c:lineChart>
        <c:grouping val="standard"/>
        <c:varyColors val="0"/>
        <c:ser>
          <c:idx val="0"/>
          <c:order val="0"/>
          <c:tx>
            <c:strRef>
              <c:f>'3.2._i_3.3.'!$T$14:$T$15</c:f>
              <c:strCache>
                <c:ptCount val="2"/>
                <c:pt idx="0">
                  <c:v>Razina 1 ili niže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3175">
                <a:noFill/>
                <a:prstDash val="solid"/>
              </a:ln>
              <a:effectLst/>
            </c:spPr>
          </c:marker>
          <c:cat>
            <c:strRef>
              <c:f>'3.2._i_3.3.'!$S$16:$S$21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'3.2._i_3.3.'!$T$16:$T$21</c:f>
              <c:numCache>
                <c:formatCode>0.0</c:formatCode>
                <c:ptCount val="6"/>
                <c:pt idx="0">
                  <c:v>29.061614586058798</c:v>
                </c:pt>
                <c:pt idx="1">
                  <c:v>40.2821956990825</c:v>
                </c:pt>
                <c:pt idx="2">
                  <c:v>28.496689415007999</c:v>
                </c:pt>
                <c:pt idx="3">
                  <c:v>39.532153679333703</c:v>
                </c:pt>
                <c:pt idx="4">
                  <c:v>29.973725780019102</c:v>
                </c:pt>
                <c:pt idx="5">
                  <c:v>44.844791107552098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E7-4C20-A411-A40B35294F50}"/>
            </c:ext>
          </c:extLst>
        </c:ser>
        <c:ser>
          <c:idx val="1"/>
          <c:order val="1"/>
          <c:tx>
            <c:strRef>
              <c:f>'3.2._i_3.3.'!$U$14:$U$15</c:f>
              <c:strCache>
                <c:ptCount val="2"/>
                <c:pt idx="0">
                  <c:v>Razina 4 ili više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chemeClr val="accent1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'3.2._i_3.3.'!$S$16:$S$21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'3.2._i_3.3.'!$U$16:$U$21</c:f>
              <c:numCache>
                <c:formatCode>0.0</c:formatCode>
                <c:ptCount val="6"/>
                <c:pt idx="0">
                  <c:v>55.395470207936597</c:v>
                </c:pt>
                <c:pt idx="1">
                  <c:v>77.659078329940698</c:v>
                </c:pt>
                <c:pt idx="2">
                  <c:v>54.855415744553</c:v>
                </c:pt>
                <c:pt idx="3">
                  <c:v>74.170456845904894</c:v>
                </c:pt>
                <c:pt idx="4">
                  <c:v>56.794154134891301</c:v>
                </c:pt>
                <c:pt idx="5">
                  <c:v>87.504390802280895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E7-4C20-A411-A40B35294F50}"/>
            </c:ext>
          </c:extLst>
        </c:ser>
        <c:ser>
          <c:idx val="2"/>
          <c:order val="2"/>
          <c:tx>
            <c:strRef>
              <c:f>'3.2._i_3.3.'!$V$14:$V$15</c:f>
              <c:strCache>
                <c:ptCount val="2"/>
                <c:pt idx="0">
                  <c:v>Ukupno 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rgbClr val="002F6C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'3.2._i_3.3.'!$S$16:$S$21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'3.2._i_3.3.'!$V$16:$V$21</c:f>
              <c:numCache>
                <c:formatCode>0.0</c:formatCode>
                <c:ptCount val="6"/>
                <c:pt idx="0">
                  <c:v>41.091798063363299</c:v>
                </c:pt>
                <c:pt idx="1">
                  <c:v>55.445147342720297</c:v>
                </c:pt>
                <c:pt idx="2">
                  <c:v>41.091798063363299</c:v>
                </c:pt>
                <c:pt idx="3">
                  <c:v>55.445147342720297</c:v>
                </c:pt>
                <c:pt idx="4">
                  <c:v>41.091798063363299</c:v>
                </c:pt>
                <c:pt idx="5">
                  <c:v>55.445147342720297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E7-4C20-A411-A40B35294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 cap="flat" cmpd="sng" algn="ctr">
              <a:solidFill>
                <a:srgbClr val="000000"/>
              </a:solidFill>
              <a:round/>
            </a:ln>
            <a:effectLst/>
          </c:spPr>
        </c:hiLowLines>
        <c:marker val="1"/>
        <c:smooth val="0"/>
        <c:axId val="6026079"/>
        <c:axId val="6017919"/>
      </c:lineChart>
      <c:catAx>
        <c:axId val="602607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017919"/>
        <c:crosses val="autoZero"/>
        <c:auto val="1"/>
        <c:lblAlgn val="ctr"/>
        <c:lblOffset val="0"/>
        <c:tickLblSkip val="1"/>
        <c:noMultiLvlLbl val="0"/>
      </c:catAx>
      <c:valAx>
        <c:axId val="6017919"/>
        <c:scaling>
          <c:orientation val="minMax"/>
          <c:max val="100"/>
          <c:min val="2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1997479910791935E-2"/>
              <c:y val="2.6278747805514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none"/>
        <c:tickLblPos val="nextTo"/>
        <c:spPr>
          <a:noFill/>
          <a:ln w="952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026079"/>
        <c:crosses val="autoZero"/>
        <c:crossBetween val="between"/>
        <c:majorUnit val="10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0.11400104398714866"/>
          <c:y val="0.89641757683515366"/>
          <c:w val="0.79814170287537589"/>
          <c:h val="7.7775971551943102E-2"/>
        </c:manualLayout>
      </c:layout>
      <c:overlay val="1"/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1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hr-HR" b="1"/>
              <a:t>Više razine političke</a:t>
            </a:r>
            <a:r>
              <a:rPr lang="hr-HR" b="1" baseline="0"/>
              <a:t> učinkovitosti</a:t>
            </a:r>
            <a:endParaRPr lang="en-US" b="1"/>
          </a:p>
        </c:rich>
      </c:tx>
      <c:layout>
        <c:manualLayout>
          <c:xMode val="edge"/>
          <c:yMode val="edge"/>
          <c:x val="0.34021379680481117"/>
          <c:y val="3.46148220134870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588477207963519E-2"/>
          <c:y val="0.15657065447464227"/>
          <c:w val="0.93638545953360763"/>
          <c:h val="0.74934383202099741"/>
        </c:manualLayout>
      </c:layout>
      <c:lineChart>
        <c:grouping val="standard"/>
        <c:varyColors val="0"/>
        <c:ser>
          <c:idx val="0"/>
          <c:order val="0"/>
          <c:tx>
            <c:strRef>
              <c:f>'3.2._i_3.3.'!$T$25:$T$26</c:f>
              <c:strCache>
                <c:ptCount val="2"/>
                <c:pt idx="0">
                  <c:v>Razina 1 ili niže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3175">
                <a:noFill/>
                <a:prstDash val="solid"/>
              </a:ln>
              <a:effectLst/>
            </c:spPr>
          </c:marker>
          <c:cat>
            <c:strRef>
              <c:f>'3.2._i_3.3.'!$S$27:$S$32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'3.2._i_3.3.'!$T$27:$T$32</c:f>
              <c:numCache>
                <c:formatCode>0.0</c:formatCode>
                <c:ptCount val="6"/>
                <c:pt idx="0">
                  <c:v>16.465890403840799</c:v>
                </c:pt>
                <c:pt idx="1">
                  <c:v>7.8206780494208497</c:v>
                </c:pt>
                <c:pt idx="2">
                  <c:v>15.922038820612</c:v>
                </c:pt>
                <c:pt idx="3">
                  <c:v>8.0588303185042296</c:v>
                </c:pt>
                <c:pt idx="4">
                  <c:v>16.182293400677398</c:v>
                </c:pt>
                <c:pt idx="5">
                  <c:v>6.9123537337833501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B8-4065-B807-A4C64D5924B1}"/>
            </c:ext>
          </c:extLst>
        </c:ser>
        <c:ser>
          <c:idx val="1"/>
          <c:order val="1"/>
          <c:tx>
            <c:strRef>
              <c:f>'3.2._i_3.3.'!$U$25:$U$26</c:f>
              <c:strCache>
                <c:ptCount val="2"/>
                <c:pt idx="0">
                  <c:v>Razina 4 ili više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chemeClr val="accent1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'3.2._i_3.3.'!$S$27:$S$32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'3.2._i_3.3.'!$U$27:$U$32</c:f>
              <c:numCache>
                <c:formatCode>0.0</c:formatCode>
                <c:ptCount val="6"/>
                <c:pt idx="0">
                  <c:v>25.8578216687389</c:v>
                </c:pt>
                <c:pt idx="1">
                  <c:v>5.1650979901668297</c:v>
                </c:pt>
                <c:pt idx="2">
                  <c:v>25.666757310070601</c:v>
                </c:pt>
                <c:pt idx="3">
                  <c:v>6.2854395333131903</c:v>
                </c:pt>
                <c:pt idx="4">
                  <c:v>26.421259710075301</c:v>
                </c:pt>
                <c:pt idx="5">
                  <c:v>6.3151526444210697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B8-4065-B807-A4C64D5924B1}"/>
            </c:ext>
          </c:extLst>
        </c:ser>
        <c:ser>
          <c:idx val="2"/>
          <c:order val="2"/>
          <c:tx>
            <c:strRef>
              <c:f>'3.2._i_3.3.'!$V$25:$V$26</c:f>
              <c:strCache>
                <c:ptCount val="2"/>
                <c:pt idx="0">
                  <c:v>Ukupno 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rgbClr val="002F6C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'3.2._i_3.3.'!$S$27:$S$32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'3.2._i_3.3.'!$V$27:$V$32</c:f>
              <c:numCache>
                <c:formatCode>0.0</c:formatCode>
                <c:ptCount val="6"/>
                <c:pt idx="0">
                  <c:v>18.694638384178202</c:v>
                </c:pt>
                <c:pt idx="1">
                  <c:v>5.2171364360394001</c:v>
                </c:pt>
                <c:pt idx="2">
                  <c:v>18.694638384178202</c:v>
                </c:pt>
                <c:pt idx="3">
                  <c:v>5.2171364360394001</c:v>
                </c:pt>
                <c:pt idx="4">
                  <c:v>18.694638384178202</c:v>
                </c:pt>
                <c:pt idx="5">
                  <c:v>5.2171364360394001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B8-4065-B807-A4C64D592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 cap="flat" cmpd="sng" algn="ctr">
              <a:solidFill>
                <a:srgbClr val="000000"/>
              </a:solidFill>
              <a:round/>
            </a:ln>
            <a:effectLst/>
          </c:spPr>
        </c:hiLowLines>
        <c:marker val="1"/>
        <c:smooth val="0"/>
        <c:axId val="6026079"/>
        <c:axId val="6017919"/>
      </c:lineChart>
      <c:catAx>
        <c:axId val="6026079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low"/>
        <c:crossAx val="6017919"/>
        <c:crosses val="autoZero"/>
        <c:auto val="1"/>
        <c:lblAlgn val="ctr"/>
        <c:lblOffset val="0"/>
        <c:tickLblSkip val="1"/>
        <c:noMultiLvlLbl val="0"/>
      </c:catAx>
      <c:valAx>
        <c:axId val="6017919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1997479910791935E-2"/>
              <c:y val="2.6278747805514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none"/>
        <c:tickLblPos val="nextTo"/>
        <c:spPr>
          <a:noFill/>
          <a:ln w="952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026079"/>
        <c:crosses val="autoZero"/>
        <c:crossBetween val="between"/>
        <c:majorUnit val="5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1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hr-HR" b="1"/>
              <a:t>Više razine povjerenja u druge</a:t>
            </a:r>
            <a:endParaRPr lang="en-US" b="1"/>
          </a:p>
        </c:rich>
      </c:tx>
      <c:layout>
        <c:manualLayout>
          <c:xMode val="edge"/>
          <c:yMode val="edge"/>
          <c:x val="0.3607606416159041"/>
          <c:y val="2.6024916077045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588477207963519E-2"/>
          <c:y val="0.14366742866819068"/>
          <c:w val="0.93638545953360763"/>
          <c:h val="0.80955888578443824"/>
        </c:manualLayout>
      </c:layout>
      <c:lineChart>
        <c:grouping val="standard"/>
        <c:varyColors val="0"/>
        <c:ser>
          <c:idx val="0"/>
          <c:order val="0"/>
          <c:tx>
            <c:strRef>
              <c:f>'3.2._i_3.3.'!$T$36:$T$37</c:f>
              <c:strCache>
                <c:ptCount val="2"/>
                <c:pt idx="0">
                  <c:v>Razina 1 ili niže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3175">
                <a:noFill/>
                <a:prstDash val="solid"/>
              </a:ln>
              <a:effectLst/>
            </c:spPr>
          </c:marker>
          <c:cat>
            <c:strRef>
              <c:f>'3.2._i_3.3.'!$S$38:$S$43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'3.2._i_3.3.'!$T$38:$T$43</c:f>
              <c:numCache>
                <c:formatCode>0.0</c:formatCode>
                <c:ptCount val="6"/>
                <c:pt idx="0">
                  <c:v>25.826647566747901</c:v>
                </c:pt>
                <c:pt idx="1">
                  <c:v>20.938812880734702</c:v>
                </c:pt>
                <c:pt idx="2">
                  <c:v>25.025205098973402</c:v>
                </c:pt>
                <c:pt idx="3">
                  <c:v>20.366747911697001</c:v>
                </c:pt>
                <c:pt idx="4">
                  <c:v>26.7058442952588</c:v>
                </c:pt>
                <c:pt idx="5">
                  <c:v>22.607823627119298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E4-4567-9623-58850ABA4F90}"/>
            </c:ext>
          </c:extLst>
        </c:ser>
        <c:ser>
          <c:idx val="1"/>
          <c:order val="1"/>
          <c:tx>
            <c:strRef>
              <c:f>'3.2._i_3.3.'!$U$36:$U$37</c:f>
              <c:strCache>
                <c:ptCount val="2"/>
                <c:pt idx="0">
                  <c:v>Razina 4 ili više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chemeClr val="accent1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'3.2._i_3.3.'!$S$38:$S$43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'3.2._i_3.3.'!$U$38:$U$43</c:f>
              <c:numCache>
                <c:formatCode>0.0</c:formatCode>
                <c:ptCount val="6"/>
                <c:pt idx="0">
                  <c:v>50.603882993553199</c:v>
                </c:pt>
                <c:pt idx="1">
                  <c:v>25.406649428885999</c:v>
                </c:pt>
                <c:pt idx="2">
                  <c:v>50.591207253203798</c:v>
                </c:pt>
                <c:pt idx="3">
                  <c:v>26.335430462188899</c:v>
                </c:pt>
                <c:pt idx="4">
                  <c:v>52.348097859001697</c:v>
                </c:pt>
                <c:pt idx="5">
                  <c:v>30.673343456587599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E4-4567-9623-58850ABA4F90}"/>
            </c:ext>
          </c:extLst>
        </c:ser>
        <c:ser>
          <c:idx val="2"/>
          <c:order val="2"/>
          <c:tx>
            <c:strRef>
              <c:f>'3.2._i_3.3.'!$V$36:$V$37</c:f>
              <c:strCache>
                <c:ptCount val="2"/>
                <c:pt idx="0">
                  <c:v>Ukupno 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rgbClr val="002F6C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'3.2._i_3.3.'!$S$38:$S$43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'3.2._i_3.3.'!$V$38:$V$43</c:f>
              <c:numCache>
                <c:formatCode>0.0</c:formatCode>
                <c:ptCount val="6"/>
                <c:pt idx="0">
                  <c:v>36.040930917277301</c:v>
                </c:pt>
                <c:pt idx="1">
                  <c:v>25.805804706566999</c:v>
                </c:pt>
                <c:pt idx="2">
                  <c:v>36.040930917277301</c:v>
                </c:pt>
                <c:pt idx="3">
                  <c:v>25.805804706566999</c:v>
                </c:pt>
                <c:pt idx="4">
                  <c:v>36.040930917277301</c:v>
                </c:pt>
                <c:pt idx="5">
                  <c:v>25.805804706566999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E4-4567-9623-58850ABA4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 cap="flat" cmpd="sng" algn="ctr">
              <a:solidFill>
                <a:srgbClr val="000000"/>
              </a:solidFill>
              <a:round/>
            </a:ln>
            <a:effectLst/>
          </c:spPr>
        </c:hiLowLines>
        <c:marker val="1"/>
        <c:smooth val="0"/>
        <c:axId val="6026079"/>
        <c:axId val="6017919"/>
      </c:lineChart>
      <c:catAx>
        <c:axId val="6026079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low"/>
        <c:crossAx val="6017919"/>
        <c:crosses val="autoZero"/>
        <c:auto val="1"/>
        <c:lblAlgn val="ctr"/>
        <c:lblOffset val="0"/>
        <c:tickLblSkip val="1"/>
        <c:noMultiLvlLbl val="0"/>
      </c:catAx>
      <c:valAx>
        <c:axId val="6017919"/>
        <c:scaling>
          <c:orientation val="minMax"/>
          <c:max val="60"/>
          <c:min val="1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1997479910791935E-2"/>
              <c:y val="2.6278747805514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none"/>
        <c:tickLblPos val="nextTo"/>
        <c:spPr>
          <a:noFill/>
          <a:ln w="952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026079"/>
        <c:crosses val="autoZero"/>
        <c:crossBetween val="between"/>
        <c:majorUnit val="5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1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hr-HR" b="1"/>
              <a:t>Sudjelovanje u volonterskim</a:t>
            </a:r>
            <a:r>
              <a:rPr lang="hr-HR" b="1" baseline="0"/>
              <a:t> aktivnostima</a:t>
            </a:r>
            <a:endParaRPr lang="en-US" b="1"/>
          </a:p>
        </c:rich>
      </c:tx>
      <c:layout>
        <c:manualLayout>
          <c:xMode val="edge"/>
          <c:yMode val="edge"/>
          <c:x val="0.29539586963394282"/>
          <c:y val="1.61402364489767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588477207963519E-2"/>
          <c:y val="0.14366742866819068"/>
          <c:w val="0.93638545953360763"/>
          <c:h val="0.43427097493270361"/>
        </c:manualLayout>
      </c:layout>
      <c:lineChart>
        <c:grouping val="standard"/>
        <c:varyColors val="0"/>
        <c:ser>
          <c:idx val="0"/>
          <c:order val="0"/>
          <c:tx>
            <c:strRef>
              <c:f>'3.2._i_3.3.'!$T$47:$T$48</c:f>
              <c:strCache>
                <c:ptCount val="2"/>
                <c:pt idx="0">
                  <c:v>Razina 1 ili niže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3175">
                <a:noFill/>
                <a:prstDash val="solid"/>
              </a:ln>
              <a:effectLst/>
            </c:spPr>
          </c:marker>
          <c:cat>
            <c:strRef>
              <c:f>'3.2._i_3.3.'!$S$49:$S$54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'3.2._i_3.3.'!$T$49:$T$54</c:f>
              <c:numCache>
                <c:formatCode>0.0</c:formatCode>
                <c:ptCount val="6"/>
                <c:pt idx="0">
                  <c:v>22.269015217008601</c:v>
                </c:pt>
                <c:pt idx="1">
                  <c:v>25.501074790570701</c:v>
                </c:pt>
                <c:pt idx="2">
                  <c:v>21.515475291365</c:v>
                </c:pt>
                <c:pt idx="3">
                  <c:v>21.4772225856745</c:v>
                </c:pt>
                <c:pt idx="4">
                  <c:v>23.252439499268601</c:v>
                </c:pt>
                <c:pt idx="5">
                  <c:v>22.213011750284998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B3-40E9-9936-FE06FE015376}"/>
            </c:ext>
          </c:extLst>
        </c:ser>
        <c:ser>
          <c:idx val="1"/>
          <c:order val="1"/>
          <c:tx>
            <c:strRef>
              <c:f>'3.2._i_3.3.'!$U$47:$U$48</c:f>
              <c:strCache>
                <c:ptCount val="2"/>
                <c:pt idx="0">
                  <c:v>Razina 4 ili više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chemeClr val="accent1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'3.2._i_3.3.'!$S$49:$S$54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'3.2._i_3.3.'!$U$49:$U$54</c:f>
              <c:numCache>
                <c:formatCode>0.0</c:formatCode>
                <c:ptCount val="6"/>
                <c:pt idx="0">
                  <c:v>41.170581885713197</c:v>
                </c:pt>
                <c:pt idx="1">
                  <c:v>15.908539528296799</c:v>
                </c:pt>
                <c:pt idx="2">
                  <c:v>40.865050683669899</c:v>
                </c:pt>
                <c:pt idx="3">
                  <c:v>18.744388596091099</c:v>
                </c:pt>
                <c:pt idx="4">
                  <c:v>41.207141113517899</c:v>
                </c:pt>
                <c:pt idx="5">
                  <c:v>21.430580722124201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B3-40E9-9936-FE06FE015376}"/>
            </c:ext>
          </c:extLst>
        </c:ser>
        <c:ser>
          <c:idx val="2"/>
          <c:order val="2"/>
          <c:tx>
            <c:strRef>
              <c:f>'3.2._i_3.3.'!$V$47:$V$48</c:f>
              <c:strCache>
                <c:ptCount val="2"/>
                <c:pt idx="0">
                  <c:v>Ukupno </c:v>
                </c:pt>
                <c:pt idx="1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rgbClr val="002F6C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'3.2._i_3.3.'!$S$49:$S$54</c:f>
              <c:strCache>
                <c:ptCount val="6"/>
                <c:pt idx="0">
                  <c:v>Prosjek OECD-a - čitalačka pismenost</c:v>
                </c:pt>
                <c:pt idx="1">
                  <c:v>Hrvatska - čitalačka pismenost</c:v>
                </c:pt>
                <c:pt idx="2">
                  <c:v>Prosjek OECD-a - matematička pismenost</c:v>
                </c:pt>
                <c:pt idx="3">
                  <c:v>Hrvatska - matematička pismenost</c:v>
                </c:pt>
                <c:pt idx="4">
                  <c:v>Prosjek OECD-a - prilagodljivost u rješavanju problema</c:v>
                </c:pt>
                <c:pt idx="5">
                  <c:v>Hrvatska - prilagodljivost u rješavanju problema</c:v>
                </c:pt>
              </c:strCache>
            </c:strRef>
          </c:cat>
          <c:val>
            <c:numRef>
              <c:f>'3.2._i_3.3.'!$V$49:$V$54</c:f>
              <c:numCache>
                <c:formatCode>0.0</c:formatCode>
                <c:ptCount val="6"/>
                <c:pt idx="0">
                  <c:v>31.561976732209001</c:v>
                </c:pt>
                <c:pt idx="1">
                  <c:v>19.672524191425001</c:v>
                </c:pt>
                <c:pt idx="2">
                  <c:v>31.561976732209001</c:v>
                </c:pt>
                <c:pt idx="3">
                  <c:v>19.672524191425001</c:v>
                </c:pt>
                <c:pt idx="4">
                  <c:v>31.561976732209001</c:v>
                </c:pt>
                <c:pt idx="5">
                  <c:v>19.672524191425001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B3-40E9-9936-FE06FE015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 cap="flat" cmpd="sng" algn="ctr">
              <a:solidFill>
                <a:srgbClr val="000000"/>
              </a:solidFill>
              <a:round/>
            </a:ln>
            <a:effectLst/>
          </c:spPr>
        </c:hiLowLines>
        <c:marker val="1"/>
        <c:smooth val="0"/>
        <c:axId val="6026079"/>
        <c:axId val="6017919"/>
      </c:lineChart>
      <c:catAx>
        <c:axId val="602607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017919"/>
        <c:crosses val="autoZero"/>
        <c:auto val="1"/>
        <c:lblAlgn val="ctr"/>
        <c:lblOffset val="0"/>
        <c:tickLblSkip val="1"/>
        <c:noMultiLvlLbl val="0"/>
      </c:catAx>
      <c:valAx>
        <c:axId val="6017919"/>
        <c:scaling>
          <c:orientation val="minMax"/>
          <c:max val="50"/>
          <c:min val="1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1997479910791935E-2"/>
              <c:y val="2.6278747805514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none"/>
        <c:tickLblPos val="nextTo"/>
        <c:spPr>
          <a:noFill/>
          <a:ln w="952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026079"/>
        <c:crosses val="autoZero"/>
        <c:crossBetween val="between"/>
        <c:majorUnit val="5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9.9061734930192546E-2"/>
          <c:y val="0.89641757683515366"/>
          <c:w val="0.83175514825352714"/>
          <c:h val="7.7775971551943102E-2"/>
        </c:manualLayout>
      </c:layout>
      <c:overlay val="1"/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1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6D-4C5C-8A00-1D767666987C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6D-4C5C-8A00-1D767666987C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F6D-4C5C-8A00-1D767666987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F6D-4C5C-8A00-1D767666987C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F6D-4C5C-8A00-1D767666987C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F6D-4C5C-8A00-1D767666987C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F6D-4C5C-8A00-1D767666987C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F6D-4C5C-8A00-1D767666987C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F6D-4C5C-8A00-1D767666987C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F6D-4C5C-8A00-1D767666987C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F6D-4C5C-8A00-1D767666987C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F6D-4C5C-8A00-1D767666987C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F6D-4C5C-8A00-1D767666987C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F6D-4C5C-8A00-1D767666987C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F6D-4C5C-8A00-1D767666987C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F6D-4C5C-8A00-1D767666987C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0F6D-4C5C-8A00-1D767666987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'2.2.'!$B$8:$B$39</c:f>
              <c:strCache>
                <c:ptCount val="32"/>
                <c:pt idx="0">
                  <c:v>Finska</c:v>
                </c:pt>
                <c:pt idx="1">
                  <c:v>Japan</c:v>
                </c:pt>
                <c:pt idx="2">
                  <c:v>Švedska</c:v>
                </c:pt>
                <c:pt idx="3">
                  <c:v>Norveška</c:v>
                </c:pt>
                <c:pt idx="4">
                  <c:v>Nizozemska</c:v>
                </c:pt>
                <c:pt idx="5">
                  <c:v>Estonija</c:v>
                </c:pt>
                <c:pt idx="6">
                  <c:v>Flandrija (Belgija)</c:v>
                </c:pt>
                <c:pt idx="7">
                  <c:v>Danska</c:v>
                </c:pt>
                <c:pt idx="8">
                  <c:v>Švicarska</c:v>
                </c:pt>
                <c:pt idx="9">
                  <c:v>Singapur*</c:v>
                </c:pt>
                <c:pt idx="10">
                  <c:v>Njemačka</c:v>
                </c:pt>
                <c:pt idx="11">
                  <c:v>Kanada</c:v>
                </c:pt>
                <c:pt idx="12">
                  <c:v>Engleska (UK)</c:v>
                </c:pt>
                <c:pt idx="13">
                  <c:v>Češka</c:v>
                </c:pt>
                <c:pt idx="14">
                  <c:v>Austrija</c:v>
                </c:pt>
                <c:pt idx="15">
                  <c:v>Prosjek OECD-a</c:v>
                </c:pt>
                <c:pt idx="16">
                  <c:v>Latvija</c:v>
                </c:pt>
                <c:pt idx="17">
                  <c:v>Slovačka</c:v>
                </c:pt>
                <c:pt idx="18">
                  <c:v>Irska</c:v>
                </c:pt>
                <c:pt idx="19">
                  <c:v>Francuska</c:v>
                </c:pt>
                <c:pt idx="20">
                  <c:v>Novi Zeland</c:v>
                </c:pt>
                <c:pt idx="21">
                  <c:v>Mađarska</c:v>
                </c:pt>
                <c:pt idx="22">
                  <c:v>Hrvatska*</c:v>
                </c:pt>
                <c:pt idx="23">
                  <c:v>Južna Koreja</c:v>
                </c:pt>
                <c:pt idx="24">
                  <c:v>Španjolska</c:v>
                </c:pt>
                <c:pt idx="25">
                  <c:v>SAD</c:v>
                </c:pt>
                <c:pt idx="26">
                  <c:v>Izrael</c:v>
                </c:pt>
                <c:pt idx="27">
                  <c:v>Litva</c:v>
                </c:pt>
                <c:pt idx="28">
                  <c:v>Italija</c:v>
                </c:pt>
                <c:pt idx="29">
                  <c:v>Poljska**</c:v>
                </c:pt>
                <c:pt idx="30">
                  <c:v>Portugal</c:v>
                </c:pt>
                <c:pt idx="31">
                  <c:v>Čile</c:v>
                </c:pt>
              </c:strCache>
            </c:strRef>
          </c:cat>
          <c:val>
            <c:numRef>
              <c:f>'2.2.'!$C$8:$C$39</c:f>
              <c:numCache>
                <c:formatCode>0.0</c:formatCode>
                <c:ptCount val="32"/>
                <c:pt idx="0">
                  <c:v>293.76993822359498</c:v>
                </c:pt>
                <c:pt idx="1">
                  <c:v>290.835337867688</c:v>
                </c:pt>
                <c:pt idx="2">
                  <c:v>285.20905244251901</c:v>
                </c:pt>
                <c:pt idx="3">
                  <c:v>284.80385488363601</c:v>
                </c:pt>
                <c:pt idx="4">
                  <c:v>283.86540124934203</c:v>
                </c:pt>
                <c:pt idx="5">
                  <c:v>281.00610735727997</c:v>
                </c:pt>
                <c:pt idx="6">
                  <c:v>279.25033246548702</c:v>
                </c:pt>
                <c:pt idx="7">
                  <c:v>279.09240690873401</c:v>
                </c:pt>
                <c:pt idx="8">
                  <c:v>276.11649062750899</c:v>
                </c:pt>
                <c:pt idx="9">
                  <c:v>274.10327350733201</c:v>
                </c:pt>
                <c:pt idx="10">
                  <c:v>272.82498018828301</c:v>
                </c:pt>
                <c:pt idx="11">
                  <c:v>270.69486539440402</c:v>
                </c:pt>
                <c:pt idx="12">
                  <c:v>268.39834680224698</c:v>
                </c:pt>
                <c:pt idx="13">
                  <c:v>267.28000400179002</c:v>
                </c:pt>
                <c:pt idx="14">
                  <c:v>267.04456415176099</c:v>
                </c:pt>
                <c:pt idx="15">
                  <c:v>263.028247149116</c:v>
                </c:pt>
                <c:pt idx="16">
                  <c:v>262.70448814889897</c:v>
                </c:pt>
                <c:pt idx="17">
                  <c:v>260.61551597176702</c:v>
                </c:pt>
                <c:pt idx="18">
                  <c:v>259.69549538857899</c:v>
                </c:pt>
                <c:pt idx="19">
                  <c:v>256.532708686342</c:v>
                </c:pt>
                <c:pt idx="20">
                  <c:v>255.69899471981699</c:v>
                </c:pt>
                <c:pt idx="21">
                  <c:v>254.35301256083901</c:v>
                </c:pt>
                <c:pt idx="22">
                  <c:v>253.58596391933099</c:v>
                </c:pt>
                <c:pt idx="23">
                  <c:v>252.70013498638801</c:v>
                </c:pt>
                <c:pt idx="24">
                  <c:v>249.67837587504101</c:v>
                </c:pt>
                <c:pt idx="25">
                  <c:v>248.75329223440701</c:v>
                </c:pt>
                <c:pt idx="26">
                  <c:v>245.77487924085901</c:v>
                </c:pt>
                <c:pt idx="27">
                  <c:v>245.55287511178801</c:v>
                </c:pt>
                <c:pt idx="28">
                  <c:v>244.30993285889099</c:v>
                </c:pt>
                <c:pt idx="29">
                  <c:v>238.78156537309101</c:v>
                </c:pt>
                <c:pt idx="30">
                  <c:v>238.13253022495101</c:v>
                </c:pt>
                <c:pt idx="31">
                  <c:v>214.343683378441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0F6D-4C5C-8A00-1D7676669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1515231"/>
        <c:axId val="481520991"/>
      </c:barChart>
      <c:catAx>
        <c:axId val="48151523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20991"/>
        <c:crosses val="autoZero"/>
        <c:auto val="1"/>
        <c:lblAlgn val="ctr"/>
        <c:lblOffset val="100"/>
        <c:noMultiLvlLbl val="0"/>
      </c:catAx>
      <c:valAx>
        <c:axId val="481520991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1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hr-HR" dirty="0">
                <a:solidFill>
                  <a:schemeClr val="bg1"/>
                </a:solidFill>
              </a:rPr>
              <a:t>Hrvatska (%)</a:t>
            </a:r>
            <a:endParaRPr lang="en-GB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'2.2.2'!$B$43:$G$43</c:f>
              <c:strCache>
                <c:ptCount val="6"/>
                <c:pt idx="0">
                  <c:v>Razina niža od 1</c:v>
                </c:pt>
                <c:pt idx="1">
                  <c:v>Razina 1</c:v>
                </c:pt>
                <c:pt idx="2">
                  <c:v>Razina 2</c:v>
                </c:pt>
                <c:pt idx="3">
                  <c:v>Razina 3</c:v>
                </c:pt>
                <c:pt idx="4">
                  <c:v>Razina 4</c:v>
                </c:pt>
                <c:pt idx="5">
                  <c:v>Razina 5</c:v>
                </c:pt>
              </c:strCache>
            </c:strRef>
          </c:cat>
          <c:val>
            <c:numRef>
              <c:f>'2.2.2'!$B$44:$G$44</c:f>
              <c:numCache>
                <c:formatCode>0.0</c:formatCode>
                <c:ptCount val="6"/>
                <c:pt idx="0">
                  <c:v>7.7363386116515196</c:v>
                </c:pt>
                <c:pt idx="1">
                  <c:v>19.0761889166529</c:v>
                </c:pt>
                <c:pt idx="2">
                  <c:v>38.206662383271201</c:v>
                </c:pt>
                <c:pt idx="3">
                  <c:v>28.5760793008461</c:v>
                </c:pt>
                <c:pt idx="4">
                  <c:v>6.0840714358752699</c:v>
                </c:pt>
                <c:pt idx="5">
                  <c:v>0.32065935170305798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5-45F9-A226-B1871849C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2829935"/>
        <c:axId val="885575743"/>
      </c:barChart>
      <c:catAx>
        <c:axId val="108282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575743"/>
        <c:crosses val="autoZero"/>
        <c:auto val="1"/>
        <c:lblAlgn val="ctr"/>
        <c:lblOffset val="100"/>
        <c:noMultiLvlLbl val="0"/>
      </c:catAx>
      <c:valAx>
        <c:axId val="885575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82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7A-4FE3-BF70-5AE71964103B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7A-4FE3-BF70-5AE71964103B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7A-4FE3-BF70-5AE71964103B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7A-4FE3-BF70-5AE71964103B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7A-4FE3-BF70-5AE71964103B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7A-4FE3-BF70-5AE71964103B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7A-4FE3-BF70-5AE71964103B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A7A-4FE3-BF70-5AE71964103B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A7A-4FE3-BF70-5AE71964103B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A7A-4FE3-BF70-5AE71964103B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A7A-4FE3-BF70-5AE71964103B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A7A-4FE3-BF70-5AE71964103B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A7A-4FE3-BF70-5AE71964103B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A7A-4FE3-BF70-5AE71964103B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A7A-4FE3-BF70-5AE71964103B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A7A-4FE3-BF70-5AE71964103B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AA7A-4FE3-BF70-5AE71964103B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AA7A-4FE3-BF70-5AE71964103B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AA7A-4FE3-BF70-5AE71964103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'2.3.'!$B$8:$B$39</c:f>
              <c:strCache>
                <c:ptCount val="32"/>
                <c:pt idx="0">
                  <c:v>Finska</c:v>
                </c:pt>
                <c:pt idx="1">
                  <c:v>Japan</c:v>
                </c:pt>
                <c:pt idx="2">
                  <c:v>Švedska</c:v>
                </c:pt>
                <c:pt idx="3">
                  <c:v>Norveška</c:v>
                </c:pt>
                <c:pt idx="4">
                  <c:v>Nizozemska</c:v>
                </c:pt>
                <c:pt idx="5">
                  <c:v>Danska</c:v>
                </c:pt>
                <c:pt idx="6">
                  <c:v>Estonija</c:v>
                </c:pt>
                <c:pt idx="7">
                  <c:v>Flandrija (Belgija)</c:v>
                </c:pt>
                <c:pt idx="8">
                  <c:v>Njemačka</c:v>
                </c:pt>
                <c:pt idx="9">
                  <c:v>Kanada</c:v>
                </c:pt>
                <c:pt idx="10">
                  <c:v>Engleska (UK)</c:v>
                </c:pt>
                <c:pt idx="11">
                  <c:v>Švicarska</c:v>
                </c:pt>
                <c:pt idx="12">
                  <c:v>Austrija</c:v>
                </c:pt>
                <c:pt idx="13">
                  <c:v>Singapur**</c:v>
                </c:pt>
                <c:pt idx="14">
                  <c:v>Prosjek OECD-a</c:v>
                </c:pt>
                <c:pt idx="15">
                  <c:v>Češka</c:v>
                </c:pt>
                <c:pt idx="16">
                  <c:v>Novi Zeland</c:v>
                </c:pt>
                <c:pt idx="17">
                  <c:v>Irska</c:v>
                </c:pt>
                <c:pt idx="18">
                  <c:v>Francuska</c:v>
                </c:pt>
                <c:pt idx="19">
                  <c:v>SAD</c:v>
                </c:pt>
                <c:pt idx="20">
                  <c:v>Slovačka</c:v>
                </c:pt>
                <c:pt idx="21">
                  <c:v>Latvija</c:v>
                </c:pt>
                <c:pt idx="22">
                  <c:v>Španjolska</c:v>
                </c:pt>
                <c:pt idx="23">
                  <c:v>Mađarska</c:v>
                </c:pt>
                <c:pt idx="24">
                  <c:v>Južna Koreja</c:v>
                </c:pt>
                <c:pt idx="25">
                  <c:v>Izrael</c:v>
                </c:pt>
                <c:pt idx="26">
                  <c:v>Hrvatska</c:v>
                </c:pt>
                <c:pt idx="27">
                  <c:v>Portugal</c:v>
                </c:pt>
                <c:pt idx="28">
                  <c:v>Italija</c:v>
                </c:pt>
                <c:pt idx="29">
                  <c:v>Litva</c:v>
                </c:pt>
                <c:pt idx="30">
                  <c:v>Poljska**</c:v>
                </c:pt>
                <c:pt idx="31">
                  <c:v>Čile</c:v>
                </c:pt>
              </c:strCache>
            </c:strRef>
          </c:cat>
          <c:val>
            <c:numRef>
              <c:f>'2.3.'!$C$8:$C$39</c:f>
              <c:numCache>
                <c:formatCode>0.0</c:formatCode>
                <c:ptCount val="32"/>
                <c:pt idx="0">
                  <c:v>276.49584859513499</c:v>
                </c:pt>
                <c:pt idx="1">
                  <c:v>276.30983296027898</c:v>
                </c:pt>
                <c:pt idx="2">
                  <c:v>272.64833371253002</c:v>
                </c:pt>
                <c:pt idx="3">
                  <c:v>270.62049692058798</c:v>
                </c:pt>
                <c:pt idx="4">
                  <c:v>265.30433173837599</c:v>
                </c:pt>
                <c:pt idx="5">
                  <c:v>264.43389591591603</c:v>
                </c:pt>
                <c:pt idx="6">
                  <c:v>263.23683794396999</c:v>
                </c:pt>
                <c:pt idx="7">
                  <c:v>261.96758157167602</c:v>
                </c:pt>
                <c:pt idx="8">
                  <c:v>261.027906826981</c:v>
                </c:pt>
                <c:pt idx="9">
                  <c:v>259.36267962756301</c:v>
                </c:pt>
                <c:pt idx="10">
                  <c:v>258.90751357044797</c:v>
                </c:pt>
                <c:pt idx="11">
                  <c:v>257.09177408169597</c:v>
                </c:pt>
                <c:pt idx="12">
                  <c:v>252.98655321851101</c:v>
                </c:pt>
                <c:pt idx="13">
                  <c:v>251.82175484568299</c:v>
                </c:pt>
                <c:pt idx="14">
                  <c:v>250.643238342405</c:v>
                </c:pt>
                <c:pt idx="15">
                  <c:v>250.06072436382999</c:v>
                </c:pt>
                <c:pt idx="16">
                  <c:v>249.44918652525001</c:v>
                </c:pt>
                <c:pt idx="17">
                  <c:v>248.71302636354599</c:v>
                </c:pt>
                <c:pt idx="18">
                  <c:v>247.94366227310101</c:v>
                </c:pt>
                <c:pt idx="19">
                  <c:v>247.45421029903699</c:v>
                </c:pt>
                <c:pt idx="20">
                  <c:v>246.728530127216</c:v>
                </c:pt>
                <c:pt idx="21">
                  <c:v>244.25109619879501</c:v>
                </c:pt>
                <c:pt idx="22">
                  <c:v>240.89296721121099</c:v>
                </c:pt>
                <c:pt idx="23">
                  <c:v>240.547515710477</c:v>
                </c:pt>
                <c:pt idx="24">
                  <c:v>237.583369668025</c:v>
                </c:pt>
                <c:pt idx="25">
                  <c:v>236.16658490442299</c:v>
                </c:pt>
                <c:pt idx="26">
                  <c:v>234.94382135672899</c:v>
                </c:pt>
                <c:pt idx="27">
                  <c:v>233.411411028424</c:v>
                </c:pt>
                <c:pt idx="28">
                  <c:v>230.75072677579001</c:v>
                </c:pt>
                <c:pt idx="29">
                  <c:v>230.45604653696699</c:v>
                </c:pt>
                <c:pt idx="30">
                  <c:v>226.31567548741401</c:v>
                </c:pt>
                <c:pt idx="31">
                  <c:v>217.53559177256901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AA7A-4FE3-BF70-5AE719641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1515231"/>
        <c:axId val="481520991"/>
      </c:barChart>
      <c:catAx>
        <c:axId val="48151523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20991"/>
        <c:crosses val="autoZero"/>
        <c:auto val="1"/>
        <c:lblAlgn val="ctr"/>
        <c:lblOffset val="100"/>
        <c:noMultiLvlLbl val="0"/>
      </c:catAx>
      <c:valAx>
        <c:axId val="481520991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1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Hrvatska (%)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'2.3.2.'!$C$40:$G$40</c:f>
              <c:strCache>
                <c:ptCount val="5"/>
                <c:pt idx="0">
                  <c:v>Razina niža od 1</c:v>
                </c:pt>
                <c:pt idx="1">
                  <c:v>Razina 1</c:v>
                </c:pt>
                <c:pt idx="2">
                  <c:v>Razina 2</c:v>
                </c:pt>
                <c:pt idx="3">
                  <c:v>Razina 3</c:v>
                </c:pt>
                <c:pt idx="4">
                  <c:v>Razina 4</c:v>
                </c:pt>
              </c:strCache>
            </c:strRef>
          </c:cat>
          <c:val>
            <c:numRef>
              <c:f>'2.3.2.'!$C$41:$G$41</c:f>
              <c:numCache>
                <c:formatCode>0.0</c:formatCode>
                <c:ptCount val="5"/>
                <c:pt idx="0">
                  <c:v>10.5383297307791</c:v>
                </c:pt>
                <c:pt idx="1">
                  <c:v>28.179468707586299</c:v>
                </c:pt>
                <c:pt idx="2">
                  <c:v>43.700672964930803</c:v>
                </c:pt>
                <c:pt idx="3">
                  <c:v>16.272565804524302</c:v>
                </c:pt>
                <c:pt idx="4">
                  <c:v>1.30896279217948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A-4B61-99A1-7A92BCB2A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9937391"/>
        <c:axId val="664482703"/>
      </c:barChart>
      <c:catAx>
        <c:axId val="87993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482703"/>
        <c:crosses val="autoZero"/>
        <c:auto val="1"/>
        <c:lblAlgn val="ctr"/>
        <c:lblOffset val="100"/>
        <c:noMultiLvlLbl val="0"/>
      </c:catAx>
      <c:valAx>
        <c:axId val="664482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937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'2.1.3._i_2.1.4.'!$B$19</c:f>
              <c:strCache>
                <c:ptCount val="1"/>
                <c:pt idx="0">
                  <c:v>OECD prosjek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'2.1.3._i_2.1.4.'!$C$18:$G$18</c:f>
              <c:strCache>
                <c:ptCount val="5"/>
                <c:pt idx="0">
                  <c:v>16-24 godina</c:v>
                </c:pt>
                <c:pt idx="1">
                  <c:v>25-34 godina</c:v>
                </c:pt>
                <c:pt idx="2">
                  <c:v>35-44 godina</c:v>
                </c:pt>
                <c:pt idx="3">
                  <c:v>45-54 godina</c:v>
                </c:pt>
                <c:pt idx="4">
                  <c:v>55-65 godina</c:v>
                </c:pt>
              </c:strCache>
            </c:strRef>
          </c:cat>
          <c:val>
            <c:numRef>
              <c:f>'2.1.3._i_2.1.4.'!$C$19:$G$19</c:f>
              <c:numCache>
                <c:formatCode>0.0</c:formatCode>
                <c:ptCount val="5"/>
                <c:pt idx="0">
                  <c:v>270.739930355262</c:v>
                </c:pt>
                <c:pt idx="1">
                  <c:v>271.66283334190399</c:v>
                </c:pt>
                <c:pt idx="2">
                  <c:v>264.82662849230297</c:v>
                </c:pt>
                <c:pt idx="3">
                  <c:v>256.338716450059</c:v>
                </c:pt>
                <c:pt idx="4">
                  <c:v>241.23954367175099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27-4646-8104-6E1737DEE244}"/>
            </c:ext>
          </c:extLst>
        </c:ser>
        <c:ser>
          <c:idx val="1"/>
          <c:order val="1"/>
          <c:tx>
            <c:strRef>
              <c:f>'2.1.3._i_2.1.4.'!$B$20</c:f>
              <c:strCache>
                <c:ptCount val="1"/>
                <c:pt idx="0">
                  <c:v>Hrvatska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'2.1.3._i_2.1.4.'!$C$18:$G$18</c:f>
              <c:strCache>
                <c:ptCount val="5"/>
                <c:pt idx="0">
                  <c:v>16-24 godina</c:v>
                </c:pt>
                <c:pt idx="1">
                  <c:v>25-34 godina</c:v>
                </c:pt>
                <c:pt idx="2">
                  <c:v>35-44 godina</c:v>
                </c:pt>
                <c:pt idx="3">
                  <c:v>45-54 godina</c:v>
                </c:pt>
                <c:pt idx="4">
                  <c:v>55-65 godina</c:v>
                </c:pt>
              </c:strCache>
            </c:strRef>
          </c:cat>
          <c:val>
            <c:numRef>
              <c:f>'2.1.3._i_2.1.4.'!$C$20:$G$20</c:f>
              <c:numCache>
                <c:formatCode>0.0</c:formatCode>
                <c:ptCount val="5"/>
                <c:pt idx="0">
                  <c:v>263.13465821876599</c:v>
                </c:pt>
                <c:pt idx="1">
                  <c:v>262.94092498563901</c:v>
                </c:pt>
                <c:pt idx="2">
                  <c:v>258.602568049198</c:v>
                </c:pt>
                <c:pt idx="3">
                  <c:v>253.30384002228899</c:v>
                </c:pt>
                <c:pt idx="4">
                  <c:v>240.45966164133401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27-4646-8104-6E1737DEE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969103"/>
        <c:axId val="665971023"/>
      </c:lineChart>
      <c:catAx>
        <c:axId val="665969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971023"/>
        <c:crosses val="autoZero"/>
        <c:auto val="1"/>
        <c:lblAlgn val="ctr"/>
        <c:lblOffset val="100"/>
        <c:noMultiLvlLbl val="0"/>
      </c:catAx>
      <c:valAx>
        <c:axId val="665971023"/>
        <c:scaling>
          <c:orientation val="minMax"/>
          <c:min val="2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969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'2.2.3._i_2.2.4.'!$B$18</c:f>
              <c:strCache>
                <c:ptCount val="1"/>
                <c:pt idx="0">
                  <c:v>OECD prosjek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'2.2.3._i_2.2.4.'!$C$17:$G$17</c:f>
              <c:strCache>
                <c:ptCount val="5"/>
                <c:pt idx="0">
                  <c:v>16-24 godina</c:v>
                </c:pt>
                <c:pt idx="1">
                  <c:v>25-34 godina</c:v>
                </c:pt>
                <c:pt idx="2">
                  <c:v>35-44 godina</c:v>
                </c:pt>
                <c:pt idx="3">
                  <c:v>45-54 godina</c:v>
                </c:pt>
                <c:pt idx="4">
                  <c:v>55-65 godina</c:v>
                </c:pt>
              </c:strCache>
            </c:strRef>
          </c:cat>
          <c:val>
            <c:numRef>
              <c:f>'2.2.3._i_2.2.4.'!$C$18:$G$18</c:f>
              <c:numCache>
                <c:formatCode>0.0</c:formatCode>
                <c:ptCount val="5"/>
                <c:pt idx="0">
                  <c:v>269.89425592940302</c:v>
                </c:pt>
                <c:pt idx="1">
                  <c:v>272.738258885829</c:v>
                </c:pt>
                <c:pt idx="2">
                  <c:v>268.19417969597799</c:v>
                </c:pt>
                <c:pt idx="3">
                  <c:v>260.65870274565799</c:v>
                </c:pt>
                <c:pt idx="4">
                  <c:v>247.06943948582699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13-4CC2-BA48-6BDA5989203C}"/>
            </c:ext>
          </c:extLst>
        </c:ser>
        <c:ser>
          <c:idx val="1"/>
          <c:order val="1"/>
          <c:tx>
            <c:strRef>
              <c:f>'2.2.3._i_2.2.4.'!$B$19</c:f>
              <c:strCache>
                <c:ptCount val="1"/>
                <c:pt idx="0">
                  <c:v>Hrvatska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'2.2.3._i_2.2.4.'!$C$17:$G$17</c:f>
              <c:strCache>
                <c:ptCount val="5"/>
                <c:pt idx="0">
                  <c:v>16-24 godina</c:v>
                </c:pt>
                <c:pt idx="1">
                  <c:v>25-34 godina</c:v>
                </c:pt>
                <c:pt idx="2">
                  <c:v>35-44 godina</c:v>
                </c:pt>
                <c:pt idx="3">
                  <c:v>45-54 godina</c:v>
                </c:pt>
                <c:pt idx="4">
                  <c:v>55-65 godina</c:v>
                </c:pt>
              </c:strCache>
            </c:strRef>
          </c:cat>
          <c:val>
            <c:numRef>
              <c:f>'2.2.3._i_2.2.4.'!$C$19:$G$19</c:f>
              <c:numCache>
                <c:formatCode>0.0</c:formatCode>
                <c:ptCount val="5"/>
                <c:pt idx="0">
                  <c:v>260.92914555902701</c:v>
                </c:pt>
                <c:pt idx="1">
                  <c:v>259.07734749981802</c:v>
                </c:pt>
                <c:pt idx="2">
                  <c:v>257.904665938677</c:v>
                </c:pt>
                <c:pt idx="3">
                  <c:v>254.17726669713801</c:v>
                </c:pt>
                <c:pt idx="4">
                  <c:v>241.679812382656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13-4CC2-BA48-6BDA59892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5607408"/>
        <c:axId val="1652057056"/>
      </c:lineChart>
      <c:catAx>
        <c:axId val="164560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2057056"/>
        <c:crosses val="autoZero"/>
        <c:auto val="1"/>
        <c:lblAlgn val="ctr"/>
        <c:lblOffset val="100"/>
        <c:noMultiLvlLbl val="0"/>
      </c:catAx>
      <c:valAx>
        <c:axId val="1652057056"/>
        <c:scaling>
          <c:orientation val="minMax"/>
          <c:min val="2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560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'2.3.3._i_2.3.4.'!$B$7</c:f>
              <c:strCache>
                <c:ptCount val="1"/>
                <c:pt idx="0">
                  <c:v>OECD prosjek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'2.3.3._i_2.3.4.'!$C$6:$G$6</c:f>
              <c:strCache>
                <c:ptCount val="5"/>
                <c:pt idx="0">
                  <c:v>16-24 godina</c:v>
                </c:pt>
                <c:pt idx="1">
                  <c:v>25-34 godina</c:v>
                </c:pt>
                <c:pt idx="2">
                  <c:v>35-44 godina</c:v>
                </c:pt>
                <c:pt idx="3">
                  <c:v>45-54 godina</c:v>
                </c:pt>
                <c:pt idx="4">
                  <c:v>55-65 godina</c:v>
                </c:pt>
              </c:strCache>
            </c:strRef>
          </c:cat>
          <c:val>
            <c:numRef>
              <c:f>'2.3.3._i_2.3.4.'!$C$7:$G$7</c:f>
              <c:numCache>
                <c:formatCode>0.0</c:formatCode>
                <c:ptCount val="5"/>
                <c:pt idx="0">
                  <c:v>262.18696020267203</c:v>
                </c:pt>
                <c:pt idx="1">
                  <c:v>262.35299843569902</c:v>
                </c:pt>
                <c:pt idx="2">
                  <c:v>254.87829342152199</c:v>
                </c:pt>
                <c:pt idx="3">
                  <c:v>246.09750395399399</c:v>
                </c:pt>
                <c:pt idx="4">
                  <c:v>232.67802831964801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57-4D27-9CEC-74B4B5C9D22B}"/>
            </c:ext>
          </c:extLst>
        </c:ser>
        <c:ser>
          <c:idx val="1"/>
          <c:order val="1"/>
          <c:tx>
            <c:strRef>
              <c:f>'2.3.3._i_2.3.4.'!$B$8</c:f>
              <c:strCache>
                <c:ptCount val="1"/>
                <c:pt idx="0">
                  <c:v>Hrvatska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'2.3.3._i_2.3.4.'!$C$6:$G$6</c:f>
              <c:strCache>
                <c:ptCount val="5"/>
                <c:pt idx="0">
                  <c:v>16-24 godina</c:v>
                </c:pt>
                <c:pt idx="1">
                  <c:v>25-34 godina</c:v>
                </c:pt>
                <c:pt idx="2">
                  <c:v>35-44 godina</c:v>
                </c:pt>
                <c:pt idx="3">
                  <c:v>45-54 godina</c:v>
                </c:pt>
                <c:pt idx="4">
                  <c:v>55-65 godina</c:v>
                </c:pt>
              </c:strCache>
            </c:strRef>
          </c:cat>
          <c:val>
            <c:numRef>
              <c:f>'2.3.3._i_2.3.4.'!$C$8:$G$8</c:f>
              <c:numCache>
                <c:formatCode>0.0</c:formatCode>
                <c:ptCount val="5"/>
                <c:pt idx="0">
                  <c:v>246.701538649291</c:v>
                </c:pt>
                <c:pt idx="1">
                  <c:v>242.469752555356</c:v>
                </c:pt>
                <c:pt idx="2">
                  <c:v>239.45822700087399</c:v>
                </c:pt>
                <c:pt idx="3">
                  <c:v>231.35602397196001</c:v>
                </c:pt>
                <c:pt idx="4">
                  <c:v>222.46009453849999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57-4D27-9CEC-74B4B5C9D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7249951"/>
        <c:axId val="2113899359"/>
      </c:lineChart>
      <c:catAx>
        <c:axId val="2007249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899359"/>
        <c:crosses val="autoZero"/>
        <c:auto val="1"/>
        <c:lblAlgn val="ctr"/>
        <c:lblOffset val="100"/>
        <c:noMultiLvlLbl val="0"/>
      </c:catAx>
      <c:valAx>
        <c:axId val="2113899359"/>
        <c:scaling>
          <c:orientation val="minMax"/>
          <c:min val="2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249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0.03779</cdr:x>
      <cdr:y>0.62621</cdr:y>
    </cdr:from>
    <cdr:to>
      <cdr:x>0.97229</cdr:x>
      <cdr:y>0.65524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F523DD6-B591-8347-156F-D702781724FD}"/>
            </a:ext>
          </a:extLst>
        </cdr:cNvPr>
        <cdr:cNvSpPr/>
      </cdr:nvSpPr>
      <cdr:spPr>
        <a:xfrm xmlns:a="http://schemas.openxmlformats.org/drawingml/2006/main">
          <a:off x="142892" y="3924720"/>
          <a:ext cx="3533741" cy="18194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1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0.04535</cdr:x>
      <cdr:y>0.68548</cdr:y>
    </cdr:from>
    <cdr:to>
      <cdr:x>0.97985</cdr:x>
      <cdr:y>0.71451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F523DD6-B591-8347-156F-D702781724FD}"/>
            </a:ext>
          </a:extLst>
        </cdr:cNvPr>
        <cdr:cNvSpPr/>
      </cdr:nvSpPr>
      <cdr:spPr>
        <a:xfrm xmlns:a="http://schemas.openxmlformats.org/drawingml/2006/main">
          <a:off x="171475" y="4296215"/>
          <a:ext cx="3533742" cy="18194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1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0.05291</cdr:x>
      <cdr:y>0.80356</cdr:y>
    </cdr:from>
    <cdr:to>
      <cdr:x>0.98741</cdr:x>
      <cdr:y>0.83259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F523DD6-B591-8347-156F-D702781724FD}"/>
            </a:ext>
          </a:extLst>
        </cdr:cNvPr>
        <cdr:cNvSpPr/>
      </cdr:nvSpPr>
      <cdr:spPr>
        <a:xfrm xmlns:a="http://schemas.openxmlformats.org/drawingml/2006/main">
          <a:off x="200063" y="5250554"/>
          <a:ext cx="3533741" cy="18968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1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8AA75-5313-4206-A8AF-881BED53503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34A58-A5F3-44C3-8A83-8E52E8F43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74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34A58-A5F3-44C3-8A83-8E52E8F430C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918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8BA0B-AC27-5DCF-5EE6-1961D2003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1F267-BE21-E817-9579-E860D6851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518A7D-3F81-530A-5206-0B70DAF21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874FD-AD8E-C3B3-2020-8539EFDC40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4A58-A5F3-44C3-8A83-8E52E8F430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769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4A58-A5F3-44C3-8A83-8E52E8F430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385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4A58-A5F3-44C3-8A83-8E52E8F430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34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B114C-B705-AD9C-0D13-84050C501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5786D7-9D55-3A7D-AEC1-BDAD96BA0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05E5CB-3990-8CE1-3374-F57E1EA89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84A62-B815-0183-02B9-14517EEC9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4A58-A5F3-44C3-8A83-8E52E8F430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3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934F5-3B3C-8087-EAB6-5DE26FC63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C05E49-4A7B-CD31-D519-9EE59FCEAD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AD49BD-AC45-619B-D3AC-02BDD379E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4BA72-E729-D67F-3D80-3B722D9E0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4A58-A5F3-44C3-8A83-8E52E8F430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01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4A58-A5F3-44C3-8A83-8E52E8F430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855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BC057-20DD-820D-1386-67EE36964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799AC5-F93E-D9B8-D027-5A9924A87A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F46E89-CF9B-ED1A-5C38-BBC202C13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888E8-840D-5AF4-0F39-7E937656F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4A58-A5F3-44C3-8A83-8E52E8F430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93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* Za preciznije definicije vidjeti izvore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FC47-98CD-4F0E-A175-F4890D1858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1200"/>
              </a:spcBef>
              <a:buClr>
                <a:srgbClr val="967E96"/>
              </a:buClr>
              <a:buSzPct val="85000"/>
              <a:buFont typeface="+mj-lt"/>
              <a:buNone/>
            </a:pPr>
            <a:endParaRPr lang="hr-HR" sz="1000" dirty="0">
              <a:solidFill>
                <a:prstClr val="black"/>
              </a:solidFill>
              <a:cs typeface="Myanmar Text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34A58-A5F3-44C3-8A83-8E52E8F430C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54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34A58-A5F3-44C3-8A83-8E52E8F430C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924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4A58-A5F3-44C3-8A83-8E52E8F430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39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4A58-A5F3-44C3-8A83-8E52E8F430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281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4A58-A5F3-44C3-8A83-8E52E8F430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09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FEDDE-5A08-61F7-347C-CE3FD154F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F255F-8EEF-D5BE-0A82-A1349DA67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59108F-4742-E262-9385-2067A84FC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4DD2E-C208-F7D1-0B18-C83C00FFB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4A58-A5F3-44C3-8A83-8E52E8F430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84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C4FDC-1E12-41F6-4246-2B18CC6C4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A4D5AF-F4B6-E951-6C04-A07B0DF8F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ED10FB-869F-E14E-0D20-700B243DD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93706-E602-1994-3972-D21BF74BE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34A58-A5F3-44C3-8A83-8E52E8F430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69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3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1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2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9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7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5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9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7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2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3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piaac.asoo.h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ecd.org/en/about/programmes/piaac.htm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8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0.pn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C5B4D385-9A54-41DC-9DC5-9C07391CD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F6E1D9-FDB9-479B-9CF5-32E9E59C1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8D51E0-F43F-4E06-8444-ABAAE94DE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189546" cy="68887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503B0A2-BBA5-4426-A03F-ECC0A50CC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0"/>
            <a:ext cx="8188025" cy="691466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B5E1C-0414-062C-C03E-73355C02C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381" y="1399032"/>
            <a:ext cx="6825949" cy="2784760"/>
          </a:xfrm>
        </p:spPr>
        <p:txBody>
          <a:bodyPr anchor="b">
            <a:normAutofit/>
          </a:bodyPr>
          <a:lstStyle/>
          <a:p>
            <a:r>
              <a:rPr lang="hr-HR" spc="300" dirty="0"/>
              <a:t>PREDSTAVLJANJE NACIONALNIH REZULTATA ISTRAŽIVANJA PIAAC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5B42F-7B04-698D-2CA8-41AB263D6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26488"/>
            <a:ext cx="6825947" cy="1502601"/>
          </a:xfrm>
        </p:spPr>
        <p:txBody>
          <a:bodyPr anchor="t">
            <a:normAutofit/>
          </a:bodyPr>
          <a:lstStyle/>
          <a:p>
            <a:r>
              <a:rPr lang="hr-HR" sz="2200" dirty="0"/>
              <a:t>Ministarstvo znanosti, obrazovanja i  mladih</a:t>
            </a:r>
          </a:p>
          <a:p>
            <a:r>
              <a:rPr lang="hr-HR" sz="2200" dirty="0"/>
              <a:t>10. prosinca 2024.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1FF8F4-7892-A160-79EA-95C1D3E80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867" y="582802"/>
            <a:ext cx="3042059" cy="1241217"/>
          </a:xfrm>
          <a:prstGeom prst="rect">
            <a:avLst/>
          </a:prstGeom>
        </p:spPr>
      </p:pic>
      <p:pic>
        <p:nvPicPr>
          <p:cNvPr id="7" name="Picture 6" descr="Red text on a black background&#10;&#10;Description automatically generated">
            <a:extLst>
              <a:ext uri="{FF2B5EF4-FFF2-40B4-BE49-F238E27FC236}">
                <a16:creationId xmlns:a16="http://schemas.microsoft.com/office/drawing/2014/main" id="{29D6CBB2-6662-6B86-377D-A1F850DF0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176" y="2685254"/>
            <a:ext cx="2355443" cy="611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D003C-1B5A-CDAD-25EC-FF8CADD0D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080" y="5615837"/>
            <a:ext cx="3809291" cy="380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779DDF-8DB7-AD08-C22F-6E359AAA2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6871" y="3927433"/>
            <a:ext cx="2956816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9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E8D1-3688-481C-9943-1F0CADEF2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</a:t>
            </a:r>
            <a:endParaRPr lang="en-GB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AF953A9-8112-4DAC-BB7F-6E72AED41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420" y="1944480"/>
            <a:ext cx="3373542" cy="4195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AC7D99-E6E8-4946-AB0A-52C4C2BEC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494" y="1931237"/>
            <a:ext cx="3017185" cy="42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04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2A8C3-5ED1-1204-62B7-D09CD020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801" y="2235200"/>
            <a:ext cx="1814945" cy="3867728"/>
          </a:xfrm>
        </p:spPr>
        <p:txBody>
          <a:bodyPr>
            <a:noAutofit/>
          </a:bodyPr>
          <a:lstStyle/>
          <a:p>
            <a:pPr algn="ctr"/>
            <a:r>
              <a:rPr lang="hr-HR" sz="2400" dirty="0">
                <a:solidFill>
                  <a:schemeClr val="tx2"/>
                </a:solidFill>
              </a:rPr>
              <a:t>Prosječni rezultat u </a:t>
            </a:r>
            <a:r>
              <a:rPr lang="hr-HR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čitalačkoj</a:t>
            </a:r>
            <a:r>
              <a:rPr lang="hr-HR" sz="2400" i="1" u="sng" dirty="0">
                <a:solidFill>
                  <a:schemeClr val="tx2"/>
                </a:solidFill>
              </a:rPr>
              <a:t> </a:t>
            </a:r>
            <a:r>
              <a:rPr lang="hr-HR" sz="2400" dirty="0">
                <a:solidFill>
                  <a:schemeClr val="tx2"/>
                </a:solidFill>
              </a:rPr>
              <a:t>pismenosti </a:t>
            </a:r>
            <a:br>
              <a:rPr lang="hr-HR" sz="2400" dirty="0">
                <a:solidFill>
                  <a:schemeClr val="tx2"/>
                </a:solidFill>
              </a:rPr>
            </a:br>
            <a:r>
              <a:rPr lang="hr-HR" sz="2400" dirty="0">
                <a:solidFill>
                  <a:schemeClr val="tx2"/>
                </a:solidFill>
              </a:rPr>
              <a:t>za sve zemlje sudionice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14430-6F70-9D4A-35DB-6CEABFF7D4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201"/>
          <a:stretch/>
        </p:blipFill>
        <p:spPr>
          <a:xfrm>
            <a:off x="10632816" y="143202"/>
            <a:ext cx="1302009" cy="1237595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92D9E32-2577-45C9-AEC4-613C8AE30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480956"/>
              </p:ext>
            </p:extLst>
          </p:nvPr>
        </p:nvGraphicFramePr>
        <p:xfrm>
          <a:off x="3512127" y="0"/>
          <a:ext cx="549332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3822AF-DF72-45AB-8FC2-3094913D2146}"/>
              </a:ext>
            </a:extLst>
          </p:cNvPr>
          <p:cNvSpPr/>
          <p:nvPr/>
        </p:nvSpPr>
        <p:spPr>
          <a:xfrm>
            <a:off x="3749748" y="3519054"/>
            <a:ext cx="4253023" cy="1173448"/>
          </a:xfrm>
          <a:prstGeom prst="roundRect">
            <a:avLst/>
          </a:prstGeom>
          <a:noFill/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29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54B243-0B0C-3348-7012-1CCA31A28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1E6B0A-A21B-E585-A57A-A4FEE84AB6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201"/>
          <a:stretch/>
        </p:blipFill>
        <p:spPr>
          <a:xfrm>
            <a:off x="10632816" y="143202"/>
            <a:ext cx="1302009" cy="12375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E83F5FD-43E5-4F52-B850-C0F20DD1D225}"/>
              </a:ext>
            </a:extLst>
          </p:cNvPr>
          <p:cNvSpPr txBox="1">
            <a:spLocks/>
          </p:cNvSpPr>
          <p:nvPr/>
        </p:nvSpPr>
        <p:spPr>
          <a:xfrm>
            <a:off x="366467" y="1621168"/>
            <a:ext cx="2058682" cy="44817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400" dirty="0"/>
              <a:t>Razine postignuća u </a:t>
            </a:r>
            <a:r>
              <a:rPr lang="hr-HR" sz="2400" i="1" dirty="0"/>
              <a:t>čitalačkoj</a:t>
            </a:r>
            <a:r>
              <a:rPr lang="hr-HR" sz="2400" i="1" u="sng" dirty="0"/>
              <a:t> </a:t>
            </a:r>
            <a:r>
              <a:rPr lang="hr-HR" sz="2400" dirty="0"/>
              <a:t>pismenosti </a:t>
            </a:r>
            <a:br>
              <a:rPr lang="hr-HR" sz="2400" dirty="0"/>
            </a:br>
            <a:r>
              <a:rPr lang="hr-HR" sz="2400" dirty="0"/>
              <a:t>za sve zemlje sudionice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8DCFC0-5F90-4D52-9C28-8D51CA436B63}"/>
              </a:ext>
            </a:extLst>
          </p:cNvPr>
          <p:cNvSpPr/>
          <p:nvPr/>
        </p:nvSpPr>
        <p:spPr>
          <a:xfrm>
            <a:off x="4373379" y="3462728"/>
            <a:ext cx="3402769" cy="23984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890BE5-AFFE-48F6-9BAC-4105BDC4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364" y="0"/>
            <a:ext cx="4619625" cy="68580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6BC22B-9EB3-4A15-AF68-33F4E0E278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677979"/>
              </p:ext>
            </p:extLst>
          </p:nvPr>
        </p:nvGraphicFramePr>
        <p:xfrm>
          <a:off x="7617350" y="1621168"/>
          <a:ext cx="4317475" cy="279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3455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2A8C3-5ED1-1204-62B7-D09CD020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801" y="1621168"/>
            <a:ext cx="2257744" cy="4481760"/>
          </a:xfrm>
        </p:spPr>
        <p:txBody>
          <a:bodyPr>
            <a:noAutofit/>
          </a:bodyPr>
          <a:lstStyle/>
          <a:p>
            <a:pPr algn="ctr"/>
            <a:r>
              <a:rPr lang="hr-HR" sz="2400" dirty="0">
                <a:solidFill>
                  <a:schemeClr val="tx2"/>
                </a:solidFill>
              </a:rPr>
              <a:t>Prosječni rezultat u </a:t>
            </a:r>
            <a:r>
              <a:rPr lang="hr-HR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matematičkoj</a:t>
            </a:r>
            <a:r>
              <a:rPr lang="hr-HR" sz="2400" i="1" u="sng" dirty="0">
                <a:solidFill>
                  <a:schemeClr val="tx2"/>
                </a:solidFill>
              </a:rPr>
              <a:t> </a:t>
            </a:r>
            <a:r>
              <a:rPr lang="hr-HR" sz="2400" dirty="0">
                <a:solidFill>
                  <a:schemeClr val="tx2"/>
                </a:solidFill>
              </a:rPr>
              <a:t>pismenosti </a:t>
            </a:r>
            <a:br>
              <a:rPr lang="hr-HR" sz="2400" dirty="0">
                <a:solidFill>
                  <a:schemeClr val="tx2"/>
                </a:solidFill>
              </a:rPr>
            </a:br>
            <a:r>
              <a:rPr lang="hr-HR" sz="2400" dirty="0">
                <a:solidFill>
                  <a:schemeClr val="tx2"/>
                </a:solidFill>
              </a:rPr>
              <a:t>za sve zemlje sudionice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14430-6F70-9D4A-35DB-6CEABFF7D4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201"/>
          <a:stretch/>
        </p:blipFill>
        <p:spPr>
          <a:xfrm>
            <a:off x="10632816" y="143202"/>
            <a:ext cx="1302009" cy="1237595"/>
          </a:xfrm>
          <a:prstGeom prst="rect">
            <a:avLst/>
          </a:prstGeom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6C66932-892F-41E9-97EF-BCF5FE17B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039066"/>
              </p:ext>
            </p:extLst>
          </p:nvPr>
        </p:nvGraphicFramePr>
        <p:xfrm>
          <a:off x="4121727" y="83128"/>
          <a:ext cx="5126182" cy="670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E82837-D696-4E9A-8236-B56673028D0D}"/>
              </a:ext>
            </a:extLst>
          </p:cNvPr>
          <p:cNvSpPr/>
          <p:nvPr/>
        </p:nvSpPr>
        <p:spPr>
          <a:xfrm>
            <a:off x="4227269" y="4082934"/>
            <a:ext cx="4246172" cy="1007226"/>
          </a:xfrm>
          <a:prstGeom prst="roundRect">
            <a:avLst/>
          </a:prstGeom>
          <a:noFill/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93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54B243-0B0C-3348-7012-1CCA31A28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1E6B0A-A21B-E585-A57A-A4FEE84AB6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201"/>
          <a:stretch/>
        </p:blipFill>
        <p:spPr>
          <a:xfrm>
            <a:off x="10632816" y="143202"/>
            <a:ext cx="1302009" cy="123759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3D1D1D-8099-44AB-A58A-38C2C263A094}"/>
              </a:ext>
            </a:extLst>
          </p:cNvPr>
          <p:cNvSpPr/>
          <p:nvPr/>
        </p:nvSpPr>
        <p:spPr>
          <a:xfrm>
            <a:off x="4328409" y="3908685"/>
            <a:ext cx="3507699" cy="23984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11403A-CACE-4EBC-ACF3-1980D032F8A2}"/>
              </a:ext>
            </a:extLst>
          </p:cNvPr>
          <p:cNvSpPr/>
          <p:nvPr/>
        </p:nvSpPr>
        <p:spPr>
          <a:xfrm>
            <a:off x="0" y="1845102"/>
            <a:ext cx="2576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dirty="0">
                <a:solidFill>
                  <a:schemeClr val="bg1"/>
                </a:solidFill>
              </a:rPr>
              <a:t>Razine postignuća u </a:t>
            </a:r>
            <a:r>
              <a:rPr lang="hr-HR" sz="2400" b="1" i="1" dirty="0">
                <a:solidFill>
                  <a:schemeClr val="bg1"/>
                </a:solidFill>
              </a:rPr>
              <a:t>matematičkoj pismenosti </a:t>
            </a:r>
            <a:br>
              <a:rPr lang="hr-HR" sz="2400" dirty="0">
                <a:solidFill>
                  <a:schemeClr val="bg1"/>
                </a:solidFill>
              </a:rPr>
            </a:br>
            <a:r>
              <a:rPr lang="hr-HR" sz="2400" dirty="0">
                <a:solidFill>
                  <a:schemeClr val="bg1"/>
                </a:solidFill>
              </a:rPr>
              <a:t>za sve zemlje sudionice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15B555-1301-4A56-B2FB-1BF9EC1CC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223" y="0"/>
            <a:ext cx="4688138" cy="6858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047B347-4749-44D7-8D3D-DF51DA3AE9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872272"/>
              </p:ext>
            </p:extLst>
          </p:nvPr>
        </p:nvGraphicFramePr>
        <p:xfrm>
          <a:off x="7362825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4797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2A8C3-5ED1-1204-62B7-D09CD020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801" y="1621168"/>
            <a:ext cx="2895054" cy="4481760"/>
          </a:xfrm>
        </p:spPr>
        <p:txBody>
          <a:bodyPr>
            <a:noAutofit/>
          </a:bodyPr>
          <a:lstStyle/>
          <a:p>
            <a:pPr algn="ctr"/>
            <a:r>
              <a:rPr lang="hr-HR" sz="2400" dirty="0">
                <a:solidFill>
                  <a:schemeClr val="tx2"/>
                </a:solidFill>
              </a:rPr>
              <a:t>Prosječni rezultat </a:t>
            </a:r>
            <a:r>
              <a:rPr lang="pl-PL" sz="2400" dirty="0">
                <a:solidFill>
                  <a:schemeClr val="tx2"/>
                </a:solidFill>
              </a:rPr>
              <a:t>u domeni </a:t>
            </a:r>
            <a:r>
              <a:rPr lang="pl-PL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prilagodljivost u rješavanju problema</a:t>
            </a:r>
            <a:r>
              <a:rPr lang="hr-HR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r-HR" sz="2400" dirty="0">
                <a:solidFill>
                  <a:schemeClr val="tx2"/>
                </a:solidFill>
              </a:rPr>
            </a:br>
            <a:r>
              <a:rPr lang="hr-HR" sz="2400" dirty="0">
                <a:solidFill>
                  <a:schemeClr val="tx2"/>
                </a:solidFill>
              </a:rPr>
              <a:t>za sve zemlje sudionice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14430-6F70-9D4A-35DB-6CEABFF7D4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7201"/>
          <a:stretch/>
        </p:blipFill>
        <p:spPr>
          <a:xfrm>
            <a:off x="10632816" y="143202"/>
            <a:ext cx="1302009" cy="1237595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94FA711-883D-47C2-817C-8A452E615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49492"/>
              </p:ext>
            </p:extLst>
          </p:nvPr>
        </p:nvGraphicFramePr>
        <p:xfrm>
          <a:off x="4425142" y="-1"/>
          <a:ext cx="521623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4CFF5F-683D-426F-BB4E-FBF1EBC3E419}"/>
              </a:ext>
            </a:extLst>
          </p:cNvPr>
          <p:cNvSpPr/>
          <p:nvPr/>
        </p:nvSpPr>
        <p:spPr>
          <a:xfrm>
            <a:off x="4664148" y="5085080"/>
            <a:ext cx="4266491" cy="817880"/>
          </a:xfrm>
          <a:prstGeom prst="roundRect">
            <a:avLst/>
          </a:prstGeom>
          <a:noFill/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70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54B243-0B0C-3348-7012-1CCA31A28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1E6B0A-A21B-E585-A57A-A4FEE84AB6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201"/>
          <a:stretch/>
        </p:blipFill>
        <p:spPr>
          <a:xfrm>
            <a:off x="10632816" y="143202"/>
            <a:ext cx="1302009" cy="123759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5259A4-A906-4EC3-8FD1-06A987561BBD}"/>
              </a:ext>
            </a:extLst>
          </p:cNvPr>
          <p:cNvSpPr/>
          <p:nvPr/>
        </p:nvSpPr>
        <p:spPr>
          <a:xfrm>
            <a:off x="4298430" y="5111645"/>
            <a:ext cx="3384029" cy="20236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E8F78D-EB8C-41A4-822F-F91CCF691223}"/>
              </a:ext>
            </a:extLst>
          </p:cNvPr>
          <p:cNvSpPr/>
          <p:nvPr/>
        </p:nvSpPr>
        <p:spPr>
          <a:xfrm>
            <a:off x="134602" y="1772111"/>
            <a:ext cx="2334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dirty="0">
                <a:solidFill>
                  <a:schemeClr val="bg1"/>
                </a:solidFill>
              </a:rPr>
              <a:t>Razine postignuća u </a:t>
            </a:r>
            <a:r>
              <a:rPr lang="hr-HR" sz="2400" i="1" dirty="0">
                <a:solidFill>
                  <a:schemeClr val="bg1"/>
                </a:solidFill>
              </a:rPr>
              <a:t>domeni </a:t>
            </a:r>
            <a:r>
              <a:rPr lang="hr-HR" sz="2400" b="1" i="1" dirty="0">
                <a:solidFill>
                  <a:schemeClr val="bg1"/>
                </a:solidFill>
              </a:rPr>
              <a:t>prilagodljivost u rješavanju problema</a:t>
            </a:r>
            <a:br>
              <a:rPr lang="hr-HR" sz="2400" dirty="0">
                <a:solidFill>
                  <a:schemeClr val="bg1"/>
                </a:solidFill>
              </a:rPr>
            </a:br>
            <a:r>
              <a:rPr lang="hr-HR" sz="2400" dirty="0">
                <a:solidFill>
                  <a:schemeClr val="bg1"/>
                </a:solidFill>
              </a:rPr>
              <a:t>za sve zemlje sudionice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C9DCE-F332-4415-9F3B-559D567D2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62" y="0"/>
            <a:ext cx="4522336" cy="6858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4947C57-F3D7-4994-8C5B-2C7ADED3B2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633846"/>
              </p:ext>
            </p:extLst>
          </p:nvPr>
        </p:nvGraphicFramePr>
        <p:xfrm>
          <a:off x="7531211" y="2181253"/>
          <a:ext cx="4522336" cy="279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642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2A8C3-5ED1-1204-62B7-D09CD020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9729158" cy="283113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Razlike s obzirom na odabrane karakteristike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5A70-C6CF-187B-2F4A-28291A19A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8486955" cy="258561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400" b="1" dirty="0">
                <a:solidFill>
                  <a:schemeClr val="tx1"/>
                </a:solidFill>
              </a:rPr>
              <a:t>Dob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400" b="1" dirty="0">
                <a:solidFill>
                  <a:schemeClr val="tx1"/>
                </a:solidFill>
              </a:rPr>
              <a:t>Spol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400" b="1" dirty="0">
                <a:solidFill>
                  <a:schemeClr val="tx1"/>
                </a:solidFill>
              </a:rPr>
              <a:t>Stupanj obrazovanja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400" b="1" dirty="0">
                <a:solidFill>
                  <a:schemeClr val="tx1"/>
                </a:solidFill>
              </a:rPr>
              <a:t>Radni status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400" b="1" dirty="0">
                <a:solidFill>
                  <a:schemeClr val="tx1"/>
                </a:solidFill>
              </a:rPr>
              <a:t>Migrantsko porijeklo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14430-6F70-9D4A-35DB-6CEABFF7D4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7201"/>
          <a:stretch/>
        </p:blipFill>
        <p:spPr>
          <a:xfrm>
            <a:off x="10632816" y="143202"/>
            <a:ext cx="1302009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16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7949-311D-7616-EA86-CC90B6FE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95" y="3873082"/>
            <a:ext cx="5251048" cy="1325563"/>
          </a:xfrm>
        </p:spPr>
        <p:txBody>
          <a:bodyPr>
            <a:normAutofit/>
          </a:bodyPr>
          <a:lstStyle/>
          <a:p>
            <a:r>
              <a:rPr lang="hr-HR" sz="3200" dirty="0"/>
              <a:t>Razlike s obzirom na dob</a:t>
            </a:r>
            <a:endParaRPr lang="en-GB" sz="32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800BD11-AB47-A410-2DFC-4CAB54F3EA6A}"/>
              </a:ext>
            </a:extLst>
          </p:cNvPr>
          <p:cNvGraphicFramePr>
            <a:graphicFrameLocks/>
          </p:cNvGraphicFramePr>
          <p:nvPr/>
        </p:nvGraphicFramePr>
        <p:xfrm>
          <a:off x="820114" y="315831"/>
          <a:ext cx="4932504" cy="306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27AD40-7A96-2CC7-D509-0FE98C2DB678}"/>
              </a:ext>
            </a:extLst>
          </p:cNvPr>
          <p:cNvSpPr txBox="1"/>
          <p:nvPr/>
        </p:nvSpPr>
        <p:spPr>
          <a:xfrm rot="16200000">
            <a:off x="-769393" y="1858075"/>
            <a:ext cx="271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Čitalačka pismenost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498D142-590C-446B-A170-45C88ABB4E91}"/>
              </a:ext>
            </a:extLst>
          </p:cNvPr>
          <p:cNvGraphicFramePr>
            <a:graphicFrameLocks/>
          </p:cNvGraphicFramePr>
          <p:nvPr/>
        </p:nvGraphicFramePr>
        <p:xfrm>
          <a:off x="6655640" y="279146"/>
          <a:ext cx="5034790" cy="3149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2F2AA25-3700-54A7-4B82-031D8B71D68D}"/>
              </a:ext>
            </a:extLst>
          </p:cNvPr>
          <p:cNvSpPr txBox="1"/>
          <p:nvPr/>
        </p:nvSpPr>
        <p:spPr>
          <a:xfrm rot="16200000">
            <a:off x="5007165" y="1917043"/>
            <a:ext cx="283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Matematička pismenost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DFB8105-DCA8-48DB-B9B7-D4A684BE7895}"/>
              </a:ext>
            </a:extLst>
          </p:cNvPr>
          <p:cNvGraphicFramePr>
            <a:graphicFrameLocks/>
          </p:cNvGraphicFramePr>
          <p:nvPr/>
        </p:nvGraphicFramePr>
        <p:xfrm>
          <a:off x="6655640" y="3557673"/>
          <a:ext cx="5034790" cy="314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E4FDAD6-1E26-AD37-27A4-F907353B289B}"/>
              </a:ext>
            </a:extLst>
          </p:cNvPr>
          <p:cNvSpPr txBox="1"/>
          <p:nvPr/>
        </p:nvSpPr>
        <p:spPr>
          <a:xfrm rot="16200000">
            <a:off x="4907247" y="4967140"/>
            <a:ext cx="2834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Prilagodljivost u rješavanju problema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98A935-C6AB-1D7C-EAFE-1A6854D995FD}"/>
              </a:ext>
            </a:extLst>
          </p:cNvPr>
          <p:cNvSpPr txBox="1"/>
          <p:nvPr/>
        </p:nvSpPr>
        <p:spPr>
          <a:xfrm>
            <a:off x="441163" y="4932067"/>
            <a:ext cx="5177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→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 Hrvatskoj najmlađi ispitanici (24-35 godina) postižu s. z. bolji prosječni rezultat u čitalačkoj pismenosti i domeni prilagodljivost u rješavanju problema od najstarijih ispitanika (55-65 godina)</a:t>
            </a:r>
          </a:p>
        </p:txBody>
      </p:sp>
    </p:spTree>
    <p:extLst>
      <p:ext uri="{BB962C8B-B14F-4D97-AF65-F5344CB8AC3E}">
        <p14:creationId xmlns:p14="http://schemas.microsoft.com/office/powerpoint/2010/main" val="1362856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8" grpId="0"/>
      <p:bldGraphic spid="9" grpId="0">
        <p:bldAsOne/>
      </p:bldGraphic>
      <p:bldP spid="10" grpId="0"/>
      <p:bldGraphic spid="12" grpId="0">
        <p:bldAsOne/>
      </p:bldGraphic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FB8F670-A4A6-4AA3-A4C5-8940AB38ACAB}"/>
              </a:ext>
            </a:extLst>
          </p:cNvPr>
          <p:cNvGraphicFramePr>
            <a:graphicFrameLocks/>
          </p:cNvGraphicFramePr>
          <p:nvPr/>
        </p:nvGraphicFramePr>
        <p:xfrm>
          <a:off x="807027" y="684487"/>
          <a:ext cx="4842163" cy="285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7492AB-80A2-463F-AD2B-522D5CBBF46C}"/>
              </a:ext>
            </a:extLst>
          </p:cNvPr>
          <p:cNvGraphicFramePr>
            <a:graphicFrameLocks/>
          </p:cNvGraphicFramePr>
          <p:nvPr/>
        </p:nvGraphicFramePr>
        <p:xfrm>
          <a:off x="6647635" y="675231"/>
          <a:ext cx="4875662" cy="2852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00DACA-5CAD-095E-D29D-D6048FC093C4}"/>
              </a:ext>
            </a:extLst>
          </p:cNvPr>
          <p:cNvSpPr txBox="1"/>
          <p:nvPr/>
        </p:nvSpPr>
        <p:spPr>
          <a:xfrm rot="16200000">
            <a:off x="-769393" y="1858075"/>
            <a:ext cx="271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Čitalačka pismenost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82971-53E7-608A-8784-FC5A54FC91AE}"/>
              </a:ext>
            </a:extLst>
          </p:cNvPr>
          <p:cNvSpPr txBox="1"/>
          <p:nvPr/>
        </p:nvSpPr>
        <p:spPr>
          <a:xfrm rot="16200000">
            <a:off x="5007165" y="1917043"/>
            <a:ext cx="283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Matematička pismenost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83050-38FF-1AF1-BC72-0E3755F946A6}"/>
              </a:ext>
            </a:extLst>
          </p:cNvPr>
          <p:cNvSpPr txBox="1"/>
          <p:nvPr/>
        </p:nvSpPr>
        <p:spPr>
          <a:xfrm rot="16200000">
            <a:off x="-933361" y="4894404"/>
            <a:ext cx="2834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Prilagodljivost u rješavanju problema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64AD0A0-3CE1-4826-AEED-F2A811AC9915}"/>
              </a:ext>
            </a:extLst>
          </p:cNvPr>
          <p:cNvGraphicFramePr>
            <a:graphicFrameLocks/>
          </p:cNvGraphicFramePr>
          <p:nvPr/>
        </p:nvGraphicFramePr>
        <p:xfrm>
          <a:off x="807027" y="3942652"/>
          <a:ext cx="4875662" cy="2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177EAAD1-4F00-021E-CD95-A77DDE04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20" y="3867190"/>
            <a:ext cx="5251048" cy="1325563"/>
          </a:xfrm>
        </p:spPr>
        <p:txBody>
          <a:bodyPr>
            <a:normAutofit/>
          </a:bodyPr>
          <a:lstStyle/>
          <a:p>
            <a:r>
              <a:rPr lang="hr-HR" sz="3200" dirty="0"/>
              <a:t>Razlike s obzirom na spol</a:t>
            </a:r>
            <a:endParaRPr lang="en-GB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95BC8A-81C9-6373-2EC4-4E87F1978202}"/>
              </a:ext>
            </a:extLst>
          </p:cNvPr>
          <p:cNvSpPr txBox="1"/>
          <p:nvPr/>
        </p:nvSpPr>
        <p:spPr>
          <a:xfrm>
            <a:off x="6329020" y="4932067"/>
            <a:ext cx="5177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→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 Hrvatskoj žene postižu s. z. bolji prosječni rezultat u čitalačkoj pismenosti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→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 matematičkoj pismenosti i domeni prilagodljivost u rješavanju problema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nema značajnih razlika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 postignuću s obzirom na spol </a:t>
            </a:r>
          </a:p>
        </p:txBody>
      </p:sp>
    </p:spTree>
    <p:extLst>
      <p:ext uri="{BB962C8B-B14F-4D97-AF65-F5344CB8AC3E}">
        <p14:creationId xmlns:p14="http://schemas.microsoft.com/office/powerpoint/2010/main" val="1484987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  <p:bldP spid="8" grpId="0"/>
      <p:bldGraphic spid="10" grpId="0">
        <p:bldAsOne/>
      </p:bldGraphic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A8EBC-FA04-433C-A79C-D8A7E9A1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EFAF1-5973-403B-B5E1-969EADE9E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Cilj i svrha PIAAC istraživanja</a:t>
            </a:r>
          </a:p>
          <a:p>
            <a:r>
              <a:rPr lang="hr-HR" dirty="0"/>
              <a:t>Struktura PIAAC istraživanja</a:t>
            </a:r>
          </a:p>
          <a:p>
            <a:r>
              <a:rPr lang="hr-HR" dirty="0"/>
              <a:t>Rezultati</a:t>
            </a:r>
          </a:p>
          <a:p>
            <a:pPr lvl="1"/>
            <a:r>
              <a:rPr lang="hr-HR" dirty="0"/>
              <a:t>Razine pismenosti i razlike s obzirom na odabrane karakteristike</a:t>
            </a:r>
          </a:p>
          <a:p>
            <a:pPr lvl="1"/>
            <a:r>
              <a:rPr lang="hr-HR" dirty="0"/>
              <a:t>Povezanost vještina s odabranim ekonomskim i			 društvenim ishodima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022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98BC5-4083-FC91-B146-ED5A4DC62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0C1CE2-CABA-7A65-5CAB-C15D70CF08B3}"/>
              </a:ext>
            </a:extLst>
          </p:cNvPr>
          <p:cNvSpPr txBox="1"/>
          <p:nvPr/>
        </p:nvSpPr>
        <p:spPr>
          <a:xfrm rot="16200000">
            <a:off x="-851796" y="4967556"/>
            <a:ext cx="271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Čitalačka pismenost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50E27-A8B4-A91D-8F71-D889BDEEEF75}"/>
              </a:ext>
            </a:extLst>
          </p:cNvPr>
          <p:cNvSpPr txBox="1"/>
          <p:nvPr/>
        </p:nvSpPr>
        <p:spPr>
          <a:xfrm rot="16200000">
            <a:off x="5155052" y="1608403"/>
            <a:ext cx="283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Matematička pismenost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9A3621-AB59-69D9-F28E-415166E15CA1}"/>
              </a:ext>
            </a:extLst>
          </p:cNvPr>
          <p:cNvSpPr txBox="1"/>
          <p:nvPr/>
        </p:nvSpPr>
        <p:spPr>
          <a:xfrm rot="16200000">
            <a:off x="4993728" y="4829057"/>
            <a:ext cx="2834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Prilagodljivost u rješavanju problema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E07B61-4D2E-0F54-B2BD-633B96BF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01" y="375845"/>
            <a:ext cx="5251048" cy="1325563"/>
          </a:xfrm>
        </p:spPr>
        <p:txBody>
          <a:bodyPr>
            <a:normAutofit/>
          </a:bodyPr>
          <a:lstStyle/>
          <a:p>
            <a:r>
              <a:rPr lang="hr-HR" sz="3200" dirty="0"/>
              <a:t>Razlike s obzirom na stupanj obrazovanja</a:t>
            </a:r>
            <a:endParaRPr lang="en-GB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07D85-B14C-14FD-BF5C-7DC240FEA443}"/>
              </a:ext>
            </a:extLst>
          </p:cNvPr>
          <p:cNvSpPr txBox="1"/>
          <p:nvPr/>
        </p:nvSpPr>
        <p:spPr>
          <a:xfrm>
            <a:off x="419274" y="1674674"/>
            <a:ext cx="5177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→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Hrvatski građani sa završenim visokoškolskim obrazovanjem postižu u prosjeku s. z. viši rezultat u sve tri ispitivane domene od građana sa (ne)završenim osnovnoškolskim ili nižim srednjoškolskim obrazovanjem.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66450F1-D22C-932A-73FC-AB7A79B39493}"/>
              </a:ext>
            </a:extLst>
          </p:cNvPr>
          <p:cNvGraphicFramePr>
            <a:graphicFrameLocks/>
          </p:cNvGraphicFramePr>
          <p:nvPr/>
        </p:nvGraphicFramePr>
        <p:xfrm>
          <a:off x="840725" y="3734999"/>
          <a:ext cx="47556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8786A22-DD60-41BB-8522-0F6DC932274E}"/>
              </a:ext>
            </a:extLst>
          </p:cNvPr>
          <p:cNvGraphicFramePr>
            <a:graphicFrameLocks/>
          </p:cNvGraphicFramePr>
          <p:nvPr/>
        </p:nvGraphicFramePr>
        <p:xfrm>
          <a:off x="6912804" y="375845"/>
          <a:ext cx="4726856" cy="2834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8381777-A1B8-4A5F-8089-1F97F3DB760A}"/>
              </a:ext>
            </a:extLst>
          </p:cNvPr>
          <p:cNvGraphicFramePr>
            <a:graphicFrameLocks/>
          </p:cNvGraphicFramePr>
          <p:nvPr/>
        </p:nvGraphicFramePr>
        <p:xfrm>
          <a:off x="6912804" y="3735000"/>
          <a:ext cx="4726857" cy="274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53807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Graphic spid="2" grpId="0">
        <p:bldAsOne/>
      </p:bldGraphic>
      <p:bldGraphic spid="3" grpId="0">
        <p:bldAsOne/>
      </p:bldGraphic>
      <p:bldGraphic spid="1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399DF-49F4-8064-522E-CA472FE2D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DC65B8-D401-9BDF-C9FA-11785C6C4ADB}"/>
              </a:ext>
            </a:extLst>
          </p:cNvPr>
          <p:cNvSpPr txBox="1"/>
          <p:nvPr/>
        </p:nvSpPr>
        <p:spPr>
          <a:xfrm rot="16200000">
            <a:off x="-787581" y="1722451"/>
            <a:ext cx="271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Čitalačka pismenost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31EBB-7EBD-1F69-F225-D9F4BE293C3F}"/>
              </a:ext>
            </a:extLst>
          </p:cNvPr>
          <p:cNvSpPr txBox="1"/>
          <p:nvPr/>
        </p:nvSpPr>
        <p:spPr>
          <a:xfrm rot="16200000">
            <a:off x="5178395" y="1781419"/>
            <a:ext cx="283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Matematička pismenost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54E02-A05F-DC95-109B-AD0C0C75ADD2}"/>
              </a:ext>
            </a:extLst>
          </p:cNvPr>
          <p:cNvSpPr txBox="1"/>
          <p:nvPr/>
        </p:nvSpPr>
        <p:spPr>
          <a:xfrm rot="16200000">
            <a:off x="5066153" y="4829057"/>
            <a:ext cx="2834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Prilagodljivost u rješavanju problema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66A407-CEDD-FC56-E8AD-962B712A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47" y="3555308"/>
            <a:ext cx="5251048" cy="1325563"/>
          </a:xfrm>
        </p:spPr>
        <p:txBody>
          <a:bodyPr>
            <a:normAutofit/>
          </a:bodyPr>
          <a:lstStyle/>
          <a:p>
            <a:r>
              <a:rPr lang="hr-HR" sz="3200" dirty="0"/>
              <a:t>Razlike s obzirom na radni status</a:t>
            </a:r>
            <a:endParaRPr lang="en-GB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0EFF2-B17C-4348-6254-E41D70936103}"/>
              </a:ext>
            </a:extLst>
          </p:cNvPr>
          <p:cNvSpPr txBox="1"/>
          <p:nvPr/>
        </p:nvSpPr>
        <p:spPr>
          <a:xfrm>
            <a:off x="546226" y="4815119"/>
            <a:ext cx="5177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→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Zaposleni hrvatski građani postižu u prosjeku s. z. najviši rezultat u sve tri ispitivane domene dok građani koji su izvan tržišta rada postižu u prosjeku s. z. najniži rezultat u sve tri domene.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36ACACA-1906-E3A8-E31C-20A51C739A36}"/>
              </a:ext>
            </a:extLst>
          </p:cNvPr>
          <p:cNvGraphicFramePr>
            <a:graphicFrameLocks/>
          </p:cNvGraphicFramePr>
          <p:nvPr/>
        </p:nvGraphicFramePr>
        <p:xfrm>
          <a:off x="1018745" y="559492"/>
          <a:ext cx="49720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C607EE6-DBAB-469E-BFF7-4B39D7258004}"/>
              </a:ext>
            </a:extLst>
          </p:cNvPr>
          <p:cNvGraphicFramePr>
            <a:graphicFrameLocks/>
          </p:cNvGraphicFramePr>
          <p:nvPr/>
        </p:nvGraphicFramePr>
        <p:xfrm>
          <a:off x="6975956" y="640108"/>
          <a:ext cx="49720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B8F4899-E546-4783-B422-744E5AEDEDFE}"/>
              </a:ext>
            </a:extLst>
          </p:cNvPr>
          <p:cNvGraphicFramePr>
            <a:graphicFrameLocks/>
          </p:cNvGraphicFramePr>
          <p:nvPr/>
        </p:nvGraphicFramePr>
        <p:xfrm>
          <a:off x="6975956" y="3826245"/>
          <a:ext cx="49720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8479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Graphic spid="4" grpId="0">
        <p:bldAsOne/>
      </p:bldGraphic>
      <p:bldGraphic spid="9" grpId="0">
        <p:bldAsOne/>
      </p:bldGraphic>
      <p:bldGraphic spid="1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79D8D-9787-B2A4-24DA-BE7151C41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23624D-42A9-A65A-0CF9-95B7625C8125}"/>
              </a:ext>
            </a:extLst>
          </p:cNvPr>
          <p:cNvSpPr txBox="1"/>
          <p:nvPr/>
        </p:nvSpPr>
        <p:spPr>
          <a:xfrm rot="16200000">
            <a:off x="-769393" y="1787168"/>
            <a:ext cx="271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Čitalačka pismenost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01528-2297-6064-845B-C03B121BE284}"/>
              </a:ext>
            </a:extLst>
          </p:cNvPr>
          <p:cNvSpPr txBox="1"/>
          <p:nvPr/>
        </p:nvSpPr>
        <p:spPr>
          <a:xfrm rot="16200000">
            <a:off x="5007166" y="1747598"/>
            <a:ext cx="283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Matematička pismenost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0A653-5708-0349-743B-C48F9671F980}"/>
              </a:ext>
            </a:extLst>
          </p:cNvPr>
          <p:cNvSpPr txBox="1"/>
          <p:nvPr/>
        </p:nvSpPr>
        <p:spPr>
          <a:xfrm rot="16200000">
            <a:off x="-933361" y="4894404"/>
            <a:ext cx="2834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Prilagodljivost u rješavanju problema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122B3C-DD1A-5BD0-305B-12FC4327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757" y="3494633"/>
            <a:ext cx="5251048" cy="1325563"/>
          </a:xfrm>
        </p:spPr>
        <p:txBody>
          <a:bodyPr>
            <a:normAutofit/>
          </a:bodyPr>
          <a:lstStyle/>
          <a:p>
            <a:r>
              <a:rPr lang="hr-HR" sz="3200" dirty="0"/>
              <a:t>Razlike s obzirom na migrantsko porijeklo</a:t>
            </a:r>
            <a:endParaRPr lang="en-GB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312B5D-307E-95E5-A694-AC909A515DAF}"/>
              </a:ext>
            </a:extLst>
          </p:cNvPr>
          <p:cNvSpPr txBox="1"/>
          <p:nvPr/>
        </p:nvSpPr>
        <p:spPr>
          <a:xfrm>
            <a:off x="6190408" y="4686567"/>
            <a:ext cx="5840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 Hrvatskoj građani nemigrantskog porijekla u odnosu na 1. generaciju migranata postižu u prosjeku s. z. bolje rezultate u čitalačkoj pismenosti, dok se u druge dvije domene ne razlikuju.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Razlike u prosječnim postignućima sudionika nemigrantskog porijekla i 2. generacije migranata nisu statistički značajne niti u jednoj od ispitivanih kognitivnih domena.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63AA63D-0EAB-2240-5BAA-55D5F98F9D95}"/>
              </a:ext>
            </a:extLst>
          </p:cNvPr>
          <p:cNvGraphicFramePr>
            <a:graphicFrameLocks/>
          </p:cNvGraphicFramePr>
          <p:nvPr/>
        </p:nvGraphicFramePr>
        <p:xfrm>
          <a:off x="937870" y="363050"/>
          <a:ext cx="5034322" cy="296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2ED5C80-B9DC-4E44-B915-009059B55B82}"/>
              </a:ext>
            </a:extLst>
          </p:cNvPr>
          <p:cNvGraphicFramePr>
            <a:graphicFrameLocks/>
          </p:cNvGraphicFramePr>
          <p:nvPr/>
        </p:nvGraphicFramePr>
        <p:xfrm>
          <a:off x="6609054" y="353525"/>
          <a:ext cx="5178751" cy="297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060D2D1-D377-46BE-B4F9-DC41F01841A6}"/>
              </a:ext>
            </a:extLst>
          </p:cNvPr>
          <p:cNvGraphicFramePr>
            <a:graphicFrameLocks/>
          </p:cNvGraphicFramePr>
          <p:nvPr/>
        </p:nvGraphicFramePr>
        <p:xfrm>
          <a:off x="934352" y="3800347"/>
          <a:ext cx="5034322" cy="2834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16804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Graphic spid="2" grpId="0">
        <p:bldAsOne/>
      </p:bldGraphic>
      <p:bldGraphic spid="9" grpId="0">
        <p:bldAsOne/>
      </p:bldGraphic>
      <p:bldGraphic spid="1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2A8C3-5ED1-1204-62B7-D09CD020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9729158" cy="283113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Povezanost vještina s odabranim ekonomskim i društvenim ishodima u Hrvatskoj i zemljama OECD-a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5A70-C6CF-187B-2F4A-28291A19A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21" y="3557678"/>
            <a:ext cx="4051852" cy="258561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400" b="1" dirty="0">
                <a:solidFill>
                  <a:schemeClr val="tx1"/>
                </a:solidFill>
              </a:rPr>
              <a:t>Ishodi na tržištu rada: </a:t>
            </a:r>
          </a:p>
          <a:p>
            <a:pPr marL="625475" lvl="1" indent="-357188">
              <a:lnSpc>
                <a:spcPct val="115000"/>
              </a:lnSpc>
              <a:buClr>
                <a:schemeClr val="tx2"/>
              </a:buClr>
              <a:buFont typeface="Wingdings 3" panose="05040102010807070707" pitchFamily="18" charset="2"/>
              <a:buChar char=""/>
            </a:pPr>
            <a:r>
              <a:rPr lang="hr-HR" sz="2000" dirty="0">
                <a:solidFill>
                  <a:schemeClr val="tx1"/>
                </a:solidFill>
              </a:rPr>
              <a:t>Radno aktivno stanovništvo</a:t>
            </a:r>
          </a:p>
          <a:p>
            <a:pPr marL="625475" lvl="1" indent="-357188">
              <a:lnSpc>
                <a:spcPct val="115000"/>
              </a:lnSpc>
              <a:buClr>
                <a:schemeClr val="tx2"/>
              </a:buClr>
              <a:buFont typeface="Wingdings 3" panose="05040102010807070707" pitchFamily="18" charset="2"/>
              <a:buChar char=""/>
            </a:pPr>
            <a:r>
              <a:rPr lang="hr-HR" sz="2000" dirty="0">
                <a:solidFill>
                  <a:schemeClr val="tx1"/>
                </a:solidFill>
              </a:rPr>
              <a:t>Nezaposleni</a:t>
            </a:r>
          </a:p>
          <a:p>
            <a:pPr marL="625475" lvl="1" indent="-357188">
              <a:lnSpc>
                <a:spcPct val="115000"/>
              </a:lnSpc>
              <a:buClr>
                <a:schemeClr val="tx2"/>
              </a:buClr>
              <a:buFont typeface="Wingdings 3" panose="05040102010807070707" pitchFamily="18" charset="2"/>
              <a:buChar char=""/>
            </a:pPr>
            <a:r>
              <a:rPr lang="hr-HR" sz="2000" dirty="0">
                <a:solidFill>
                  <a:schemeClr val="tx1"/>
                </a:solidFill>
              </a:rPr>
              <a:t>Zaposleni na puno radno vrijeme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hr-HR" sz="180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14430-6F70-9D4A-35DB-6CEABFF7D4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7201"/>
          <a:stretch/>
        </p:blipFill>
        <p:spPr>
          <a:xfrm>
            <a:off x="10632816" y="143202"/>
            <a:ext cx="1302009" cy="123759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5B14D0-76C8-10BA-DA47-45CA526B1A12}"/>
              </a:ext>
            </a:extLst>
          </p:cNvPr>
          <p:cNvSpPr txBox="1">
            <a:spLocks/>
          </p:cNvSpPr>
          <p:nvPr/>
        </p:nvSpPr>
        <p:spPr>
          <a:xfrm>
            <a:off x="4215760" y="3557677"/>
            <a:ext cx="4051852" cy="2585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AAA1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Individualna dobrobit:</a:t>
            </a:r>
          </a:p>
          <a:p>
            <a:pPr marL="700087" marR="0" lvl="1" indent="-3429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243141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Zadovoljstvo životom</a:t>
            </a:r>
          </a:p>
          <a:p>
            <a:pPr marL="700087" marR="0" lvl="1" indent="-3429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243141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Zdravlje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AAA18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E29EAA-C6B1-E420-F5A0-5D60254BCDEA}"/>
              </a:ext>
            </a:extLst>
          </p:cNvPr>
          <p:cNvSpPr txBox="1">
            <a:spLocks/>
          </p:cNvSpPr>
          <p:nvPr/>
        </p:nvSpPr>
        <p:spPr>
          <a:xfrm>
            <a:off x="8071844" y="3557676"/>
            <a:ext cx="4051852" cy="2585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AAA1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Građanski angažman:</a:t>
            </a:r>
          </a:p>
          <a:p>
            <a:pPr marL="715963" marR="0" lvl="1" indent="-358775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243141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Politička učinkovitost</a:t>
            </a:r>
          </a:p>
          <a:p>
            <a:pPr marL="715963" marR="0" lvl="1" indent="-358775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243141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Povjerenje u druge</a:t>
            </a:r>
          </a:p>
          <a:p>
            <a:pPr marL="715963" marR="0" lvl="1" indent="-358775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243141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Sudjelovanje u volonterskim aktivnostima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AAA1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85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DC1D-C358-40F4-839B-A3077CBD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7" y="634117"/>
            <a:ext cx="3455504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Ishodi na tržištu rada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053A5C-29F5-41E1-BFFA-EAF854806061}"/>
              </a:ext>
            </a:extLst>
          </p:cNvPr>
          <p:cNvGraphicFramePr>
            <a:graphicFrameLocks/>
          </p:cNvGraphicFramePr>
          <p:nvPr/>
        </p:nvGraphicFramePr>
        <p:xfrm>
          <a:off x="4504497" y="296133"/>
          <a:ext cx="7038146" cy="166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FD7F137-31B4-4BBB-829B-4E7D0195F361}"/>
              </a:ext>
            </a:extLst>
          </p:cNvPr>
          <p:cNvGraphicFramePr>
            <a:graphicFrameLocks/>
          </p:cNvGraphicFramePr>
          <p:nvPr/>
        </p:nvGraphicFramePr>
        <p:xfrm>
          <a:off x="4504497" y="2047461"/>
          <a:ext cx="7038146" cy="188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1D31C3A-D7F0-4F65-81BF-2A7BCF6F312A}"/>
              </a:ext>
            </a:extLst>
          </p:cNvPr>
          <p:cNvGraphicFramePr>
            <a:graphicFrameLocks/>
          </p:cNvGraphicFramePr>
          <p:nvPr/>
        </p:nvGraphicFramePr>
        <p:xfrm>
          <a:off x="4504497" y="4018295"/>
          <a:ext cx="7038146" cy="264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05E959E-9745-2A0E-BBF2-111DFF005438}"/>
              </a:ext>
            </a:extLst>
          </p:cNvPr>
          <p:cNvSpPr/>
          <p:nvPr/>
        </p:nvSpPr>
        <p:spPr>
          <a:xfrm>
            <a:off x="8248649" y="752565"/>
            <a:ext cx="964096" cy="4833226"/>
          </a:xfrm>
          <a:prstGeom prst="rect">
            <a:avLst/>
          </a:prstGeom>
          <a:solidFill>
            <a:schemeClr val="tx2">
              <a:lumMod val="25000"/>
              <a:lumOff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0DBBD4-18A9-84A6-D51B-B6E51A601B5E}"/>
              </a:ext>
            </a:extLst>
          </p:cNvPr>
          <p:cNvSpPr/>
          <p:nvPr/>
        </p:nvSpPr>
        <p:spPr>
          <a:xfrm>
            <a:off x="10401299" y="600933"/>
            <a:ext cx="1018762" cy="4984858"/>
          </a:xfrm>
          <a:prstGeom prst="rect">
            <a:avLst/>
          </a:prstGeom>
          <a:solidFill>
            <a:schemeClr val="tx2">
              <a:lumMod val="25000"/>
              <a:lumOff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43734E-1AE8-9150-9A16-092FA6BC81FF}"/>
              </a:ext>
            </a:extLst>
          </p:cNvPr>
          <p:cNvSpPr/>
          <p:nvPr/>
        </p:nvSpPr>
        <p:spPr>
          <a:xfrm>
            <a:off x="6095999" y="634118"/>
            <a:ext cx="891209" cy="4951673"/>
          </a:xfrm>
          <a:prstGeom prst="rect">
            <a:avLst/>
          </a:prstGeom>
          <a:solidFill>
            <a:schemeClr val="tx2">
              <a:lumMod val="25000"/>
              <a:lumOff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676EB-5EF6-288D-41CE-57215202BF79}"/>
              </a:ext>
            </a:extLst>
          </p:cNvPr>
          <p:cNvSpPr txBox="1"/>
          <p:nvPr/>
        </p:nvSpPr>
        <p:spPr>
          <a:xfrm>
            <a:off x="198783" y="2319567"/>
            <a:ext cx="41831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Times New Roman" panose="02020603050405020304" pitchFamily="18" charset="0"/>
              <a:buChar char="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Odrasli koji postižu najviše razine u sve tri kognitivne domene imaju znatno bolje mogućnosti zapošljavanja u usporedbi s odraslima koji se ubrajaju u skupinu osoba s niskim rezultatom.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Times New Roman" panose="02020603050405020304" pitchFamily="18" charset="0"/>
              <a:buChar char="→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Najbolje mogućnosti za zapošljavanje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imaju sudionici koji se grupiraju u kategoriju osoba s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visokim rezultatom u domeni prilagodljivost u rješavanju problema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te ovu kategoriju sudionika gotovo da i ne nalazimo među nezaposlenima.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Times New Roman" panose="02020603050405020304" pitchFamily="18" charset="0"/>
              <a:buChar char="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Među zaposlenima u Hrvatskoj gotovo svi ispitanici zaposleni su na puno radno vrijeme, neovisno o razini postignuća u ispitivanim domenama.</a:t>
            </a:r>
          </a:p>
        </p:txBody>
      </p:sp>
    </p:spTree>
    <p:extLst>
      <p:ext uri="{BB962C8B-B14F-4D97-AF65-F5344CB8AC3E}">
        <p14:creationId xmlns:p14="http://schemas.microsoft.com/office/powerpoint/2010/main" val="67618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  <p:bldGraphic spid="6" grpId="0">
        <p:bldAsOne/>
      </p:bldGraphic>
      <p:bldP spid="11" grpId="0" animBg="1"/>
      <p:bldP spid="12" grpId="0" animBg="1"/>
      <p:bldP spid="9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83201-A7AD-5A1A-F2E3-9C21B989A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E2C5-05C6-F29C-CA63-5C18F3A0B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7" y="634117"/>
            <a:ext cx="3455504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Individualna dobrobit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E4296C8-C204-47CA-87A9-6CCB5DD8106A}"/>
              </a:ext>
            </a:extLst>
          </p:cNvPr>
          <p:cNvGraphicFramePr>
            <a:graphicFrameLocks/>
          </p:cNvGraphicFramePr>
          <p:nvPr/>
        </p:nvGraphicFramePr>
        <p:xfrm>
          <a:off x="4686716" y="750590"/>
          <a:ext cx="6800850" cy="226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3A87227-B1BD-488E-95DC-E29091650BB0}"/>
              </a:ext>
            </a:extLst>
          </p:cNvPr>
          <p:cNvGraphicFramePr>
            <a:graphicFrameLocks/>
          </p:cNvGraphicFramePr>
          <p:nvPr/>
        </p:nvGraphicFramePr>
        <p:xfrm>
          <a:off x="4686716" y="3169178"/>
          <a:ext cx="6800850" cy="316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B8C9EF0-D5FC-9F7B-B89E-556BC91587D2}"/>
              </a:ext>
            </a:extLst>
          </p:cNvPr>
          <p:cNvSpPr/>
          <p:nvPr/>
        </p:nvSpPr>
        <p:spPr>
          <a:xfrm>
            <a:off x="6095999" y="1083365"/>
            <a:ext cx="891209" cy="4055165"/>
          </a:xfrm>
          <a:prstGeom prst="rect">
            <a:avLst/>
          </a:prstGeom>
          <a:solidFill>
            <a:schemeClr val="tx2">
              <a:lumMod val="25000"/>
              <a:lumOff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52EFEC-820F-7551-C994-30A1264F4599}"/>
              </a:ext>
            </a:extLst>
          </p:cNvPr>
          <p:cNvSpPr/>
          <p:nvPr/>
        </p:nvSpPr>
        <p:spPr>
          <a:xfrm>
            <a:off x="8248649" y="1083365"/>
            <a:ext cx="964096" cy="4055165"/>
          </a:xfrm>
          <a:prstGeom prst="rect">
            <a:avLst/>
          </a:prstGeom>
          <a:solidFill>
            <a:schemeClr val="tx2">
              <a:lumMod val="25000"/>
              <a:lumOff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04044F-5C6D-F0C3-283A-994E81CD39FA}"/>
              </a:ext>
            </a:extLst>
          </p:cNvPr>
          <p:cNvSpPr/>
          <p:nvPr/>
        </p:nvSpPr>
        <p:spPr>
          <a:xfrm>
            <a:off x="10364442" y="1072425"/>
            <a:ext cx="1018762" cy="4055165"/>
          </a:xfrm>
          <a:prstGeom prst="rect">
            <a:avLst/>
          </a:prstGeom>
          <a:solidFill>
            <a:schemeClr val="tx2">
              <a:lumMod val="25000"/>
              <a:lumOff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2EA50-82A8-927F-6353-3C4619B33BC9}"/>
              </a:ext>
            </a:extLst>
          </p:cNvPr>
          <p:cNvSpPr txBox="1"/>
          <p:nvPr/>
        </p:nvSpPr>
        <p:spPr>
          <a:xfrm>
            <a:off x="412678" y="3130350"/>
            <a:ext cx="409823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Times New Roman" panose="02020603050405020304" pitchFamily="18" charset="0"/>
              <a:buChar char="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Hrvatski sudionici koji postižu bolje rezultate u matematičkoj pismenosti prijavljuju u najvećem udjelu veće razine zadovoljstva životom, dok sudionici koji postižu bolje rezultate u domeni prilagodljivost u rješavanju problema u većem udjelu prijavljuju vrlo dobro ili izvrsno zdravlje.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Times New Roman" panose="02020603050405020304" pitchFamily="18" charset="0"/>
              <a:buChar char="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Zabilježena je s. z.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pozitivna povezanost između postignuća u svim ispitivanim domenama te zadovoljstva životom i zdravlja.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9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Graphic spid="8" grpId="0">
        <p:bldAsOne/>
      </p:bldGraphic>
      <p:bldP spid="9" grpId="0" animBg="1"/>
      <p:bldP spid="11" grpId="0" animBg="1"/>
      <p:bldP spid="12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8EE8F-2452-E24B-8814-A63BB32CF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B0CF1-CDA4-DFF8-7239-F62A8CF4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7" y="634117"/>
            <a:ext cx="3455504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Građanski angažman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F966086-FA0B-4B97-97D2-989113B4DAFD}"/>
              </a:ext>
            </a:extLst>
          </p:cNvPr>
          <p:cNvGraphicFramePr>
            <a:graphicFrameLocks/>
          </p:cNvGraphicFramePr>
          <p:nvPr/>
        </p:nvGraphicFramePr>
        <p:xfrm>
          <a:off x="4743041" y="271097"/>
          <a:ext cx="6800850" cy="1688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E70CA3A-5854-4C9F-ADD4-E3F5FB400C4A}"/>
              </a:ext>
            </a:extLst>
          </p:cNvPr>
          <p:cNvGraphicFramePr>
            <a:graphicFrameLocks/>
          </p:cNvGraphicFramePr>
          <p:nvPr/>
        </p:nvGraphicFramePr>
        <p:xfrm>
          <a:off x="4740319" y="2051023"/>
          <a:ext cx="6803572" cy="187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C59DD8B-0846-466D-9141-FACF10E66D73}"/>
              </a:ext>
            </a:extLst>
          </p:cNvPr>
          <p:cNvGraphicFramePr>
            <a:graphicFrameLocks/>
          </p:cNvGraphicFramePr>
          <p:nvPr/>
        </p:nvGraphicFramePr>
        <p:xfrm>
          <a:off x="4740319" y="4017300"/>
          <a:ext cx="6800850" cy="256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33F79A6-2F93-CA0A-9A25-500BA4843B2E}"/>
              </a:ext>
            </a:extLst>
          </p:cNvPr>
          <p:cNvSpPr/>
          <p:nvPr/>
        </p:nvSpPr>
        <p:spPr>
          <a:xfrm>
            <a:off x="6200572" y="529246"/>
            <a:ext cx="891209" cy="4951673"/>
          </a:xfrm>
          <a:prstGeom prst="rect">
            <a:avLst/>
          </a:prstGeom>
          <a:solidFill>
            <a:schemeClr val="tx2">
              <a:lumMod val="25000"/>
              <a:lumOff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34A827-D598-1B0A-1F40-EEEF636A90CC}"/>
              </a:ext>
            </a:extLst>
          </p:cNvPr>
          <p:cNvSpPr/>
          <p:nvPr/>
        </p:nvSpPr>
        <p:spPr>
          <a:xfrm>
            <a:off x="8308288" y="529246"/>
            <a:ext cx="964096" cy="4951673"/>
          </a:xfrm>
          <a:prstGeom prst="rect">
            <a:avLst/>
          </a:prstGeom>
          <a:solidFill>
            <a:schemeClr val="tx2">
              <a:lumMod val="25000"/>
              <a:lumOff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81C1A8-24F8-4623-82EF-80D056A3903D}"/>
              </a:ext>
            </a:extLst>
          </p:cNvPr>
          <p:cNvSpPr/>
          <p:nvPr/>
        </p:nvSpPr>
        <p:spPr>
          <a:xfrm>
            <a:off x="10381426" y="529246"/>
            <a:ext cx="1018762" cy="4951674"/>
          </a:xfrm>
          <a:prstGeom prst="rect">
            <a:avLst/>
          </a:prstGeom>
          <a:solidFill>
            <a:schemeClr val="tx2">
              <a:lumMod val="25000"/>
              <a:lumOff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AA468F-1D4C-CBB8-CDAF-00C4997B01E1}"/>
              </a:ext>
            </a:extLst>
          </p:cNvPr>
          <p:cNvSpPr txBox="1"/>
          <p:nvPr/>
        </p:nvSpPr>
        <p:spPr>
          <a:xfrm>
            <a:off x="516112" y="2051023"/>
            <a:ext cx="409823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Times New Roman" panose="02020603050405020304" pitchFamily="18" charset="0"/>
              <a:buChar char="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 Hrvatskoj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nema razlika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između sudionika s visokim i niskim postignućima u čitalačkoj i matematičkoj pismenost te u domeni prilagodljivost u rješavanju problema i u prijavljivanju visokih razina političke učinkovitosti te u snažnijem društvenom povjerenju.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Times New Roman" panose="02020603050405020304" pitchFamily="18" charset="0"/>
              <a:buChar char="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zabilježena je s. z.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negativna povezanost visokog postignuća u matematičkoj i čitalačkoj pismenosti s volontiranjem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pri čemu sudionici koji postižu bolje rezultate</a:t>
            </a:r>
            <a:r>
              <a:rPr lang="hr-HR" sz="1600" dirty="0">
                <a:solidFill>
                  <a:srgbClr val="FFFFFF"/>
                </a:solidFill>
                <a:latin typeface="Avenir Next LT Pro"/>
              </a:rPr>
              <a:t>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imaju manju vjerojatnost za sudjelovanje u volonterskim aktivnostima.</a:t>
            </a:r>
          </a:p>
          <a:p>
            <a:pPr marL="285750" lvl="0" indent="-285750">
              <a:spcAft>
                <a:spcPts val="1200"/>
              </a:spcAft>
              <a:buFont typeface="Times New Roman" panose="02020603050405020304" pitchFamily="18" charset="0"/>
              <a:buChar char="→"/>
              <a:defRPr/>
            </a:pPr>
            <a:r>
              <a:rPr lang="hr-HR" sz="1600" dirty="0">
                <a:solidFill>
                  <a:srgbClr val="FFFFFF"/>
                </a:solidFill>
              </a:rPr>
              <a:t>općenito niska razina društvenog povjerenja i političke učinkovitosti.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64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Graphic spid="7" grpId="0">
        <p:bldAsOne/>
      </p:bldGraphic>
      <p:bldGraphic spid="8" grpId="0">
        <p:bldAsOne/>
      </p:bldGraphic>
      <p:bldP spid="9" grpId="0" animBg="1"/>
      <p:bldP spid="11" grpId="0" animBg="1"/>
      <p:bldP spid="12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CCE788-C056-097E-FCD0-18AE5B739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A1AEE5-553A-9840-C79E-CDFE5F99C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E65659-167B-EB60-9605-7A7E40E7B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5017B4-3ABD-75CE-68F6-5FCE4464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7D3B08-3144-C535-E6DF-700161F7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75" y="620081"/>
            <a:ext cx="2978426" cy="591175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Zaključno</a:t>
            </a: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476A3B-A27B-5EF3-1CF0-37461903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43DECD-EC03-2FDB-5675-1B8300838F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7201"/>
          <a:stretch/>
        </p:blipFill>
        <p:spPr>
          <a:xfrm>
            <a:off x="10632816" y="143202"/>
            <a:ext cx="1302009" cy="123759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FE5F467-B653-4FAB-B56E-311E2C62D6FA}"/>
              </a:ext>
            </a:extLst>
          </p:cNvPr>
          <p:cNvSpPr/>
          <p:nvPr/>
        </p:nvSpPr>
        <p:spPr>
          <a:xfrm>
            <a:off x="3327588" y="3575957"/>
            <a:ext cx="759279" cy="1755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4A4A8-8459-40BB-AEBE-35828722A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546" y="1070908"/>
            <a:ext cx="6851374" cy="577255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hr-HR" sz="1800" dirty="0">
                <a:solidFill>
                  <a:schemeClr val="tx2"/>
                </a:solidFill>
              </a:rPr>
              <a:t>Rezultati PIAAC istraživanja i buduće stručne i znanstvene analize prikupljenih podataka omogućit će različitim dionicima u društvu i obrazovanju temelj za planiranje i donošenje odluka o ključnim pitanjima u obrazovanju, osposobljavanju i usavršavanju:</a:t>
            </a:r>
          </a:p>
          <a:p>
            <a:pPr marL="890588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 3" panose="05040102010807070707" pitchFamily="18" charset="2"/>
              <a:buChar char=""/>
            </a:pPr>
            <a:r>
              <a:rPr lang="hr-HR" sz="1800" dirty="0">
                <a:solidFill>
                  <a:schemeClr val="tx2"/>
                </a:solidFill>
              </a:rPr>
              <a:t>planiranje i donošenje odluka o obrazovnim politikama, politikama zapošljavanja i rada na cijelom nizu područja, od strukovnog obrazovanja i osposobljavanja, visokog obrazovanja, obrazovanja odraslih do savjetovanja vezanih uz budući rad i poboljšanje radne produktivnosti</a:t>
            </a:r>
          </a:p>
          <a:p>
            <a:pPr marL="890588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 3" panose="05040102010807070707" pitchFamily="18" charset="2"/>
              <a:buChar char=""/>
            </a:pPr>
            <a:r>
              <a:rPr lang="hr-HR" sz="1800" dirty="0">
                <a:solidFill>
                  <a:schemeClr val="tx2"/>
                </a:solidFill>
              </a:rPr>
              <a:t>kreiranje temelja za unaprjeđenje vještina osjetljivih skupina u društvu</a:t>
            </a:r>
          </a:p>
          <a:p>
            <a:pPr marL="890588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 3" panose="05040102010807070707" pitchFamily="18" charset="2"/>
              <a:buChar char=""/>
            </a:pPr>
            <a:r>
              <a:rPr lang="hr-HR" sz="1800" dirty="0">
                <a:solidFill>
                  <a:schemeClr val="tx2"/>
                </a:solidFill>
              </a:rPr>
              <a:t>razvijanje otpornog i prilagodljivog društva.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hr-HR" sz="1800" dirty="0">
                <a:solidFill>
                  <a:schemeClr val="tx2"/>
                </a:solidFill>
              </a:rPr>
              <a:t>U Hrvatskoj odrasli koji postižu najviše rezultate u ispitivanim kognitivnim domenama imaju znatno bolje mogućnosti zapošljavanja, veću vjerojatnost da će biti zadovoljniji svojim životom i boljeg zdravlja.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hr-HR" sz="1800" dirty="0">
                <a:solidFill>
                  <a:schemeClr val="tx2"/>
                </a:solidFill>
              </a:rPr>
              <a:t>Sudjelovanjem u PIAAC istraživanju Hrvatska je dobila iznimno vrijednu bazu podataka o vještinama odraslih građana </a:t>
            </a:r>
            <a:r>
              <a:rPr lang="hr-H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r-HR" sz="1800" dirty="0">
                <a:solidFill>
                  <a:schemeClr val="tx2"/>
                </a:solidFill>
              </a:rPr>
              <a:t>daljnju analizu usmjeriti prema specifičnostima pojedinih razina postignuća, međunarodnim komparacijama te stvaranju temelja za razvoj daljnjih relevantnih politika.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endParaRPr lang="hr-HR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5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752D61-BF6C-2D74-73A3-094AA6305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010E08-B85A-0F28-B606-08DD882D8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40C76B-5302-F64D-2607-A4E12B3C1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309832-0BC7-F77D-1BDB-DE4522DCC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95132-9C56-AD62-17BB-0DA784E3B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5A3A7-83AE-F3B1-2337-3C8537B46E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7201"/>
          <a:stretch/>
        </p:blipFill>
        <p:spPr>
          <a:xfrm>
            <a:off x="10632816" y="143202"/>
            <a:ext cx="1302009" cy="1237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5719D-B148-8450-6C1B-91F049A80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465" y="4252660"/>
            <a:ext cx="10875355" cy="3334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000" dirty="0">
                <a:solidFill>
                  <a:schemeClr val="tx2"/>
                </a:solidFill>
              </a:rPr>
              <a:t>Više rezultata na: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hr-HR" sz="2000" b="1" dirty="0">
                <a:solidFill>
                  <a:schemeClr val="tx2"/>
                </a:solidFill>
                <a:hlinkClick r:id="rId6"/>
              </a:rPr>
              <a:t>https://www.oecd.org/en/about/programmes/piaac.html</a:t>
            </a:r>
            <a:r>
              <a:rPr lang="hr-HR" sz="2000" b="1" dirty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hr-HR" sz="2000" b="1" dirty="0">
                <a:solidFill>
                  <a:schemeClr val="tx2"/>
                </a:solidFill>
                <a:hlinkClick r:id="rId7"/>
              </a:rPr>
              <a:t>https://piaac.asoo.hr/</a:t>
            </a:r>
            <a:r>
              <a:rPr lang="hr-HR" sz="20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292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49" y="1219664"/>
            <a:ext cx="10802996" cy="4860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21" y="220682"/>
            <a:ext cx="10058400" cy="998982"/>
          </a:xfrm>
        </p:spPr>
        <p:txBody>
          <a:bodyPr>
            <a:normAutofit/>
          </a:bodyPr>
          <a:lstStyle/>
          <a:p>
            <a:r>
              <a:rPr lang="hr-HR" dirty="0"/>
              <a:t>Struktura PIAAC programa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3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2A8C3-5ED1-1204-62B7-D09CD020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9729158" cy="283113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PIAAC - </a:t>
            </a:r>
            <a:r>
              <a:rPr lang="pl-PL" dirty="0">
                <a:solidFill>
                  <a:schemeClr val="tx2"/>
                </a:solidFill>
              </a:rPr>
              <a:t>Program za međunarodnu procjenu kompetencija odraslih 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5A70-C6CF-187B-2F4A-28291A19A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8486955" cy="258561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800" dirty="0">
                <a:solidFill>
                  <a:schemeClr val="tx1"/>
                </a:solidFill>
                <a:latin typeface="AvenirNext LT Pro Medium"/>
                <a:ea typeface="Calibri" panose="020F0502020204030204" pitchFamily="34" charset="0"/>
              </a:rPr>
              <a:t>„Istraživanje vještina u odrasloj dobi“ najveća je i najinovativnija procjena velikog opsega u području razumijevanja razvoja vještina odraslih na međunarodnoj razini. </a:t>
            </a:r>
            <a:endParaRPr lang="en-GB" sz="1800" dirty="0">
              <a:solidFill>
                <a:schemeClr val="tx1"/>
              </a:solidFill>
              <a:latin typeface="AvenirNext LT Pro Medium"/>
              <a:ea typeface="Arial" panose="020B0604020202020204" pitchFamily="34" charset="0"/>
            </a:endParaRPr>
          </a:p>
          <a:p>
            <a:r>
              <a:rPr lang="hr-HR" sz="1800" dirty="0">
                <a:solidFill>
                  <a:schemeClr val="tx1"/>
                </a:solidFill>
                <a:latin typeface="AvenirNext LT Pro Medium"/>
                <a:ea typeface="Calibri" panose="020F0502020204030204" pitchFamily="34" charset="0"/>
              </a:rPr>
              <a:t>Cilj je „Istraživanja vještina u odrasloj dobi“ prikupiti podatke i na osnovi njih razumjeti koje su sve vještine prisutne u suvremenom društvu među radno sposobnim stanovništvom, odnosno stanovništvom u dobi od 16 do 65 godina. </a:t>
            </a:r>
            <a:endParaRPr lang="hr-HR" sz="1800" dirty="0">
              <a:solidFill>
                <a:schemeClr val="tx1"/>
              </a:solidFill>
              <a:latin typeface="AvenirNext LT Pro Medium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14430-6F70-9D4A-35DB-6CEABFF7D4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7201"/>
          <a:stretch/>
        </p:blipFill>
        <p:spPr>
          <a:xfrm>
            <a:off x="10632816" y="143202"/>
            <a:ext cx="1302009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6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260D76-4385-4B5F-84F2-08AAFAF7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Uzorak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5A70-C6CF-187B-2F4A-28291A19A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913881"/>
            <a:ext cx="5552440" cy="435133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800" dirty="0">
                <a:ea typeface="Calibri" panose="020F0502020204030204" pitchFamily="34" charset="0"/>
              </a:rPr>
              <a:t>U Hrvatskoj je ukupno </a:t>
            </a:r>
            <a:r>
              <a:rPr lang="hr-H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4316</a:t>
            </a:r>
            <a:r>
              <a:rPr lang="hr-HR" sz="1800" dirty="0">
                <a:ea typeface="Calibri" panose="020F0502020204030204" pitchFamily="34" charset="0"/>
              </a:rPr>
              <a:t> stanovnika sudjelovalo u „Istraživanju vještina u odrasloj dobi u Hrvatskoj“.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800" dirty="0">
                <a:ea typeface="Calibri" panose="020F0502020204030204" pitchFamily="34" charset="0"/>
              </a:rPr>
              <a:t>Ukupna stopa odaziva iznosi 36%.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800" dirty="0">
                <a:ea typeface="Calibri" panose="020F0502020204030204" pitchFamily="34" charset="0"/>
              </a:rPr>
              <a:t>Uzorak je odabran tako da bude reprezentativan za otprilike 2,5 milijuna osoba u dobi od 16 do 65 godina koje su u vrijeme prikupljanja podataka boravile u zemlji, neovisno o nacionalnosti, državljanstvu ili materinskom jeziku.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770767-1A9C-44C1-8C7F-6382CF08F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13881"/>
            <a:ext cx="5181600" cy="4351338"/>
          </a:xfrm>
        </p:spPr>
        <p:txBody>
          <a:bodyPr>
            <a:normAutofit/>
          </a:bodyPr>
          <a:lstStyle/>
          <a:p>
            <a:r>
              <a:rPr lang="hr-HR" sz="1800" dirty="0">
                <a:ea typeface="Calibri" panose="020F0502020204030204" pitchFamily="34" charset="0"/>
              </a:rPr>
              <a:t>Prikupljanje podataka u sklopu glavne studije provedeno je od rujna 2022. do lipnja 2023. </a:t>
            </a:r>
          </a:p>
          <a:p>
            <a:r>
              <a:rPr lang="hr-HR" sz="1800" dirty="0">
                <a:ea typeface="Calibri" panose="020F0502020204030204" pitchFamily="34" charset="0"/>
              </a:rPr>
              <a:t>IPSOS – agencija za istraživanje tržišta i javnoga mnijenja, u sklopu pilot istraživanja i glavne studije, provela je uzorkovanje, terensko prikupljanje podataka te bila uključena u sve procese kontrole kvalitete tijekom i nakon prikupljanja podataka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14430-6F70-9D4A-35DB-6CEABFF7D4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201"/>
          <a:stretch/>
        </p:blipFill>
        <p:spPr>
          <a:xfrm>
            <a:off x="10632816" y="143202"/>
            <a:ext cx="1302009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25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899A2-AE6C-44FA-8833-F517AB79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/>
          <a:lstStyle/>
          <a:p>
            <a:r>
              <a:rPr lang="hr-HR" dirty="0"/>
              <a:t>Strukura istraživanja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5E0054-690C-47AC-98B3-06F0137FC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1163907"/>
            <a:ext cx="5157787" cy="823912"/>
          </a:xfrm>
        </p:spPr>
        <p:txBody>
          <a:bodyPr/>
          <a:lstStyle/>
          <a:p>
            <a:pPr algn="ctr"/>
            <a:r>
              <a:rPr lang="hr-HR" dirty="0"/>
              <a:t>Pozadinski upitnik 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AB093F-1FBD-476F-B4E8-A292049A8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5" y="1189038"/>
            <a:ext cx="5183188" cy="823912"/>
          </a:xfrm>
        </p:spPr>
        <p:txBody>
          <a:bodyPr/>
          <a:lstStyle/>
          <a:p>
            <a:pPr algn="ctr"/>
            <a:r>
              <a:rPr lang="hr-HR" dirty="0"/>
              <a:t>Direktna procjena 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0A2382-A253-43FA-83A1-AB16AF499E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13648" y="2239925"/>
            <a:ext cx="4923926" cy="3830136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056AE07-147E-4F89-9571-8766BB9A549C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2392" y="2332074"/>
            <a:ext cx="5565184" cy="374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77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14430-6F70-9D4A-35DB-6CEABFF7D4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201"/>
          <a:stretch/>
        </p:blipFill>
        <p:spPr>
          <a:xfrm>
            <a:off x="10632816" y="143202"/>
            <a:ext cx="1302009" cy="1237595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26A3D4AD-8CA6-4803-8738-34DB263CC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3801461" y="165258"/>
            <a:ext cx="218890325" cy="27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C134361-D326-4C29-9916-F858F7850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450"/>
            <a:ext cx="4536882" cy="4195763"/>
          </a:xfrm>
        </p:spPr>
        <p:txBody>
          <a:bodyPr>
            <a:normAutofit fontScale="3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anmar Text" panose="020B0502040204020203" pitchFamily="34" charset="0"/>
              </a:rPr>
              <a:t>Sociodemografske karakteristike</a:t>
            </a:r>
            <a:r>
              <a:rPr lang="hr-HR" sz="4500" dirty="0">
                <a:solidFill>
                  <a:srgbClr val="002060"/>
                </a:solidFill>
                <a:cs typeface="Myanmar Text" panose="020B0502040204020203" pitchFamily="34" charset="0"/>
              </a:rPr>
              <a:t>: dob, spol, stupanj obrazovanja, država rođenja, materinski jezik, najviši stupanj obrazovanja roditelja, obiteljska pozadina, obrazovanje roditelja/staratelja, posao roditelja u 14 godini, kulturni kapital roditelja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anmar Text" panose="020B0502040204020203" pitchFamily="34" charset="0"/>
              </a:rPr>
              <a:t>Formalno obrazovanje i osposobljavanje</a:t>
            </a:r>
            <a:r>
              <a:rPr lang="hr-HR" sz="4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anmar Text" panose="020B0502040204020203" pitchFamily="34" charset="0"/>
              </a:rPr>
              <a:t>:</a:t>
            </a:r>
            <a:r>
              <a:rPr lang="hr-HR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anmar Text" panose="020B0502040204020203" pitchFamily="34" charset="0"/>
              </a:rPr>
              <a:t>  </a:t>
            </a:r>
            <a:r>
              <a:rPr lang="hr-HR" sz="4500" dirty="0">
                <a:solidFill>
                  <a:srgbClr val="002060"/>
                </a:solidFill>
                <a:cs typeface="Myanmar Text" panose="020B0502040204020203" pitchFamily="34" charset="0"/>
              </a:rPr>
              <a:t>isksutvo obrazovanja, trenutno obrazovanje, nezavršeno obrazovanje, usavršavanje i ospsoboljavanje, prepreke za sudjelovanje u željenoj edukaciji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anmar Text" panose="020B0502040204020203" pitchFamily="34" charset="0"/>
              </a:rPr>
              <a:t>Trenutni radni stastus i radna prošlost</a:t>
            </a:r>
            <a:r>
              <a:rPr lang="hr-HR" sz="4500" dirty="0">
                <a:solidFill>
                  <a:srgbClr val="002060"/>
                </a:solidFill>
                <a:cs typeface="Myanmar Text" panose="020B0502040204020203" pitchFamily="34" charset="0"/>
              </a:rPr>
              <a:t>: plaćeni i neplaćeni rad, radni status, područje, godine staža, ISCO-08 klasifikacija, nesrazmjer vještina, plaća (brutto), dodatni prihodi, zadovoljstvo poslom, razlozi napuštanja posla, radno okruženje</a:t>
            </a:r>
          </a:p>
          <a:p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D3DA1E-0B11-44C3-A139-25E49FC8CC86}"/>
              </a:ext>
            </a:extLst>
          </p:cNvPr>
          <p:cNvSpPr/>
          <p:nvPr/>
        </p:nvSpPr>
        <p:spPr>
          <a:xfrm>
            <a:off x="2026807" y="441137"/>
            <a:ext cx="5222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b="1" dirty="0">
                <a:solidFill>
                  <a:srgbClr val="243141"/>
                </a:solidFill>
                <a:ea typeface="+mj-ea"/>
                <a:cs typeface="+mj-cs"/>
              </a:rPr>
              <a:t>Pozadinski upitnik</a:t>
            </a:r>
            <a:endParaRPr lang="en-GB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8AF2D80-044D-450E-A2C2-C24A12F06A1A}"/>
              </a:ext>
            </a:extLst>
          </p:cNvPr>
          <p:cNvSpPr txBox="1">
            <a:spLocks/>
          </p:cNvSpPr>
          <p:nvPr/>
        </p:nvSpPr>
        <p:spPr>
          <a:xfrm>
            <a:off x="6094476" y="1964237"/>
            <a:ext cx="453688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hr-HR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anmar Text" panose="020B0502040204020203" pitchFamily="34" charset="0"/>
              </a:rPr>
              <a:t>Korištenje vještina, nesrasmjer vještina i radno okruženje</a:t>
            </a:r>
            <a:r>
              <a:rPr lang="hr-HR" sz="1800" dirty="0">
                <a:solidFill>
                  <a:srgbClr val="002060"/>
                </a:solidFill>
                <a:cs typeface="Myanmar Text" panose="020B0502040204020203" pitchFamily="34" charset="0"/>
              </a:rPr>
              <a:t>: aktivnosti na poslu i u svakodnevnom životu/ čitanje, pisanje, računanje, ICT, kvalifikacije i nesrazmjer vještina,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hr-HR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anmar Text" panose="020B0502040204020203" pitchFamily="34" charset="0"/>
              </a:rPr>
              <a:t>Društveni ishodi</a:t>
            </a:r>
            <a:r>
              <a:rPr lang="hr-HR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anmar Text" panose="020B0502040204020203" pitchFamily="34" charset="0"/>
              </a:rPr>
              <a:t>:</a:t>
            </a:r>
            <a:r>
              <a:rPr lang="hr-HR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anmar Text" panose="020B0502040204020203" pitchFamily="34" charset="0"/>
              </a:rPr>
              <a:t> </a:t>
            </a:r>
            <a:r>
              <a:rPr lang="hr-HR" sz="1800" dirty="0">
                <a:solidFill>
                  <a:srgbClr val="002060"/>
                </a:solidFill>
                <a:cs typeface="Myanmar Text" panose="020B0502040204020203" pitchFamily="34" charset="0"/>
              </a:rPr>
              <a:t>politička efikasnost, društveno povjerenje, volontiranje, samoprocjena zdravlja, zadovoljstvo životom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hr-HR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anmar Text" panose="020B0502040204020203" pitchFamily="34" charset="0"/>
              </a:rPr>
              <a:t>Socijalne i emocionalne vještine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30616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96427"/>
            <a:ext cx="10515600" cy="1325563"/>
          </a:xfrm>
        </p:spPr>
        <p:txBody>
          <a:bodyPr/>
          <a:lstStyle/>
          <a:p>
            <a:r>
              <a:rPr lang="hr-HR" sz="4000" dirty="0"/>
              <a:t>Direktna procjena: kako se mjeri?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8960" y="1789430"/>
            <a:ext cx="10346182" cy="2493010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sz="1800" b="1" i="1" dirty="0">
                <a:ea typeface="Calibri" panose="020F0502020204030204" pitchFamily="34" charset="0"/>
                <a:cs typeface="Courier New" panose="02070309020205020404" pitchFamily="49" charset="0"/>
              </a:rPr>
              <a:t>Čitalačka pismenost </a:t>
            </a:r>
            <a:r>
              <a:rPr lang="hr-HR" sz="1800" dirty="0">
                <a:ea typeface="Calibri" panose="020F0502020204030204" pitchFamily="34" charset="0"/>
                <a:cs typeface="Courier New" panose="02070309020205020404" pitchFamily="49" charset="0"/>
              </a:rPr>
              <a:t>je pristupanje, razumijevanje, procjenjivanje i promišljanje o pisanim tekstovima s ciljem postizanja vlastitih ciljeva, razvoja vlastitog znanja i potencijala te sudjelovanja u društvu (OECD, Framework, 2021).</a:t>
            </a:r>
            <a:endParaRPr lang="en-GB" sz="1800" dirty="0"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sz="1800" b="1" i="1" dirty="0">
                <a:ea typeface="Calibri" panose="020F0502020204030204" pitchFamily="34" charset="0"/>
                <a:cs typeface="Courier New" panose="02070309020205020404" pitchFamily="49" charset="0"/>
              </a:rPr>
              <a:t>Matematička pismenost </a:t>
            </a:r>
            <a:r>
              <a:rPr lang="hr-HR" sz="1800" dirty="0">
                <a:ea typeface="Calibri" panose="020F0502020204030204" pitchFamily="34" charset="0"/>
                <a:cs typeface="Courier New" panose="02070309020205020404" pitchFamily="49" charset="0"/>
              </a:rPr>
              <a:t>je pristupanje, korištenje i kritičko promišljanje o matematičkom sadržaju, informacijama i idejama predstavljenima na različite načine kako bi se odgovorilo i upravljalo matematičkim zahtjevima u različitim situacijama u odraslom životu (OECD, Framework, 2021).</a:t>
            </a:r>
            <a:endParaRPr lang="en-GB" sz="1800" dirty="0"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sz="1800" b="1" i="1" dirty="0">
                <a:ea typeface="Calibri" panose="020F0502020204030204" pitchFamily="34" charset="0"/>
                <a:cs typeface="Courier New" panose="02070309020205020404" pitchFamily="49" charset="0"/>
              </a:rPr>
              <a:t>Prilagodljivost u rješavanju problema </a:t>
            </a:r>
            <a:r>
              <a:rPr lang="hr-HR" sz="1800" dirty="0">
                <a:ea typeface="Calibri" panose="020F0502020204030204" pitchFamily="34" charset="0"/>
                <a:cs typeface="Courier New" panose="02070309020205020404" pitchFamily="49" charset="0"/>
              </a:rPr>
              <a:t>odnosi se na potencijal postizanja vlastitih ciljeva u dinamičnoj situaciji u kojoj metoda rješavanja nije odmah dostupna. Ono zahtijeva uključivanje kognitivnih i metakognitivnih procesa za definiranje problema, traženje informacija i primjenu rješenja u različitim informacijskim okruženjima i kontekstima (Greiff i sur., 2017, prema OECD, Framework, 2021).</a:t>
            </a:r>
            <a:endParaRPr lang="en-GB" sz="1800" dirty="0"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hr-HR" sz="1800" dirty="0">
              <a:cs typeface="Myanmar Tex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7934A-B6A2-4F61-87E0-29387B1DF958}"/>
              </a:ext>
            </a:extLst>
          </p:cNvPr>
          <p:cNvSpPr txBox="1"/>
          <p:nvPr/>
        </p:nvSpPr>
        <p:spPr>
          <a:xfrm>
            <a:off x="2022613" y="4282440"/>
            <a:ext cx="8468139" cy="212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10000"/>
              </a:lnSpc>
              <a:spcBef>
                <a:spcPts val="1000"/>
              </a:spcBef>
              <a:buClr>
                <a:srgbClr val="AAA180"/>
              </a:buClr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FFFFFF"/>
                </a:solidFill>
                <a:cs typeface="Myanmar Text" panose="020B0502040204020203" pitchFamily="34" charset="0"/>
              </a:rPr>
              <a:t>Rezultati procjene iskazuju se na ljestvici od 500 bodova, gdje viši bodovi ukazuju na veću pismenost populacije. </a:t>
            </a: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buClr>
                <a:srgbClr val="AAA180"/>
              </a:buClr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FFFFFF"/>
                </a:solidFill>
                <a:cs typeface="Myanmar Text" panose="020B0502040204020203" pitchFamily="34" charset="0"/>
              </a:rPr>
              <a:t>U funkciji tumačenja rezultata domene su podijeljene na razine. </a:t>
            </a:r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buClr>
                <a:srgbClr val="AAA180"/>
              </a:buClr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FFFFFF"/>
                </a:solidFill>
                <a:cs typeface="Myanmar Text" panose="020B0502040204020203" pitchFamily="34" charset="0"/>
              </a:rPr>
              <a:t>Čitalačka i matematička imaju šest kategorija, od razine niže od 1, što čini najnižu razinu do razine 5, što čini najvišu razinu. </a:t>
            </a:r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buClr>
                <a:srgbClr val="AAA180"/>
              </a:buClr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FFFFFF"/>
                </a:solidFill>
                <a:cs typeface="Myanmar Text" panose="020B0502040204020203" pitchFamily="34" charset="0"/>
              </a:rPr>
              <a:t>Prilagodljivost u rješavanju problema ima pet kategorija, odnosno 4 razine ovladanosti, niže od razine 1 – najniže do razine 4 – najviše razine. </a:t>
            </a:r>
          </a:p>
        </p:txBody>
      </p:sp>
    </p:spTree>
    <p:extLst>
      <p:ext uri="{BB962C8B-B14F-4D97-AF65-F5344CB8AC3E}">
        <p14:creationId xmlns:p14="http://schemas.microsoft.com/office/powerpoint/2010/main" val="386116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915" end="9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charRg st="915" end="9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charRg st="915" end="9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charRg st="915" end="9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14430-6F70-9D4A-35DB-6CEABFF7D4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7201"/>
          <a:stretch/>
        </p:blipFill>
        <p:spPr>
          <a:xfrm>
            <a:off x="10632816" y="143202"/>
            <a:ext cx="1302009" cy="123759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F698F2-9682-446B-ADEC-8C06A9EC82EF}"/>
              </a:ext>
            </a:extLst>
          </p:cNvPr>
          <p:cNvSpPr/>
          <p:nvPr/>
        </p:nvSpPr>
        <p:spPr>
          <a:xfrm>
            <a:off x="1797166" y="1388612"/>
            <a:ext cx="3970756" cy="3540947"/>
          </a:xfrm>
          <a:custGeom>
            <a:avLst/>
            <a:gdLst>
              <a:gd name="connsiteX0" fmla="*/ 0 w 3970756"/>
              <a:gd name="connsiteY0" fmla="*/ 1770474 h 3540947"/>
              <a:gd name="connsiteX1" fmla="*/ 1985378 w 3970756"/>
              <a:gd name="connsiteY1" fmla="*/ 0 h 3540947"/>
              <a:gd name="connsiteX2" fmla="*/ 3970756 w 3970756"/>
              <a:gd name="connsiteY2" fmla="*/ 1770474 h 3540947"/>
              <a:gd name="connsiteX3" fmla="*/ 1985378 w 3970756"/>
              <a:gd name="connsiteY3" fmla="*/ 3540948 h 3540947"/>
              <a:gd name="connsiteX4" fmla="*/ 0 w 3970756"/>
              <a:gd name="connsiteY4" fmla="*/ 1770474 h 354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0756" h="3540947">
                <a:moveTo>
                  <a:pt x="0" y="1770474"/>
                </a:moveTo>
                <a:cubicBezTo>
                  <a:pt x="0" y="792668"/>
                  <a:pt x="888884" y="0"/>
                  <a:pt x="1985378" y="0"/>
                </a:cubicBezTo>
                <a:cubicBezTo>
                  <a:pt x="3081872" y="0"/>
                  <a:pt x="3970756" y="792668"/>
                  <a:pt x="3970756" y="1770474"/>
                </a:cubicBezTo>
                <a:cubicBezTo>
                  <a:pt x="3970756" y="2748280"/>
                  <a:pt x="3081872" y="3540948"/>
                  <a:pt x="1985378" y="3540948"/>
                </a:cubicBezTo>
                <a:cubicBezTo>
                  <a:pt x="888884" y="3540948"/>
                  <a:pt x="0" y="2748280"/>
                  <a:pt x="0" y="1770474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544" tIns="584600" rIns="647544" bIns="584600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5200" kern="1200" dirty="0"/>
              <a:t>Direktna procjena</a:t>
            </a:r>
            <a:endParaRPr lang="en-GB" sz="5200" kern="1200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65EC8555-58FC-4C26-AA39-41B59A43C1CD}"/>
              </a:ext>
            </a:extLst>
          </p:cNvPr>
          <p:cNvSpPr/>
          <p:nvPr/>
        </p:nvSpPr>
        <p:spPr>
          <a:xfrm>
            <a:off x="2358008" y="339382"/>
            <a:ext cx="5076381" cy="5610793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BDF0773-6C34-4119-9CF9-61E7F7C9FBE4}"/>
              </a:ext>
            </a:extLst>
          </p:cNvPr>
          <p:cNvSpPr/>
          <p:nvPr/>
        </p:nvSpPr>
        <p:spPr>
          <a:xfrm>
            <a:off x="8169894" y="850843"/>
            <a:ext cx="2757457" cy="1384743"/>
          </a:xfrm>
          <a:custGeom>
            <a:avLst/>
            <a:gdLst>
              <a:gd name="connsiteX0" fmla="*/ 0 w 2757457"/>
              <a:gd name="connsiteY0" fmla="*/ 0 h 1384743"/>
              <a:gd name="connsiteX1" fmla="*/ 2757457 w 2757457"/>
              <a:gd name="connsiteY1" fmla="*/ 0 h 1384743"/>
              <a:gd name="connsiteX2" fmla="*/ 2757457 w 2757457"/>
              <a:gd name="connsiteY2" fmla="*/ 1384743 h 1384743"/>
              <a:gd name="connsiteX3" fmla="*/ 0 w 2757457"/>
              <a:gd name="connsiteY3" fmla="*/ 1384743 h 1384743"/>
              <a:gd name="connsiteX4" fmla="*/ 0 w 2757457"/>
              <a:gd name="connsiteY4" fmla="*/ 0 h 138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457" h="1384743">
                <a:moveTo>
                  <a:pt x="0" y="0"/>
                </a:moveTo>
                <a:lnTo>
                  <a:pt x="2757457" y="0"/>
                </a:lnTo>
                <a:lnTo>
                  <a:pt x="2757457" y="1384743"/>
                </a:lnTo>
                <a:lnTo>
                  <a:pt x="0" y="13847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50" tIns="31750" rIns="31750" bIns="3175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hr-HR" sz="2500" kern="1200" dirty="0"/>
              <a:t>Čitalačke i matematičke komponente</a:t>
            </a:r>
            <a:endParaRPr lang="en-GB" sz="2500" kern="1200" dirty="0"/>
          </a:p>
        </p:txBody>
      </p:sp>
      <p:sp>
        <p:nvSpPr>
          <p:cNvPr id="18" name="Oval 17" descr="Mathematics">
            <a:extLst>
              <a:ext uri="{FF2B5EF4-FFF2-40B4-BE49-F238E27FC236}">
                <a16:creationId xmlns:a16="http://schemas.microsoft.com/office/drawing/2014/main" id="{2A154C8F-0595-463B-9B43-FD3D01B7C2BE}"/>
              </a:ext>
            </a:extLst>
          </p:cNvPr>
          <p:cNvSpPr/>
          <p:nvPr/>
        </p:nvSpPr>
        <p:spPr>
          <a:xfrm>
            <a:off x="6209486" y="3857187"/>
            <a:ext cx="1430352" cy="1430752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2A99206-AAED-4912-8DCD-17D3860ED764}"/>
              </a:ext>
            </a:extLst>
          </p:cNvPr>
          <p:cNvSpPr/>
          <p:nvPr/>
        </p:nvSpPr>
        <p:spPr>
          <a:xfrm>
            <a:off x="8267857" y="2460261"/>
            <a:ext cx="1914582" cy="1384743"/>
          </a:xfrm>
          <a:custGeom>
            <a:avLst/>
            <a:gdLst>
              <a:gd name="connsiteX0" fmla="*/ 0 w 1914582"/>
              <a:gd name="connsiteY0" fmla="*/ 0 h 1384743"/>
              <a:gd name="connsiteX1" fmla="*/ 1914582 w 1914582"/>
              <a:gd name="connsiteY1" fmla="*/ 0 h 1384743"/>
              <a:gd name="connsiteX2" fmla="*/ 1914582 w 1914582"/>
              <a:gd name="connsiteY2" fmla="*/ 1384743 h 1384743"/>
              <a:gd name="connsiteX3" fmla="*/ 0 w 1914582"/>
              <a:gd name="connsiteY3" fmla="*/ 1384743 h 1384743"/>
              <a:gd name="connsiteX4" fmla="*/ 0 w 1914582"/>
              <a:gd name="connsiteY4" fmla="*/ 0 h 138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582" h="1384743">
                <a:moveTo>
                  <a:pt x="0" y="0"/>
                </a:moveTo>
                <a:lnTo>
                  <a:pt x="1914582" y="0"/>
                </a:lnTo>
                <a:lnTo>
                  <a:pt x="1914582" y="1384743"/>
                </a:lnTo>
                <a:lnTo>
                  <a:pt x="0" y="13847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50" tIns="31750" rIns="31750" bIns="3175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hr-HR" sz="2500" dirty="0"/>
              <a:t>Čitalačka</a:t>
            </a:r>
            <a:r>
              <a:rPr lang="hr-HR" sz="2500" kern="1200" dirty="0"/>
              <a:t> pismenost </a:t>
            </a:r>
            <a:endParaRPr lang="en-GB" sz="2500" kern="12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183F66B-492C-4410-86A9-735BC8095F03}"/>
              </a:ext>
            </a:extLst>
          </p:cNvPr>
          <p:cNvSpPr/>
          <p:nvPr/>
        </p:nvSpPr>
        <p:spPr>
          <a:xfrm>
            <a:off x="7642886" y="4066344"/>
            <a:ext cx="3579234" cy="1384743"/>
          </a:xfrm>
          <a:custGeom>
            <a:avLst/>
            <a:gdLst>
              <a:gd name="connsiteX0" fmla="*/ 0 w 3579234"/>
              <a:gd name="connsiteY0" fmla="*/ 0 h 1384743"/>
              <a:gd name="connsiteX1" fmla="*/ 3579234 w 3579234"/>
              <a:gd name="connsiteY1" fmla="*/ 0 h 1384743"/>
              <a:gd name="connsiteX2" fmla="*/ 3579234 w 3579234"/>
              <a:gd name="connsiteY2" fmla="*/ 1384743 h 1384743"/>
              <a:gd name="connsiteX3" fmla="*/ 0 w 3579234"/>
              <a:gd name="connsiteY3" fmla="*/ 1384743 h 1384743"/>
              <a:gd name="connsiteX4" fmla="*/ 0 w 3579234"/>
              <a:gd name="connsiteY4" fmla="*/ 0 h 138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234" h="1384743">
                <a:moveTo>
                  <a:pt x="0" y="0"/>
                </a:moveTo>
                <a:lnTo>
                  <a:pt x="3579234" y="0"/>
                </a:lnTo>
                <a:lnTo>
                  <a:pt x="3579234" y="1384743"/>
                </a:lnTo>
                <a:lnTo>
                  <a:pt x="0" y="13847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50" tIns="31750" rIns="31750" bIns="3175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hr-HR" sz="2500" kern="1200" dirty="0"/>
              <a:t>Matematička </a:t>
            </a:r>
          </a:p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hr-HR" sz="2500" kern="1200" dirty="0"/>
              <a:t>pismenost</a:t>
            </a:r>
          </a:p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GB" sz="2500" kern="1200" dirty="0"/>
          </a:p>
        </p:txBody>
      </p:sp>
      <p:sp>
        <p:nvSpPr>
          <p:cNvPr id="16" name="Oval 15" descr="Eyes">
            <a:extLst>
              <a:ext uri="{FF2B5EF4-FFF2-40B4-BE49-F238E27FC236}">
                <a16:creationId xmlns:a16="http://schemas.microsoft.com/office/drawing/2014/main" id="{296821EE-A7B9-4036-B9B4-BF50ABDAE22C}"/>
              </a:ext>
            </a:extLst>
          </p:cNvPr>
          <p:cNvSpPr/>
          <p:nvPr/>
        </p:nvSpPr>
        <p:spPr>
          <a:xfrm>
            <a:off x="6321057" y="1137028"/>
            <a:ext cx="1278159" cy="1262105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6" name="Oval 25" descr="Gears">
            <a:extLst>
              <a:ext uri="{FF2B5EF4-FFF2-40B4-BE49-F238E27FC236}">
                <a16:creationId xmlns:a16="http://schemas.microsoft.com/office/drawing/2014/main" id="{2EEB9709-E0BB-4F95-9650-61DDE903909A}"/>
              </a:ext>
            </a:extLst>
          </p:cNvPr>
          <p:cNvSpPr/>
          <p:nvPr/>
        </p:nvSpPr>
        <p:spPr>
          <a:xfrm>
            <a:off x="4524704" y="5258926"/>
            <a:ext cx="1430352" cy="1430752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0424B2B-40E9-4A6F-9FF4-E935DD174005}"/>
              </a:ext>
            </a:extLst>
          </p:cNvPr>
          <p:cNvSpPr/>
          <p:nvPr/>
        </p:nvSpPr>
        <p:spPr>
          <a:xfrm>
            <a:off x="6034309" y="5521510"/>
            <a:ext cx="3579234" cy="1384743"/>
          </a:xfrm>
          <a:custGeom>
            <a:avLst/>
            <a:gdLst>
              <a:gd name="connsiteX0" fmla="*/ 0 w 3579234"/>
              <a:gd name="connsiteY0" fmla="*/ 0 h 1384743"/>
              <a:gd name="connsiteX1" fmla="*/ 3579234 w 3579234"/>
              <a:gd name="connsiteY1" fmla="*/ 0 h 1384743"/>
              <a:gd name="connsiteX2" fmla="*/ 3579234 w 3579234"/>
              <a:gd name="connsiteY2" fmla="*/ 1384743 h 1384743"/>
              <a:gd name="connsiteX3" fmla="*/ 0 w 3579234"/>
              <a:gd name="connsiteY3" fmla="*/ 1384743 h 1384743"/>
              <a:gd name="connsiteX4" fmla="*/ 0 w 3579234"/>
              <a:gd name="connsiteY4" fmla="*/ 0 h 138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234" h="1384743">
                <a:moveTo>
                  <a:pt x="0" y="0"/>
                </a:moveTo>
                <a:lnTo>
                  <a:pt x="3579234" y="0"/>
                </a:lnTo>
                <a:lnTo>
                  <a:pt x="3579234" y="1384743"/>
                </a:lnTo>
                <a:lnTo>
                  <a:pt x="0" y="13847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50" tIns="31750" rIns="31750" bIns="3175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hr-HR" sz="2500" kern="1200" dirty="0"/>
              <a:t>Prilagodljivost u rješavanju problema </a:t>
            </a:r>
            <a:endParaRPr lang="en-GB" sz="2500" kern="12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BF70053-D662-4559-A23B-4052AB1AB3C2}"/>
              </a:ext>
            </a:extLst>
          </p:cNvPr>
          <p:cNvSpPr/>
          <p:nvPr/>
        </p:nvSpPr>
        <p:spPr>
          <a:xfrm>
            <a:off x="6254758" y="-247714"/>
            <a:ext cx="3579234" cy="1384743"/>
          </a:xfrm>
          <a:custGeom>
            <a:avLst/>
            <a:gdLst>
              <a:gd name="connsiteX0" fmla="*/ 0 w 3579234"/>
              <a:gd name="connsiteY0" fmla="*/ 0 h 1384743"/>
              <a:gd name="connsiteX1" fmla="*/ 3579234 w 3579234"/>
              <a:gd name="connsiteY1" fmla="*/ 0 h 1384743"/>
              <a:gd name="connsiteX2" fmla="*/ 3579234 w 3579234"/>
              <a:gd name="connsiteY2" fmla="*/ 1384743 h 1384743"/>
              <a:gd name="connsiteX3" fmla="*/ 0 w 3579234"/>
              <a:gd name="connsiteY3" fmla="*/ 1384743 h 1384743"/>
              <a:gd name="connsiteX4" fmla="*/ 0 w 3579234"/>
              <a:gd name="connsiteY4" fmla="*/ 0 h 138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234" h="1384743">
                <a:moveTo>
                  <a:pt x="0" y="0"/>
                </a:moveTo>
                <a:lnTo>
                  <a:pt x="3579234" y="0"/>
                </a:lnTo>
                <a:lnTo>
                  <a:pt x="3579234" y="1384743"/>
                </a:lnTo>
                <a:lnTo>
                  <a:pt x="0" y="13847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50" tIns="31750" rIns="31750" bIns="3175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hr-HR" sz="2500" kern="1200" dirty="0"/>
              <a:t>Lokator</a:t>
            </a:r>
            <a:endParaRPr lang="en-GB" sz="2500" kern="1200" dirty="0"/>
          </a:p>
        </p:txBody>
      </p:sp>
      <p:pic>
        <p:nvPicPr>
          <p:cNvPr id="30" name="Graphic 29" descr="Bullseye">
            <a:extLst>
              <a:ext uri="{FF2B5EF4-FFF2-40B4-BE49-F238E27FC236}">
                <a16:creationId xmlns:a16="http://schemas.microsoft.com/office/drawing/2014/main" id="{117EB46C-D701-44CC-9E5E-3A63CC5FAF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56150" y="78253"/>
            <a:ext cx="1278159" cy="1262106"/>
          </a:xfrm>
          <a:prstGeom prst="rect">
            <a:avLst/>
          </a:prstGeom>
        </p:spPr>
      </p:pic>
      <p:pic>
        <p:nvPicPr>
          <p:cNvPr id="32" name="Graphic 31" descr="Books on shelf">
            <a:extLst>
              <a:ext uri="{FF2B5EF4-FFF2-40B4-BE49-F238E27FC236}">
                <a16:creationId xmlns:a16="http://schemas.microsoft.com/office/drawing/2014/main" id="{473323C3-CA83-4378-BBB7-40CAF90A62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49746" y="2476694"/>
            <a:ext cx="1185075" cy="118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5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Blockprint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1516</Words>
  <Application>Microsoft Office PowerPoint</Application>
  <PresentationFormat>Widescreen</PresentationFormat>
  <Paragraphs>153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Aptos Narrow</vt:lpstr>
      <vt:lpstr>Arial</vt:lpstr>
      <vt:lpstr>Avenir Next LT Pro</vt:lpstr>
      <vt:lpstr>AvenirNext LT Pro Medium</vt:lpstr>
      <vt:lpstr>Calibri</vt:lpstr>
      <vt:lpstr>Courier New</vt:lpstr>
      <vt:lpstr>Myanmar Text</vt:lpstr>
      <vt:lpstr>Times New Roman</vt:lpstr>
      <vt:lpstr>Wingdings 3</vt:lpstr>
      <vt:lpstr>BlockprintVTI</vt:lpstr>
      <vt:lpstr>PREDSTAVLJANJE NACIONALNIH REZULTATA ISTRAŽIVANJA PIAAC</vt:lpstr>
      <vt:lpstr>Sadržaj </vt:lpstr>
      <vt:lpstr>Struktura PIAAC programa</vt:lpstr>
      <vt:lpstr>PIAAC - Program za međunarodnu procjenu kompetencija odraslih </vt:lpstr>
      <vt:lpstr>Uzorak</vt:lpstr>
      <vt:lpstr>Strukura istraživanja</vt:lpstr>
      <vt:lpstr>PowerPoint Presentation</vt:lpstr>
      <vt:lpstr>Direktna procjena: kako se mjeri?</vt:lpstr>
      <vt:lpstr>PowerPoint Presentation</vt:lpstr>
      <vt:lpstr>Rezultati </vt:lpstr>
      <vt:lpstr>Prosječni rezultat u čitalačkoj pismenosti  za sve zemlje sudionice</vt:lpstr>
      <vt:lpstr>PowerPoint Presentation</vt:lpstr>
      <vt:lpstr>Prosječni rezultat u matematičkoj pismenosti  za sve zemlje sudionice</vt:lpstr>
      <vt:lpstr>PowerPoint Presentation</vt:lpstr>
      <vt:lpstr>Prosječni rezultat u domeni prilagodljivost u rješavanju problema  za sve zemlje sudionice</vt:lpstr>
      <vt:lpstr>PowerPoint Presentation</vt:lpstr>
      <vt:lpstr>Razlike s obzirom na odabrane karakteristike</vt:lpstr>
      <vt:lpstr>Razlike s obzirom na dob</vt:lpstr>
      <vt:lpstr>Razlike s obzirom na spol</vt:lpstr>
      <vt:lpstr>Razlike s obzirom na stupanj obrazovanja</vt:lpstr>
      <vt:lpstr>Razlike s obzirom na radni status</vt:lpstr>
      <vt:lpstr>Razlike s obzirom na migrantsko porijeklo</vt:lpstr>
      <vt:lpstr>Povezanost vještina s odabranim ekonomskim i društvenim ishodima u Hrvatskoj i zemljama OECD-a</vt:lpstr>
      <vt:lpstr>Ishodi na tržištu rada</vt:lpstr>
      <vt:lpstr>Individualna dobrobit</vt:lpstr>
      <vt:lpstr>Građanski angažman</vt:lpstr>
      <vt:lpstr>Zaključno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PREDSTAVLJANJE NACIONALNIH REZULTATA ISTRAŽIVANJA PIAAC</dc:title>
  <dc:creator>Tea Dominković</dc:creator>
  <cp:lastModifiedBy>Nena Rončević</cp:lastModifiedBy>
  <cp:revision>70</cp:revision>
  <dcterms:created xsi:type="dcterms:W3CDTF">2024-12-04T13:49:15Z</dcterms:created>
  <dcterms:modified xsi:type="dcterms:W3CDTF">2024-12-10T10:30:44Z</dcterms:modified>
</cp:coreProperties>
</file>