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92" r:id="rId2"/>
    <p:sldId id="258" r:id="rId3"/>
    <p:sldId id="259" r:id="rId4"/>
    <p:sldId id="260" r:id="rId5"/>
    <p:sldId id="270" r:id="rId6"/>
    <p:sldId id="293" r:id="rId7"/>
    <p:sldId id="294" r:id="rId8"/>
    <p:sldId id="295" r:id="rId9"/>
    <p:sldId id="296" r:id="rId10"/>
    <p:sldId id="307" r:id="rId11"/>
    <p:sldId id="308" r:id="rId12"/>
    <p:sldId id="309" r:id="rId13"/>
    <p:sldId id="297" r:id="rId14"/>
    <p:sldId id="310" r:id="rId15"/>
    <p:sldId id="298" r:id="rId16"/>
    <p:sldId id="300" r:id="rId17"/>
    <p:sldId id="302" r:id="rId18"/>
    <p:sldId id="312" r:id="rId19"/>
    <p:sldId id="290"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6F88"/>
    <a:srgbClr val="A54E0D"/>
    <a:srgbClr val="0F45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226" autoAdjust="0"/>
  </p:normalViewPr>
  <p:slideViewPr>
    <p:cSldViewPr snapToObjects="1">
      <p:cViewPr>
        <p:scale>
          <a:sx n="125" d="100"/>
          <a:sy n="125" d="100"/>
        </p:scale>
        <p:origin x="-1230"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xml.rels><?xml version="1.0" encoding="UTF-8" standalone="yes"?>
<Relationships xmlns="http://schemas.openxmlformats.org/package/2006/relationships"><Relationship Id="rId1" Type="http://schemas.openxmlformats.org/officeDocument/2006/relationships/oleObject" Target="Chart%202%20in%20Microsoft%20PowerPoint"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bg1">
                  <a:lumMod val="50000"/>
                </a:schemeClr>
              </a:solidFill>
            </c:spPr>
          </c:dPt>
          <c:dPt>
            <c:idx val="2"/>
            <c:bubble3D val="0"/>
            <c:spPr>
              <a:solidFill>
                <a:schemeClr val="accent6">
                  <a:lumMod val="75000"/>
                </a:schemeClr>
              </a:solidFill>
            </c:spPr>
          </c:dPt>
          <c:dPt>
            <c:idx val="3"/>
            <c:bubble3D val="0"/>
            <c:spPr>
              <a:solidFill>
                <a:schemeClr val="bg1">
                  <a:lumMod val="85000"/>
                </a:schemeClr>
              </a:solidFill>
            </c:spPr>
          </c:dPt>
          <c:dLbls>
            <c:showLegendKey val="0"/>
            <c:showVal val="0"/>
            <c:showCatName val="0"/>
            <c:showSerName val="0"/>
            <c:showPercent val="1"/>
            <c:showBubbleSize val="0"/>
            <c:showLeaderLines val="1"/>
          </c:dLbls>
          <c:cat>
            <c:strRef>
              <c:f>Sheet1!$A$2:$A$6</c:f>
              <c:strCache>
                <c:ptCount val="5"/>
                <c:pt idx="0">
                  <c:v>Opće</c:v>
                </c:pt>
                <c:pt idx="1">
                  <c:v>Strukovno</c:v>
                </c:pt>
                <c:pt idx="2">
                  <c:v>Visoko</c:v>
                </c:pt>
                <c:pt idx="3">
                  <c:v>Odrasli</c:v>
                </c:pt>
                <c:pt idx="4">
                  <c:v>Mladi</c:v>
                </c:pt>
              </c:strCache>
            </c:strRef>
          </c:cat>
          <c:val>
            <c:numRef>
              <c:f>Sheet1!$B$2:$B$6</c:f>
              <c:numCache>
                <c:formatCode>_-* #,##0.00\ [$€-1]_-;\-* #,##0.00\ [$€-1]_-;_-* "-"??\ [$€-1]_-;_-@_-</c:formatCode>
                <c:ptCount val="5"/>
                <c:pt idx="0">
                  <c:v>1612391</c:v>
                </c:pt>
                <c:pt idx="1">
                  <c:v>3049674</c:v>
                </c:pt>
                <c:pt idx="2">
                  <c:v>5233176</c:v>
                </c:pt>
                <c:pt idx="3">
                  <c:v>560196</c:v>
                </c:pt>
                <c:pt idx="4">
                  <c:v>2863461</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7721996918484815"/>
          <c:y val="0.66941877933960903"/>
          <c:w val="0.14316050880589165"/>
          <c:h val="0.26986533005453789"/>
        </c:manualLayout>
      </c:layout>
      <c:overlay val="0"/>
      <c:txPr>
        <a:bodyPr/>
        <a:lstStyle/>
        <a:p>
          <a:pPr>
            <a:defRPr sz="1200"/>
          </a:pPr>
          <a:endParaRPr lang="sr-Latn-RS"/>
        </a:p>
      </c:txPr>
    </c:legend>
    <c:plotVisOnly val="1"/>
    <c:dispBlanksAs val="gap"/>
    <c:showDLblsOverMax val="0"/>
  </c:chart>
  <c:txPr>
    <a:bodyPr/>
    <a:lstStyle/>
    <a:p>
      <a:pPr>
        <a:defRPr sz="1800"/>
      </a:pPr>
      <a:endParaRPr lang="sr-Latn-R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rAngAx val="1"/>
    </c:view3D>
    <c:floor>
      <c:thickness val="0"/>
      <c:spPr>
        <a:solidFill>
          <a:sysClr val="window" lastClr="FFFFFF">
            <a:lumMod val="85000"/>
          </a:sysClr>
        </a:solidFill>
      </c:spPr>
    </c:floor>
    <c:sideWall>
      <c:thickness val="0"/>
      <c:spPr>
        <a:solidFill>
          <a:sysClr val="window" lastClr="FFFFFF">
            <a:lumMod val="85000"/>
          </a:sysClr>
        </a:solidFill>
      </c:spPr>
    </c:sideWall>
    <c:backWall>
      <c:thickness val="0"/>
      <c:spPr>
        <a:solidFill>
          <a:sysClr val="window" lastClr="FFFFFF">
            <a:lumMod val="85000"/>
          </a:sysClr>
        </a:solidFill>
      </c:spPr>
    </c:backWall>
    <c:plotArea>
      <c:layout/>
      <c:bar3DChart>
        <c:barDir val="col"/>
        <c:grouping val="clustered"/>
        <c:varyColors val="0"/>
        <c:ser>
          <c:idx val="0"/>
          <c:order val="0"/>
          <c:spPr>
            <a:solidFill>
              <a:srgbClr val="4F81BD"/>
            </a:solidFill>
          </c:spPr>
          <c:invertIfNegative val="0"/>
          <c:dLbls>
            <c:showLegendKey val="0"/>
            <c:showVal val="1"/>
            <c:showCatName val="0"/>
            <c:showSerName val="0"/>
            <c:showPercent val="0"/>
            <c:showBubbleSize val="0"/>
            <c:showLeaderLines val="0"/>
          </c:dLbls>
          <c:cat>
            <c:strRef>
              <c:f>Sheet1!$A$5:$A$9</c:f>
              <c:strCache>
                <c:ptCount val="5"/>
                <c:pt idx="0">
                  <c:v>Opće obrazovanje</c:v>
                </c:pt>
                <c:pt idx="1">
                  <c:v>Strukovno obrazovanje i osposobljavanje</c:v>
                </c:pt>
                <c:pt idx="2">
                  <c:v>Visoko obrazovanje</c:v>
                </c:pt>
                <c:pt idx="3">
                  <c:v>Opće obrazovanje odraslih</c:v>
                </c:pt>
                <c:pt idx="4">
                  <c:v>Mladi</c:v>
                </c:pt>
              </c:strCache>
            </c:strRef>
          </c:cat>
          <c:val>
            <c:numRef>
              <c:f>Sheet1!$B$5:$B$9</c:f>
              <c:numCache>
                <c:formatCode>General</c:formatCode>
                <c:ptCount val="5"/>
                <c:pt idx="0">
                  <c:v>133</c:v>
                </c:pt>
                <c:pt idx="1">
                  <c:v>74</c:v>
                </c:pt>
                <c:pt idx="2">
                  <c:v>37</c:v>
                </c:pt>
                <c:pt idx="3">
                  <c:v>22</c:v>
                </c:pt>
                <c:pt idx="4">
                  <c:v>275</c:v>
                </c:pt>
              </c:numCache>
            </c:numRef>
          </c:val>
        </c:ser>
        <c:ser>
          <c:idx val="1"/>
          <c:order val="1"/>
          <c:invertIfNegative val="0"/>
          <c:cat>
            <c:strRef>
              <c:f>Sheet1!$A$5:$A$9</c:f>
              <c:strCache>
                <c:ptCount val="5"/>
                <c:pt idx="0">
                  <c:v>Opće obrazovanje</c:v>
                </c:pt>
                <c:pt idx="1">
                  <c:v>Strukovno obrazovanje i osposobljavanje</c:v>
                </c:pt>
                <c:pt idx="2">
                  <c:v>Visoko obrazovanje</c:v>
                </c:pt>
                <c:pt idx="3">
                  <c:v>Opće obrazovanje odraslih</c:v>
                </c:pt>
                <c:pt idx="4">
                  <c:v>Mladi</c:v>
                </c:pt>
              </c:strCache>
            </c:strRef>
          </c:cat>
          <c:val>
            <c:numRef>
              <c:f>Sheet1!$C$5:$C$9</c:f>
              <c:numCache>
                <c:formatCode>General</c:formatCode>
                <c:ptCount val="5"/>
              </c:numCache>
            </c:numRef>
          </c:val>
        </c:ser>
        <c:ser>
          <c:idx val="2"/>
          <c:order val="2"/>
          <c:spPr>
            <a:solidFill>
              <a:srgbClr val="9BBB59"/>
            </a:solidFill>
          </c:spPr>
          <c:invertIfNegative val="0"/>
          <c:dLbls>
            <c:spPr>
              <a:noFill/>
            </c:spPr>
            <c:showLegendKey val="0"/>
            <c:showVal val="1"/>
            <c:showCatName val="0"/>
            <c:showSerName val="0"/>
            <c:showPercent val="0"/>
            <c:showBubbleSize val="0"/>
            <c:showLeaderLines val="0"/>
          </c:dLbls>
          <c:cat>
            <c:strRef>
              <c:f>Sheet1!$A$5:$A$9</c:f>
              <c:strCache>
                <c:ptCount val="5"/>
                <c:pt idx="0">
                  <c:v>Opće obrazovanje</c:v>
                </c:pt>
                <c:pt idx="1">
                  <c:v>Strukovno obrazovanje i osposobljavanje</c:v>
                </c:pt>
                <c:pt idx="2">
                  <c:v>Visoko obrazovanje</c:v>
                </c:pt>
                <c:pt idx="3">
                  <c:v>Opće obrazovanje odraslih</c:v>
                </c:pt>
                <c:pt idx="4">
                  <c:v>Mladi</c:v>
                </c:pt>
              </c:strCache>
            </c:strRef>
          </c:cat>
          <c:val>
            <c:numRef>
              <c:f>Sheet1!$D$5:$D$9</c:f>
              <c:numCache>
                <c:formatCode>General</c:formatCode>
                <c:ptCount val="5"/>
                <c:pt idx="0">
                  <c:v>16</c:v>
                </c:pt>
                <c:pt idx="1">
                  <c:v>36</c:v>
                </c:pt>
                <c:pt idx="2">
                  <c:v>36</c:v>
                </c:pt>
                <c:pt idx="3">
                  <c:v>7</c:v>
                </c:pt>
                <c:pt idx="4">
                  <c:v>80</c:v>
                </c:pt>
              </c:numCache>
            </c:numRef>
          </c:val>
        </c:ser>
        <c:ser>
          <c:idx val="3"/>
          <c:order val="3"/>
          <c:invertIfNegative val="0"/>
          <c:cat>
            <c:strRef>
              <c:f>Sheet1!$A$5:$A$9</c:f>
              <c:strCache>
                <c:ptCount val="5"/>
                <c:pt idx="0">
                  <c:v>Opće obrazovanje</c:v>
                </c:pt>
                <c:pt idx="1">
                  <c:v>Strukovno obrazovanje i osposobljavanje</c:v>
                </c:pt>
                <c:pt idx="2">
                  <c:v>Visoko obrazovanje</c:v>
                </c:pt>
                <c:pt idx="3">
                  <c:v>Opće obrazovanje odraslih</c:v>
                </c:pt>
                <c:pt idx="4">
                  <c:v>Mladi</c:v>
                </c:pt>
              </c:strCache>
            </c:strRef>
          </c:cat>
          <c:val>
            <c:numRef>
              <c:f>Sheet1!$E$5:$E$9</c:f>
              <c:numCache>
                <c:formatCode>General</c:formatCode>
                <c:ptCount val="5"/>
              </c:numCache>
            </c:numRef>
          </c:val>
        </c:ser>
        <c:ser>
          <c:idx val="4"/>
          <c:order val="4"/>
          <c:invertIfNegative val="0"/>
          <c:cat>
            <c:strRef>
              <c:f>Sheet1!$A$5:$A$9</c:f>
              <c:strCache>
                <c:ptCount val="5"/>
                <c:pt idx="0">
                  <c:v>Opće obrazovanje</c:v>
                </c:pt>
                <c:pt idx="1">
                  <c:v>Strukovno obrazovanje i osposobljavanje</c:v>
                </c:pt>
                <c:pt idx="2">
                  <c:v>Visoko obrazovanje</c:v>
                </c:pt>
                <c:pt idx="3">
                  <c:v>Opće obrazovanje odraslih</c:v>
                </c:pt>
                <c:pt idx="4">
                  <c:v>Mladi</c:v>
                </c:pt>
              </c:strCache>
            </c:strRef>
          </c:cat>
          <c:val>
            <c:numRef>
              <c:f>Sheet1!$F$5:$F$9</c:f>
              <c:numCache>
                <c:formatCode>General</c:formatCode>
                <c:ptCount val="5"/>
              </c:numCache>
            </c:numRef>
          </c:val>
        </c:ser>
        <c:dLbls>
          <c:showLegendKey val="0"/>
          <c:showVal val="0"/>
          <c:showCatName val="0"/>
          <c:showSerName val="0"/>
          <c:showPercent val="0"/>
          <c:showBubbleSize val="0"/>
        </c:dLbls>
        <c:gapWidth val="150"/>
        <c:shape val="box"/>
        <c:axId val="83713024"/>
        <c:axId val="83723008"/>
        <c:axId val="0"/>
      </c:bar3DChart>
      <c:catAx>
        <c:axId val="83713024"/>
        <c:scaling>
          <c:orientation val="minMax"/>
        </c:scaling>
        <c:delete val="0"/>
        <c:axPos val="b"/>
        <c:majorTickMark val="out"/>
        <c:minorTickMark val="none"/>
        <c:tickLblPos val="nextTo"/>
        <c:txPr>
          <a:bodyPr/>
          <a:lstStyle/>
          <a:p>
            <a:pPr>
              <a:defRPr sz="900">
                <a:solidFill>
                  <a:schemeClr val="tx1">
                    <a:lumMod val="75000"/>
                    <a:lumOff val="25000"/>
                  </a:schemeClr>
                </a:solidFill>
              </a:defRPr>
            </a:pPr>
            <a:endParaRPr lang="sr-Latn-RS"/>
          </a:p>
        </c:txPr>
        <c:crossAx val="83723008"/>
        <c:crosses val="autoZero"/>
        <c:auto val="1"/>
        <c:lblAlgn val="ctr"/>
        <c:lblOffset val="100"/>
        <c:noMultiLvlLbl val="0"/>
      </c:catAx>
      <c:valAx>
        <c:axId val="83723008"/>
        <c:scaling>
          <c:orientation val="minMax"/>
        </c:scaling>
        <c:delete val="0"/>
        <c:axPos val="l"/>
        <c:majorGridlines/>
        <c:numFmt formatCode="General" sourceLinked="1"/>
        <c:majorTickMark val="out"/>
        <c:minorTickMark val="none"/>
        <c:tickLblPos val="nextTo"/>
        <c:crossAx val="83713024"/>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prep!$D$6</c:f>
              <c:strCache>
                <c:ptCount val="1"/>
                <c:pt idx="0">
                  <c:v>N - ukupan broj ocjenjenih prijava </c:v>
                </c:pt>
              </c:strCache>
            </c:strRef>
          </c:tx>
          <c:spPr>
            <a:solidFill>
              <a:schemeClr val="accent5">
                <a:lumMod val="75000"/>
              </a:schemeClr>
            </a:solidFill>
          </c:spPr>
          <c:invertIfNegative val="0"/>
          <c:dLbls>
            <c:spPr>
              <a:noFill/>
              <a:ln>
                <a:noFill/>
              </a:ln>
              <a:effectLst/>
            </c:spPr>
            <c:txPr>
              <a:bodyPr/>
              <a:lstStyle/>
              <a:p>
                <a:pPr>
                  <a:defRPr sz="800" b="1" i="0"/>
                </a:pPr>
                <a:endParaRPr lang="sr-Latn-R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prep!$B$7:$B$10</c:f>
              <c:strCache>
                <c:ptCount val="4"/>
                <c:pt idx="0">
                  <c:v>Opće obrazovanje</c:v>
                </c:pt>
                <c:pt idx="1">
                  <c:v>Strukovno obrazovanje i osposobljavanje</c:v>
                </c:pt>
                <c:pt idx="2">
                  <c:v>Mladi </c:v>
                </c:pt>
                <c:pt idx="3">
                  <c:v>Opće obrazovanje odraslih</c:v>
                </c:pt>
              </c:strCache>
            </c:strRef>
          </c:cat>
          <c:val>
            <c:numRef>
              <c:f>prep!$D$7:$D$10</c:f>
              <c:numCache>
                <c:formatCode>General</c:formatCode>
                <c:ptCount val="4"/>
                <c:pt idx="0">
                  <c:v>119</c:v>
                </c:pt>
                <c:pt idx="1">
                  <c:v>66</c:v>
                </c:pt>
                <c:pt idx="2">
                  <c:v>134</c:v>
                </c:pt>
                <c:pt idx="3">
                  <c:v>19</c:v>
                </c:pt>
              </c:numCache>
            </c:numRef>
          </c:val>
        </c:ser>
        <c:ser>
          <c:idx val="1"/>
          <c:order val="1"/>
          <c:tx>
            <c:strRef>
              <c:f>prep!$E$6</c:f>
              <c:strCache>
                <c:ptCount val="1"/>
                <c:pt idx="0">
                  <c:v>N - prijava koje su prošle kvalitativne kriterije (50% po ocjenjenom kriteriju) </c:v>
                </c:pt>
              </c:strCache>
            </c:strRef>
          </c:tx>
          <c:spPr>
            <a:solidFill>
              <a:schemeClr val="accent6"/>
            </a:solidFill>
          </c:spPr>
          <c:invertIfNegative val="0"/>
          <c:dLbls>
            <c:spPr>
              <a:noFill/>
              <a:ln>
                <a:noFill/>
              </a:ln>
              <a:effectLst/>
            </c:spPr>
            <c:txPr>
              <a:bodyPr/>
              <a:lstStyle/>
              <a:p>
                <a:pPr>
                  <a:defRPr sz="800" b="1"/>
                </a:pPr>
                <a:endParaRPr lang="sr-Latn-R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prep!$B$7:$B$10</c:f>
              <c:strCache>
                <c:ptCount val="4"/>
                <c:pt idx="0">
                  <c:v>Opće obrazovanje</c:v>
                </c:pt>
                <c:pt idx="1">
                  <c:v>Strukovno obrazovanje i osposobljavanje</c:v>
                </c:pt>
                <c:pt idx="2">
                  <c:v>Mladi </c:v>
                </c:pt>
                <c:pt idx="3">
                  <c:v>Opće obrazovanje odraslih</c:v>
                </c:pt>
              </c:strCache>
            </c:strRef>
          </c:cat>
          <c:val>
            <c:numRef>
              <c:f>prep!$E$7:$E$10</c:f>
              <c:numCache>
                <c:formatCode>General</c:formatCode>
                <c:ptCount val="4"/>
                <c:pt idx="0">
                  <c:v>75</c:v>
                </c:pt>
                <c:pt idx="1">
                  <c:v>55</c:v>
                </c:pt>
                <c:pt idx="2">
                  <c:v>121</c:v>
                </c:pt>
                <c:pt idx="3">
                  <c:v>19</c:v>
                </c:pt>
              </c:numCache>
            </c:numRef>
          </c:val>
        </c:ser>
        <c:dLbls>
          <c:showLegendKey val="0"/>
          <c:showVal val="0"/>
          <c:showCatName val="0"/>
          <c:showSerName val="0"/>
          <c:showPercent val="0"/>
          <c:showBubbleSize val="0"/>
        </c:dLbls>
        <c:gapWidth val="150"/>
        <c:axId val="127023360"/>
        <c:axId val="182448128"/>
      </c:barChart>
      <c:lineChart>
        <c:grouping val="stacked"/>
        <c:varyColors val="0"/>
        <c:ser>
          <c:idx val="2"/>
          <c:order val="2"/>
          <c:tx>
            <c:strRef>
              <c:f>prep!$F$6</c:f>
              <c:strCache>
                <c:ptCount val="1"/>
                <c:pt idx="0">
                  <c:v>% udio prijava za  KA1 (isključujući visoko obrazovanje)  koji zadovoljavaju minimalne kvalitativne kriterije  (50% po ocjenjenom  kriteriju)</c:v>
                </c:pt>
              </c:strCache>
            </c:strRef>
          </c:tx>
          <c:spPr>
            <a:ln>
              <a:solidFill>
                <a:schemeClr val="accent2">
                  <a:lumMod val="60000"/>
                  <a:lumOff val="40000"/>
                </a:schemeClr>
              </a:solidFill>
              <a:prstDash val="sysDot"/>
            </a:ln>
          </c:spPr>
          <c:marker>
            <c:symbol val="none"/>
          </c:marker>
          <c:dLbls>
            <c:spPr>
              <a:noFill/>
              <a:ln>
                <a:noFill/>
              </a:ln>
              <a:effectLst/>
            </c:spPr>
            <c:txPr>
              <a:bodyPr/>
              <a:lstStyle/>
              <a:p>
                <a:pPr>
                  <a:defRPr sz="800" b="0"/>
                </a:pPr>
                <a:endParaRPr lang="sr-Latn-R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prep!$B$7:$B$10</c:f>
              <c:strCache>
                <c:ptCount val="4"/>
                <c:pt idx="0">
                  <c:v>Opće obrazovanje</c:v>
                </c:pt>
                <c:pt idx="1">
                  <c:v>Strukovno obrazovanje i osposobljavanje</c:v>
                </c:pt>
                <c:pt idx="2">
                  <c:v>Mladi </c:v>
                </c:pt>
                <c:pt idx="3">
                  <c:v>Opće obrazovanje odraslih</c:v>
                </c:pt>
              </c:strCache>
            </c:strRef>
          </c:cat>
          <c:val>
            <c:numRef>
              <c:f>prep!$F$7:$F$10</c:f>
              <c:numCache>
                <c:formatCode>0.00%</c:formatCode>
                <c:ptCount val="4"/>
                <c:pt idx="0">
                  <c:v>0.63025210084033612</c:v>
                </c:pt>
                <c:pt idx="1">
                  <c:v>0.83333333333333337</c:v>
                </c:pt>
                <c:pt idx="2">
                  <c:v>0.90298507462686572</c:v>
                </c:pt>
                <c:pt idx="3">
                  <c:v>1</c:v>
                </c:pt>
              </c:numCache>
            </c:numRef>
          </c:val>
          <c:smooth val="0"/>
        </c:ser>
        <c:dLbls>
          <c:showLegendKey val="0"/>
          <c:showVal val="0"/>
          <c:showCatName val="0"/>
          <c:showSerName val="0"/>
          <c:showPercent val="0"/>
          <c:showBubbleSize val="0"/>
        </c:dLbls>
        <c:marker val="1"/>
        <c:smooth val="0"/>
        <c:axId val="182451200"/>
        <c:axId val="182449664"/>
      </c:lineChart>
      <c:catAx>
        <c:axId val="127023360"/>
        <c:scaling>
          <c:orientation val="minMax"/>
        </c:scaling>
        <c:delete val="0"/>
        <c:axPos val="b"/>
        <c:numFmt formatCode="General" sourceLinked="0"/>
        <c:majorTickMark val="out"/>
        <c:minorTickMark val="none"/>
        <c:tickLblPos val="nextTo"/>
        <c:txPr>
          <a:bodyPr/>
          <a:lstStyle/>
          <a:p>
            <a:pPr>
              <a:defRPr>
                <a:solidFill>
                  <a:schemeClr val="tx1">
                    <a:lumMod val="75000"/>
                    <a:lumOff val="25000"/>
                  </a:schemeClr>
                </a:solidFill>
              </a:defRPr>
            </a:pPr>
            <a:endParaRPr lang="sr-Latn-RS"/>
          </a:p>
        </c:txPr>
        <c:crossAx val="182448128"/>
        <c:crosses val="autoZero"/>
        <c:auto val="1"/>
        <c:lblAlgn val="ctr"/>
        <c:lblOffset val="100"/>
        <c:noMultiLvlLbl val="0"/>
      </c:catAx>
      <c:valAx>
        <c:axId val="182448128"/>
        <c:scaling>
          <c:orientation val="minMax"/>
        </c:scaling>
        <c:delete val="0"/>
        <c:axPos val="l"/>
        <c:majorGridlines/>
        <c:numFmt formatCode="General" sourceLinked="1"/>
        <c:majorTickMark val="out"/>
        <c:minorTickMark val="none"/>
        <c:tickLblPos val="nextTo"/>
        <c:crossAx val="127023360"/>
        <c:crosses val="autoZero"/>
        <c:crossBetween val="between"/>
      </c:valAx>
      <c:valAx>
        <c:axId val="182449664"/>
        <c:scaling>
          <c:orientation val="minMax"/>
        </c:scaling>
        <c:delete val="0"/>
        <c:axPos val="r"/>
        <c:numFmt formatCode="0.00%" sourceLinked="1"/>
        <c:majorTickMark val="out"/>
        <c:minorTickMark val="none"/>
        <c:tickLblPos val="nextTo"/>
        <c:txPr>
          <a:bodyPr/>
          <a:lstStyle/>
          <a:p>
            <a:pPr>
              <a:defRPr>
                <a:solidFill>
                  <a:schemeClr val="tx1">
                    <a:lumMod val="85000"/>
                    <a:lumOff val="15000"/>
                  </a:schemeClr>
                </a:solidFill>
              </a:defRPr>
            </a:pPr>
            <a:endParaRPr lang="sr-Latn-RS"/>
          </a:p>
        </c:txPr>
        <c:crossAx val="182451200"/>
        <c:crosses val="max"/>
        <c:crossBetween val="between"/>
      </c:valAx>
      <c:catAx>
        <c:axId val="182451200"/>
        <c:scaling>
          <c:orientation val="minMax"/>
        </c:scaling>
        <c:delete val="1"/>
        <c:axPos val="b"/>
        <c:numFmt formatCode="General" sourceLinked="1"/>
        <c:majorTickMark val="out"/>
        <c:minorTickMark val="none"/>
        <c:tickLblPos val="nextTo"/>
        <c:crossAx val="182449664"/>
        <c:crosses val="autoZero"/>
        <c:auto val="1"/>
        <c:lblAlgn val="ctr"/>
        <c:lblOffset val="100"/>
        <c:noMultiLvlLbl val="0"/>
      </c:catAx>
      <c:spPr>
        <a:solidFill>
          <a:schemeClr val="bg1">
            <a:lumMod val="95000"/>
          </a:schemeClr>
        </a:solidFill>
      </c:spPr>
    </c:plotArea>
    <c:legend>
      <c:legendPos val="r"/>
      <c:layout>
        <c:manualLayout>
          <c:xMode val="edge"/>
          <c:yMode val="edge"/>
          <c:x val="0.65366558324304802"/>
          <c:y val="0.35697631212402386"/>
          <c:w val="0.33779264214046822"/>
          <c:h val="0.57646316756824501"/>
        </c:manualLayout>
      </c:layout>
      <c:overlay val="0"/>
      <c:txPr>
        <a:bodyPr/>
        <a:lstStyle/>
        <a:p>
          <a:pPr>
            <a:defRPr>
              <a:solidFill>
                <a:schemeClr val="tx1">
                  <a:lumMod val="75000"/>
                  <a:lumOff val="25000"/>
                </a:schemeClr>
              </a:solidFill>
            </a:defRPr>
          </a:pPr>
          <a:endParaRPr lang="sr-Latn-R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4.9240954018200389E-2"/>
          <c:y val="1.7084080604800524E-2"/>
          <c:w val="0.94304485540630523"/>
          <c:h val="0.53628242171391538"/>
        </c:manualLayout>
      </c:layout>
      <c:bar3DChart>
        <c:barDir val="col"/>
        <c:grouping val="clustered"/>
        <c:varyColors val="0"/>
        <c:ser>
          <c:idx val="0"/>
          <c:order val="0"/>
          <c:spPr>
            <a:solidFill>
              <a:schemeClr val="accent1"/>
            </a:solidFill>
          </c:spPr>
          <c:invertIfNegative val="0"/>
          <c:dLbls>
            <c:showLegendKey val="0"/>
            <c:showVal val="1"/>
            <c:showCatName val="0"/>
            <c:showSerName val="0"/>
            <c:showPercent val="0"/>
            <c:showBubbleSize val="0"/>
            <c:showLeaderLines val="0"/>
          </c:dLbls>
          <c:cat>
            <c:strRef>
              <c:f>'[Chart 2 in Microsoft PowerPoint]kopija2'!$A$19:$A$26</c:f>
              <c:strCache>
                <c:ptCount val="8"/>
                <c:pt idx="0">
                  <c:v>Opće obrazovanje</c:v>
                </c:pt>
                <c:pt idx="1">
                  <c:v>Partnerstva koja uključuju samo škole (koordinatori)</c:v>
                </c:pt>
                <c:pt idx="2">
                  <c:v>Partnerstva koja uključuju samo škole (partneri)</c:v>
                </c:pt>
                <c:pt idx="3">
                  <c:v>Partnerstva koja ne uključuju samo škole</c:v>
                </c:pt>
                <c:pt idx="4">
                  <c:v>Strukovno obrazovanje i osposobljavanje</c:v>
                </c:pt>
                <c:pt idx="5">
                  <c:v>Visoko obrazovanje</c:v>
                </c:pt>
                <c:pt idx="6">
                  <c:v>Opće obrazovanje odraslih</c:v>
                </c:pt>
                <c:pt idx="7">
                  <c:v>Mladi</c:v>
                </c:pt>
              </c:strCache>
            </c:strRef>
          </c:cat>
          <c:val>
            <c:numRef>
              <c:f>'[Chart 2 in Microsoft PowerPoint]kopija2'!$B$19:$B$26</c:f>
              <c:numCache>
                <c:formatCode>General</c:formatCode>
                <c:ptCount val="8"/>
                <c:pt idx="0">
                  <c:v>43</c:v>
                </c:pt>
                <c:pt idx="4">
                  <c:v>20</c:v>
                </c:pt>
                <c:pt idx="5">
                  <c:v>11</c:v>
                </c:pt>
                <c:pt idx="6">
                  <c:v>14</c:v>
                </c:pt>
                <c:pt idx="7">
                  <c:v>18</c:v>
                </c:pt>
              </c:numCache>
            </c:numRef>
          </c:val>
        </c:ser>
        <c:ser>
          <c:idx val="1"/>
          <c:order val="1"/>
          <c:invertIfNegative val="0"/>
          <c:cat>
            <c:strRef>
              <c:f>'[Chart 2 in Microsoft PowerPoint]kopija2'!$A$19:$A$26</c:f>
              <c:strCache>
                <c:ptCount val="8"/>
                <c:pt idx="0">
                  <c:v>Opće obrazovanje</c:v>
                </c:pt>
                <c:pt idx="1">
                  <c:v>Partnerstva koja uključuju samo škole (koordinatori)</c:v>
                </c:pt>
                <c:pt idx="2">
                  <c:v>Partnerstva koja uključuju samo škole (partneri)</c:v>
                </c:pt>
                <c:pt idx="3">
                  <c:v>Partnerstva koja ne uključuju samo škole</c:v>
                </c:pt>
                <c:pt idx="4">
                  <c:v>Strukovno obrazovanje i osposobljavanje</c:v>
                </c:pt>
                <c:pt idx="5">
                  <c:v>Visoko obrazovanje</c:v>
                </c:pt>
                <c:pt idx="6">
                  <c:v>Opće obrazovanje odraslih</c:v>
                </c:pt>
                <c:pt idx="7">
                  <c:v>Mladi</c:v>
                </c:pt>
              </c:strCache>
            </c:strRef>
          </c:cat>
          <c:val>
            <c:numRef>
              <c:f>'[Chart 2 in Microsoft PowerPoint]kopija2'!$C$19:$C$26</c:f>
              <c:numCache>
                <c:formatCode>General</c:formatCode>
                <c:ptCount val="8"/>
              </c:numCache>
            </c:numRef>
          </c:val>
        </c:ser>
        <c:ser>
          <c:idx val="2"/>
          <c:order val="2"/>
          <c:spPr>
            <a:solidFill>
              <a:schemeClr val="accent3"/>
            </a:solidFill>
          </c:spPr>
          <c:invertIfNegative val="0"/>
          <c:dLbls>
            <c:dLbl>
              <c:idx val="2"/>
              <c:layout/>
              <c:tx>
                <c:rich>
                  <a:bodyPr/>
                  <a:lstStyle/>
                  <a:p>
                    <a:r>
                      <a:rPr lang="en-US" dirty="0" smtClean="0"/>
                      <a:t>3</a:t>
                    </a:r>
                    <a:r>
                      <a:rPr lang="hr-HR" dirty="0" smtClean="0"/>
                      <a:t>2</a:t>
                    </a:r>
                    <a:endParaRPr lang="en-US" dirty="0"/>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'[Chart 2 in Microsoft PowerPoint]kopija2'!$A$19:$A$26</c:f>
              <c:strCache>
                <c:ptCount val="8"/>
                <c:pt idx="0">
                  <c:v>Opće obrazovanje</c:v>
                </c:pt>
                <c:pt idx="1">
                  <c:v>Partnerstva koja uključuju samo škole (koordinatori)</c:v>
                </c:pt>
                <c:pt idx="2">
                  <c:v>Partnerstva koja uključuju samo škole (partneri)</c:v>
                </c:pt>
                <c:pt idx="3">
                  <c:v>Partnerstva koja ne uključuju samo škole</c:v>
                </c:pt>
                <c:pt idx="4">
                  <c:v>Strukovno obrazovanje i osposobljavanje</c:v>
                </c:pt>
                <c:pt idx="5">
                  <c:v>Visoko obrazovanje</c:v>
                </c:pt>
                <c:pt idx="6">
                  <c:v>Opće obrazovanje odraslih</c:v>
                </c:pt>
                <c:pt idx="7">
                  <c:v>Mladi</c:v>
                </c:pt>
              </c:strCache>
            </c:strRef>
          </c:cat>
          <c:val>
            <c:numRef>
              <c:f>'[Chart 2 in Microsoft PowerPoint]kopija2'!$D$19:$D$26</c:f>
              <c:numCache>
                <c:formatCode>General</c:formatCode>
                <c:ptCount val="8"/>
                <c:pt idx="1">
                  <c:v>5</c:v>
                </c:pt>
                <c:pt idx="2">
                  <c:v>32</c:v>
                </c:pt>
                <c:pt idx="3">
                  <c:v>2</c:v>
                </c:pt>
                <c:pt idx="4">
                  <c:v>3</c:v>
                </c:pt>
                <c:pt idx="5">
                  <c:v>2</c:v>
                </c:pt>
                <c:pt idx="6">
                  <c:v>2</c:v>
                </c:pt>
                <c:pt idx="7">
                  <c:v>2</c:v>
                </c:pt>
              </c:numCache>
            </c:numRef>
          </c:val>
        </c:ser>
        <c:ser>
          <c:idx val="3"/>
          <c:order val="3"/>
          <c:invertIfNegative val="0"/>
          <c:cat>
            <c:strRef>
              <c:f>'[Chart 2 in Microsoft PowerPoint]kopija2'!$A$19:$A$26</c:f>
              <c:strCache>
                <c:ptCount val="8"/>
                <c:pt idx="0">
                  <c:v>Opće obrazovanje</c:v>
                </c:pt>
                <c:pt idx="1">
                  <c:v>Partnerstva koja uključuju samo škole (koordinatori)</c:v>
                </c:pt>
                <c:pt idx="2">
                  <c:v>Partnerstva koja uključuju samo škole (partneri)</c:v>
                </c:pt>
                <c:pt idx="3">
                  <c:v>Partnerstva koja ne uključuju samo škole</c:v>
                </c:pt>
                <c:pt idx="4">
                  <c:v>Strukovno obrazovanje i osposobljavanje</c:v>
                </c:pt>
                <c:pt idx="5">
                  <c:v>Visoko obrazovanje</c:v>
                </c:pt>
                <c:pt idx="6">
                  <c:v>Opće obrazovanje odraslih</c:v>
                </c:pt>
                <c:pt idx="7">
                  <c:v>Mladi</c:v>
                </c:pt>
              </c:strCache>
            </c:strRef>
          </c:cat>
          <c:val>
            <c:numRef>
              <c:f>'[Chart 2 in Microsoft PowerPoint]kopija2'!$E$19:$E$26</c:f>
              <c:numCache>
                <c:formatCode>General</c:formatCode>
                <c:ptCount val="8"/>
              </c:numCache>
            </c:numRef>
          </c:val>
        </c:ser>
        <c:dLbls>
          <c:showLegendKey val="0"/>
          <c:showVal val="0"/>
          <c:showCatName val="0"/>
          <c:showSerName val="0"/>
          <c:showPercent val="0"/>
          <c:showBubbleSize val="0"/>
        </c:dLbls>
        <c:gapWidth val="150"/>
        <c:shape val="box"/>
        <c:axId val="51931776"/>
        <c:axId val="51945856"/>
        <c:axId val="0"/>
      </c:bar3DChart>
      <c:catAx>
        <c:axId val="51931776"/>
        <c:scaling>
          <c:orientation val="minMax"/>
        </c:scaling>
        <c:delete val="0"/>
        <c:axPos val="b"/>
        <c:majorTickMark val="out"/>
        <c:minorTickMark val="none"/>
        <c:tickLblPos val="nextTo"/>
        <c:txPr>
          <a:bodyPr/>
          <a:lstStyle/>
          <a:p>
            <a:pPr>
              <a:defRPr>
                <a:solidFill>
                  <a:schemeClr val="tx1">
                    <a:lumMod val="75000"/>
                    <a:lumOff val="25000"/>
                  </a:schemeClr>
                </a:solidFill>
              </a:defRPr>
            </a:pPr>
            <a:endParaRPr lang="sr-Latn-RS"/>
          </a:p>
        </c:txPr>
        <c:crossAx val="51945856"/>
        <c:crosses val="autoZero"/>
        <c:auto val="1"/>
        <c:lblAlgn val="ctr"/>
        <c:lblOffset val="100"/>
        <c:noMultiLvlLbl val="0"/>
      </c:catAx>
      <c:valAx>
        <c:axId val="51945856"/>
        <c:scaling>
          <c:orientation val="minMax"/>
        </c:scaling>
        <c:delete val="0"/>
        <c:axPos val="l"/>
        <c:majorGridlines/>
        <c:numFmt formatCode="General" sourceLinked="1"/>
        <c:majorTickMark val="out"/>
        <c:minorTickMark val="none"/>
        <c:tickLblPos val="nextTo"/>
        <c:crossAx val="51931776"/>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0"/>
          <c:tx>
            <c:strRef>
              <c:f>prep!$D$14</c:f>
              <c:strCache>
                <c:ptCount val="1"/>
                <c:pt idx="0">
                  <c:v>N - ukupan broj ocijenjenih prijava KA2  </c:v>
                </c:pt>
              </c:strCache>
            </c:strRef>
          </c:tx>
          <c:spPr>
            <a:solidFill>
              <a:schemeClr val="accent6"/>
            </a:solidFill>
          </c:spPr>
          <c:invertIfNegative val="0"/>
          <c:dLbls>
            <c:dLbl>
              <c:idx val="2"/>
              <c:layout/>
              <c:tx>
                <c:rich>
                  <a:bodyPr/>
                  <a:lstStyle/>
                  <a:p>
                    <a:r>
                      <a:rPr lang="en-US" smtClean="0"/>
                      <a:t>4</a:t>
                    </a:r>
                    <a:r>
                      <a:rPr lang="hr-HR" smtClean="0"/>
                      <a:t>3</a:t>
                    </a:r>
                    <a:endParaRPr lang="en-US" dirty="0"/>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prep!$B$15:$B$20</c:f>
              <c:strCache>
                <c:ptCount val="6"/>
                <c:pt idx="0">
                  <c:v>Visoko obrazovanje</c:v>
                </c:pt>
                <c:pt idx="1">
                  <c:v>Strukovno obrazovanje</c:v>
                </c:pt>
                <c:pt idx="2">
                  <c:v>Opće obrazovanje</c:v>
                </c:pt>
                <c:pt idx="3">
                  <c:v>Opće obrazovanje odraslih</c:v>
                </c:pt>
                <c:pt idx="4">
                  <c:v>Mladi</c:v>
                </c:pt>
                <c:pt idx="5">
                  <c:v>Višesektorske prijave </c:v>
                </c:pt>
              </c:strCache>
            </c:strRef>
          </c:cat>
          <c:val>
            <c:numRef>
              <c:f>prep!$D$15:$D$20</c:f>
              <c:numCache>
                <c:formatCode>General</c:formatCode>
                <c:ptCount val="6"/>
                <c:pt idx="0">
                  <c:v>9</c:v>
                </c:pt>
                <c:pt idx="1">
                  <c:v>16</c:v>
                </c:pt>
                <c:pt idx="2">
                  <c:v>45</c:v>
                </c:pt>
                <c:pt idx="3">
                  <c:v>12</c:v>
                </c:pt>
                <c:pt idx="4">
                  <c:v>8</c:v>
                </c:pt>
                <c:pt idx="5">
                  <c:v>10</c:v>
                </c:pt>
              </c:numCache>
            </c:numRef>
          </c:val>
        </c:ser>
        <c:ser>
          <c:idx val="2"/>
          <c:order val="1"/>
          <c:tx>
            <c:strRef>
              <c:f>prep!$E$14</c:f>
              <c:strCache>
                <c:ptCount val="1"/>
                <c:pt idx="0">
                  <c:v>N - prijava koje su prošle kvalitativne kriterije (50% po ocjenjenom kriteriju)                  </c:v>
                </c:pt>
              </c:strCache>
            </c:strRef>
          </c:tx>
          <c:spPr>
            <a:solidFill>
              <a:schemeClr val="accent5">
                <a:lumMod val="75000"/>
              </a:schemeClr>
            </a:solidFill>
          </c:spPr>
          <c:invertIfNegative val="0"/>
          <c:dLbls>
            <c:showLegendKey val="0"/>
            <c:showVal val="1"/>
            <c:showCatName val="0"/>
            <c:showSerName val="0"/>
            <c:showPercent val="0"/>
            <c:showBubbleSize val="0"/>
            <c:showLeaderLines val="0"/>
          </c:dLbls>
          <c:cat>
            <c:strRef>
              <c:f>prep!$B$15:$B$20</c:f>
              <c:strCache>
                <c:ptCount val="6"/>
                <c:pt idx="0">
                  <c:v>Visoko obrazovanje</c:v>
                </c:pt>
                <c:pt idx="1">
                  <c:v>Strukovno obrazovanje</c:v>
                </c:pt>
                <c:pt idx="2">
                  <c:v>Opće obrazovanje</c:v>
                </c:pt>
                <c:pt idx="3">
                  <c:v>Opće obrazovanje odraslih</c:v>
                </c:pt>
                <c:pt idx="4">
                  <c:v>Mladi</c:v>
                </c:pt>
                <c:pt idx="5">
                  <c:v>Višesektorske prijave </c:v>
                </c:pt>
              </c:strCache>
            </c:strRef>
          </c:cat>
          <c:val>
            <c:numRef>
              <c:f>prep!$E$15:$E$20</c:f>
              <c:numCache>
                <c:formatCode>General</c:formatCode>
                <c:ptCount val="6"/>
                <c:pt idx="0">
                  <c:v>2</c:v>
                </c:pt>
                <c:pt idx="1">
                  <c:v>7</c:v>
                </c:pt>
                <c:pt idx="2">
                  <c:v>22</c:v>
                </c:pt>
                <c:pt idx="3">
                  <c:v>7</c:v>
                </c:pt>
                <c:pt idx="4">
                  <c:v>5</c:v>
                </c:pt>
                <c:pt idx="5">
                  <c:v>7</c:v>
                </c:pt>
              </c:numCache>
            </c:numRef>
          </c:val>
        </c:ser>
        <c:dLbls>
          <c:showLegendKey val="0"/>
          <c:showVal val="0"/>
          <c:showCatName val="0"/>
          <c:showSerName val="0"/>
          <c:showPercent val="0"/>
          <c:showBubbleSize val="0"/>
        </c:dLbls>
        <c:gapWidth val="150"/>
        <c:axId val="113009024"/>
        <c:axId val="113010560"/>
        <c:extLst>
          <c:ext xmlns:c15="http://schemas.microsoft.com/office/drawing/2012/chart" uri="{02D57815-91ED-43cb-92C2-25804820EDAC}">
            <c15:filteredBarSeries>
              <c15:ser>
                <c:idx val="0"/>
                <c:order val="0"/>
                <c:tx>
                  <c:strRef>
                    <c:extLst>
                      <c:ext uri="{02D57815-91ED-43cb-92C2-25804820EDAC}">
                        <c15:formulaRef>
                          <c15:sqref>prep!$C$14</c15:sqref>
                        </c15:formulaRef>
                      </c:ext>
                    </c:extLst>
                    <c:strCache>
                      <c:ptCount val="1"/>
                      <c:pt idx="0">
                        <c:v>N - ukupan broj zaprimljenih prijava KA2 </c:v>
                      </c:pt>
                    </c:strCache>
                  </c:strRef>
                </c:tx>
                <c:spPr>
                  <a:solidFill>
                    <a:schemeClr val="accent5">
                      <a:lumMod val="75000"/>
                    </a:schemeClr>
                  </a:solidFill>
                </c:spPr>
                <c:invertIfNegative val="0"/>
                <c:cat>
                  <c:strRef>
                    <c:extLst>
                      <c:ext uri="{02D57815-91ED-43cb-92C2-25804820EDAC}">
                        <c15:formulaRef>
                          <c15:sqref>prep!$B$15:$B$20</c15:sqref>
                        </c15:formulaRef>
                      </c:ext>
                    </c:extLst>
                    <c:strCache>
                      <c:ptCount val="6"/>
                      <c:pt idx="0">
                        <c:v>Visoko obrazovanje</c:v>
                      </c:pt>
                      <c:pt idx="1">
                        <c:v>Strukovno obrazovanje</c:v>
                      </c:pt>
                      <c:pt idx="2">
                        <c:v>Školsko obrazovanje</c:v>
                      </c:pt>
                      <c:pt idx="3">
                        <c:v>Obrazovanje odraslih</c:v>
                      </c:pt>
                      <c:pt idx="4">
                        <c:v>Mladi</c:v>
                      </c:pt>
                      <c:pt idx="5">
                        <c:v>Višesektorske prijave </c:v>
                      </c:pt>
                    </c:strCache>
                  </c:strRef>
                </c:cat>
                <c:val>
                  <c:numRef>
                    <c:extLst>
                      <c:ext uri="{02D57815-91ED-43cb-92C2-25804820EDAC}">
                        <c15:formulaRef>
                          <c15:sqref>prep!$C$15:$C$20</c15:sqref>
                        </c15:formulaRef>
                      </c:ext>
                    </c:extLst>
                    <c:numCache>
                      <c:formatCode>General</c:formatCode>
                      <c:ptCount val="6"/>
                      <c:pt idx="0">
                        <c:v>11</c:v>
                      </c:pt>
                      <c:pt idx="1">
                        <c:v>20</c:v>
                      </c:pt>
                      <c:pt idx="2">
                        <c:v>45</c:v>
                      </c:pt>
                      <c:pt idx="3">
                        <c:v>14</c:v>
                      </c:pt>
                      <c:pt idx="4">
                        <c:v>9</c:v>
                      </c:pt>
                      <c:pt idx="5">
                        <c:v>13</c:v>
                      </c:pt>
                    </c:numCache>
                  </c:numRef>
                </c:val>
              </c15:ser>
            </c15:filteredBarSeries>
          </c:ext>
        </c:extLst>
      </c:barChart>
      <c:lineChart>
        <c:grouping val="standard"/>
        <c:varyColors val="0"/>
        <c:ser>
          <c:idx val="3"/>
          <c:order val="2"/>
          <c:tx>
            <c:strRef>
              <c:f>prep!$F$14</c:f>
              <c:strCache>
                <c:ptCount val="1"/>
                <c:pt idx="0">
                  <c:v>% udio prijava za KA2 koje su prošle minimalne kvalitativne kriterije za  odabir  (50% po kriteriju)</c:v>
                </c:pt>
              </c:strCache>
            </c:strRef>
          </c:tx>
          <c:spPr>
            <a:ln>
              <a:solidFill>
                <a:schemeClr val="accent2">
                  <a:lumMod val="40000"/>
                  <a:lumOff val="60000"/>
                </a:schemeClr>
              </a:solidFill>
              <a:prstDash val="sysDot"/>
            </a:ln>
          </c:spPr>
          <c:marker>
            <c:symbol val="none"/>
          </c:marker>
          <c:cat>
            <c:strRef>
              <c:f>prep!$B$15:$B$20</c:f>
              <c:strCache>
                <c:ptCount val="6"/>
                <c:pt idx="0">
                  <c:v>Visoko obrazovanje</c:v>
                </c:pt>
                <c:pt idx="1">
                  <c:v>Strukovno obrazovanje</c:v>
                </c:pt>
                <c:pt idx="2">
                  <c:v>Opće obrazovanje</c:v>
                </c:pt>
                <c:pt idx="3">
                  <c:v>Opće obrazovanje odraslih</c:v>
                </c:pt>
                <c:pt idx="4">
                  <c:v>Mladi</c:v>
                </c:pt>
                <c:pt idx="5">
                  <c:v>Višesektorske prijave </c:v>
                </c:pt>
              </c:strCache>
            </c:strRef>
          </c:cat>
          <c:val>
            <c:numRef>
              <c:f>prep!$F$15:$F$20</c:f>
              <c:numCache>
                <c:formatCode>0.00%</c:formatCode>
                <c:ptCount val="6"/>
                <c:pt idx="0">
                  <c:v>0.22222222222222221</c:v>
                </c:pt>
                <c:pt idx="1">
                  <c:v>0.4375</c:v>
                </c:pt>
                <c:pt idx="2">
                  <c:v>0.48888888888888887</c:v>
                </c:pt>
                <c:pt idx="3">
                  <c:v>0.58333333333333337</c:v>
                </c:pt>
                <c:pt idx="4">
                  <c:v>0.625</c:v>
                </c:pt>
                <c:pt idx="5">
                  <c:v>0.7</c:v>
                </c:pt>
              </c:numCache>
            </c:numRef>
          </c:val>
          <c:smooth val="0"/>
        </c:ser>
        <c:dLbls>
          <c:showLegendKey val="0"/>
          <c:showVal val="0"/>
          <c:showCatName val="0"/>
          <c:showSerName val="0"/>
          <c:showPercent val="0"/>
          <c:showBubbleSize val="0"/>
        </c:dLbls>
        <c:marker val="1"/>
        <c:smooth val="0"/>
        <c:axId val="113017984"/>
        <c:axId val="113012096"/>
      </c:lineChart>
      <c:catAx>
        <c:axId val="113009024"/>
        <c:scaling>
          <c:orientation val="minMax"/>
        </c:scaling>
        <c:delete val="0"/>
        <c:axPos val="b"/>
        <c:numFmt formatCode="General" sourceLinked="0"/>
        <c:majorTickMark val="out"/>
        <c:minorTickMark val="none"/>
        <c:tickLblPos val="nextTo"/>
        <c:txPr>
          <a:bodyPr/>
          <a:lstStyle/>
          <a:p>
            <a:pPr>
              <a:defRPr>
                <a:solidFill>
                  <a:schemeClr val="tx1">
                    <a:lumMod val="75000"/>
                    <a:lumOff val="25000"/>
                  </a:schemeClr>
                </a:solidFill>
              </a:defRPr>
            </a:pPr>
            <a:endParaRPr lang="sr-Latn-RS"/>
          </a:p>
        </c:txPr>
        <c:crossAx val="113010560"/>
        <c:crosses val="autoZero"/>
        <c:auto val="1"/>
        <c:lblAlgn val="ctr"/>
        <c:lblOffset val="100"/>
        <c:noMultiLvlLbl val="0"/>
      </c:catAx>
      <c:valAx>
        <c:axId val="113010560"/>
        <c:scaling>
          <c:orientation val="minMax"/>
        </c:scaling>
        <c:delete val="0"/>
        <c:axPos val="l"/>
        <c:majorGridlines/>
        <c:numFmt formatCode="General" sourceLinked="1"/>
        <c:majorTickMark val="out"/>
        <c:minorTickMark val="none"/>
        <c:tickLblPos val="nextTo"/>
        <c:crossAx val="113009024"/>
        <c:crosses val="autoZero"/>
        <c:crossBetween val="between"/>
      </c:valAx>
      <c:valAx>
        <c:axId val="113012096"/>
        <c:scaling>
          <c:orientation val="minMax"/>
        </c:scaling>
        <c:delete val="0"/>
        <c:axPos val="r"/>
        <c:numFmt formatCode="0.00%" sourceLinked="1"/>
        <c:majorTickMark val="out"/>
        <c:minorTickMark val="none"/>
        <c:tickLblPos val="nextTo"/>
        <c:txPr>
          <a:bodyPr/>
          <a:lstStyle/>
          <a:p>
            <a:pPr>
              <a:defRPr>
                <a:solidFill>
                  <a:schemeClr val="tx1">
                    <a:lumMod val="75000"/>
                    <a:lumOff val="25000"/>
                  </a:schemeClr>
                </a:solidFill>
              </a:defRPr>
            </a:pPr>
            <a:endParaRPr lang="sr-Latn-RS"/>
          </a:p>
        </c:txPr>
        <c:crossAx val="113017984"/>
        <c:crosses val="max"/>
        <c:crossBetween val="between"/>
      </c:valAx>
      <c:catAx>
        <c:axId val="113017984"/>
        <c:scaling>
          <c:orientation val="minMax"/>
        </c:scaling>
        <c:delete val="1"/>
        <c:axPos val="b"/>
        <c:numFmt formatCode="General" sourceLinked="1"/>
        <c:majorTickMark val="out"/>
        <c:minorTickMark val="none"/>
        <c:tickLblPos val="nextTo"/>
        <c:crossAx val="113012096"/>
        <c:crosses val="autoZero"/>
        <c:auto val="1"/>
        <c:lblAlgn val="ctr"/>
        <c:lblOffset val="100"/>
        <c:noMultiLvlLbl val="0"/>
      </c:catAx>
      <c:spPr>
        <a:solidFill>
          <a:schemeClr val="bg1">
            <a:lumMod val="95000"/>
          </a:schemeClr>
        </a:solidFill>
      </c:spPr>
    </c:plotArea>
    <c:legend>
      <c:legendPos val="r"/>
      <c:layout/>
      <c:overlay val="0"/>
      <c:txPr>
        <a:bodyPr/>
        <a:lstStyle/>
        <a:p>
          <a:pPr>
            <a:defRPr>
              <a:solidFill>
                <a:schemeClr val="tx1">
                  <a:lumMod val="75000"/>
                  <a:lumOff val="25000"/>
                </a:schemeClr>
              </a:solidFill>
            </a:defRPr>
          </a:pPr>
          <a:endParaRPr lang="sr-Latn-R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77884-4634-4A28-8564-8A4F986C95AD}" type="doc">
      <dgm:prSet loTypeId="urn:microsoft.com/office/officeart/2011/layout/TabList" loCatId="list" qsTypeId="urn:microsoft.com/office/officeart/2005/8/quickstyle/simple1" qsCatId="simple" csTypeId="urn:microsoft.com/office/officeart/2005/8/colors/accent5_2" csCatId="accent5" phldr="1"/>
      <dgm:spPr/>
      <dgm:t>
        <a:bodyPr/>
        <a:lstStyle/>
        <a:p>
          <a:endParaRPr lang="hr-HR"/>
        </a:p>
      </dgm:t>
    </dgm:pt>
    <dgm:pt modelId="{4271C9C1-E564-44AA-948E-B0F86DFCF6BF}">
      <dgm:prSet phldrT="[Text]" custT="1"/>
      <dgm:spPr/>
      <dgm:t>
        <a:bodyPr/>
        <a:lstStyle/>
        <a:p>
          <a:r>
            <a:rPr lang="hr-HR" sz="1600" b="1" dirty="0" smtClean="0">
              <a:solidFill>
                <a:schemeClr val="tx1">
                  <a:lumMod val="65000"/>
                  <a:lumOff val="35000"/>
                </a:schemeClr>
              </a:solidFill>
            </a:rPr>
            <a:t>Međunarodna mobilnost i suradnja</a:t>
          </a:r>
          <a:endParaRPr lang="hr-HR" sz="1600" b="1" dirty="0">
            <a:solidFill>
              <a:schemeClr val="tx1">
                <a:lumMod val="65000"/>
                <a:lumOff val="35000"/>
              </a:schemeClr>
            </a:solidFill>
          </a:endParaRPr>
        </a:p>
      </dgm:t>
    </dgm:pt>
    <dgm:pt modelId="{0AA99B3F-F5F5-49AB-A243-6161B1EFBE6E}">
      <dgm:prSet phldrT="[Text]"/>
      <dgm:spPr>
        <a:ln>
          <a:solidFill>
            <a:schemeClr val="accent5">
              <a:lumMod val="75000"/>
            </a:schemeClr>
          </a:solidFill>
        </a:ln>
      </dgm:spPr>
      <dgm:t>
        <a:bodyPr/>
        <a:lstStyle/>
        <a:p>
          <a:r>
            <a:rPr lang="hr-HR" b="1" dirty="0" smtClean="0">
              <a:solidFill>
                <a:schemeClr val="bg1"/>
              </a:solidFill>
            </a:rPr>
            <a:t>INSTRUMENTI</a:t>
          </a:r>
          <a:endParaRPr lang="hr-HR" b="1" dirty="0">
            <a:solidFill>
              <a:schemeClr val="bg1"/>
            </a:solidFill>
          </a:endParaRPr>
        </a:p>
      </dgm:t>
    </dgm:pt>
    <dgm:pt modelId="{A9142BF9-F4AF-4E53-8FE5-B2E7E41D832D}" type="sibTrans" cxnId="{1FF9F59C-CC21-448D-822F-861FEA26AC28}">
      <dgm:prSet/>
      <dgm:spPr/>
      <dgm:t>
        <a:bodyPr/>
        <a:lstStyle/>
        <a:p>
          <a:endParaRPr lang="hr-HR"/>
        </a:p>
      </dgm:t>
    </dgm:pt>
    <dgm:pt modelId="{2E7D6CB1-0517-4E31-A01F-DC5880264E7B}" type="parTrans" cxnId="{1FF9F59C-CC21-448D-822F-861FEA26AC28}">
      <dgm:prSet/>
      <dgm:spPr/>
      <dgm:t>
        <a:bodyPr/>
        <a:lstStyle/>
        <a:p>
          <a:endParaRPr lang="hr-HR"/>
        </a:p>
      </dgm:t>
    </dgm:pt>
    <dgm:pt modelId="{3B00AE26-D15D-49DC-B83C-C5E7D4213C91}" type="sibTrans" cxnId="{F8DA7DE7-1AB5-4768-A144-128D798EC0F3}">
      <dgm:prSet/>
      <dgm:spPr/>
      <dgm:t>
        <a:bodyPr/>
        <a:lstStyle/>
        <a:p>
          <a:endParaRPr lang="hr-HR"/>
        </a:p>
      </dgm:t>
    </dgm:pt>
    <dgm:pt modelId="{B7305B57-6F33-4DB9-90B0-CC8717E4F4E7}" type="parTrans" cxnId="{F8DA7DE7-1AB5-4768-A144-128D798EC0F3}">
      <dgm:prSet/>
      <dgm:spPr/>
      <dgm:t>
        <a:bodyPr/>
        <a:lstStyle/>
        <a:p>
          <a:endParaRPr lang="hr-HR"/>
        </a:p>
      </dgm:t>
    </dgm:pt>
    <dgm:pt modelId="{A40E581A-6EA2-4809-84D5-135CDF502A06}">
      <dgm:prSet phldrT="[Text]" custT="1"/>
      <dgm:spPr/>
      <dgm:t>
        <a:bodyPr/>
        <a:lstStyle/>
        <a:p>
          <a:r>
            <a:rPr lang="hr-HR" sz="1600" b="1" dirty="0" smtClean="0">
              <a:solidFill>
                <a:schemeClr val="tx1">
                  <a:lumMod val="65000"/>
                  <a:lumOff val="35000"/>
                </a:schemeClr>
              </a:solidFill>
            </a:rPr>
            <a:t>U</a:t>
          </a:r>
          <a:r>
            <a:rPr lang="pt-BR" sz="1600" b="1" dirty="0" smtClean="0">
              <a:solidFill>
                <a:schemeClr val="tx1">
                  <a:lumMod val="65000"/>
                  <a:lumOff val="35000"/>
                </a:schemeClr>
              </a:solidFill>
            </a:rPr>
            <a:t>naprjeđenje sustava internacionalizacijom </a:t>
          </a:r>
          <a:endParaRPr lang="hr-HR" sz="1600" b="1" dirty="0">
            <a:solidFill>
              <a:schemeClr val="tx1">
                <a:lumMod val="65000"/>
                <a:lumOff val="35000"/>
              </a:schemeClr>
            </a:solidFill>
          </a:endParaRPr>
        </a:p>
      </dgm:t>
    </dgm:pt>
    <dgm:pt modelId="{D7F55E75-A337-4802-8716-A802F4CFC6A5}">
      <dgm:prSet phldrT="[Text]"/>
      <dgm:spPr>
        <a:ln>
          <a:solidFill>
            <a:schemeClr val="accent5">
              <a:lumMod val="75000"/>
            </a:schemeClr>
          </a:solidFill>
        </a:ln>
      </dgm:spPr>
      <dgm:t>
        <a:bodyPr/>
        <a:lstStyle/>
        <a:p>
          <a:r>
            <a:rPr lang="hr-HR" b="1" dirty="0" smtClean="0">
              <a:solidFill>
                <a:schemeClr val="bg1"/>
              </a:solidFill>
            </a:rPr>
            <a:t>SVRHA</a:t>
          </a:r>
          <a:endParaRPr lang="hr-HR" b="1" dirty="0">
            <a:solidFill>
              <a:schemeClr val="bg1"/>
            </a:solidFill>
          </a:endParaRPr>
        </a:p>
      </dgm:t>
    </dgm:pt>
    <dgm:pt modelId="{A0025AF0-CB0B-4881-A668-429C57EBFA7C}" type="sibTrans" cxnId="{2FE0C0FC-719F-4E31-884A-69701B17E4B8}">
      <dgm:prSet/>
      <dgm:spPr/>
      <dgm:t>
        <a:bodyPr/>
        <a:lstStyle/>
        <a:p>
          <a:endParaRPr lang="hr-HR"/>
        </a:p>
      </dgm:t>
    </dgm:pt>
    <dgm:pt modelId="{F0C93723-D5B1-41F0-AC8A-512B3587FA38}" type="parTrans" cxnId="{2FE0C0FC-719F-4E31-884A-69701B17E4B8}">
      <dgm:prSet/>
      <dgm:spPr/>
      <dgm:t>
        <a:bodyPr/>
        <a:lstStyle/>
        <a:p>
          <a:endParaRPr lang="hr-HR"/>
        </a:p>
      </dgm:t>
    </dgm:pt>
    <dgm:pt modelId="{3EEEAAFD-1700-4619-AFA0-A2618C5D5B91}" type="sibTrans" cxnId="{F9D3CF7A-C959-483A-89D6-4B5F9CA7173E}">
      <dgm:prSet/>
      <dgm:spPr/>
      <dgm:t>
        <a:bodyPr/>
        <a:lstStyle/>
        <a:p>
          <a:endParaRPr lang="hr-HR"/>
        </a:p>
      </dgm:t>
    </dgm:pt>
    <dgm:pt modelId="{3904E508-B049-4374-8BE0-A00D1AE186E4}" type="parTrans" cxnId="{F9D3CF7A-C959-483A-89D6-4B5F9CA7173E}">
      <dgm:prSet/>
      <dgm:spPr/>
      <dgm:t>
        <a:bodyPr/>
        <a:lstStyle/>
        <a:p>
          <a:endParaRPr lang="hr-HR"/>
        </a:p>
      </dgm:t>
    </dgm:pt>
    <dgm:pt modelId="{14DB9162-CC60-4054-A1C2-948A784E7F37}">
      <dgm:prSet phldrT="[Text]" custT="1"/>
      <dgm:spPr/>
      <dgm:t>
        <a:bodyPr/>
        <a:lstStyle/>
        <a:p>
          <a:r>
            <a:rPr lang="hr-HR" sz="1600" b="1" dirty="0" smtClean="0">
              <a:solidFill>
                <a:schemeClr val="tx1">
                  <a:lumMod val="65000"/>
                  <a:lumOff val="35000"/>
                </a:schemeClr>
              </a:solidFill>
            </a:rPr>
            <a:t>Obrazovanje, mladi i znanost</a:t>
          </a:r>
          <a:endParaRPr lang="hr-HR" sz="1600" b="1" dirty="0">
            <a:solidFill>
              <a:schemeClr val="tx1">
                <a:lumMod val="65000"/>
                <a:lumOff val="35000"/>
              </a:schemeClr>
            </a:solidFill>
          </a:endParaRPr>
        </a:p>
      </dgm:t>
    </dgm:pt>
    <dgm:pt modelId="{9618A6D4-A91B-4810-8B40-4ECDE9531B95}">
      <dgm:prSet phldrT="[Text]"/>
      <dgm:spPr>
        <a:ln>
          <a:solidFill>
            <a:schemeClr val="accent5">
              <a:lumMod val="75000"/>
            </a:schemeClr>
          </a:solidFill>
        </a:ln>
      </dgm:spPr>
      <dgm:t>
        <a:bodyPr/>
        <a:lstStyle/>
        <a:p>
          <a:r>
            <a:rPr lang="hr-HR" b="1" dirty="0" smtClean="0">
              <a:solidFill>
                <a:schemeClr val="bg1"/>
              </a:solidFill>
            </a:rPr>
            <a:t>PODRUČJA</a:t>
          </a:r>
          <a:r>
            <a:rPr lang="hr-HR" dirty="0" smtClean="0">
              <a:solidFill>
                <a:schemeClr val="bg1"/>
              </a:solidFill>
            </a:rPr>
            <a:t> </a:t>
          </a:r>
          <a:r>
            <a:rPr lang="hr-HR" b="1" dirty="0" smtClean="0">
              <a:solidFill>
                <a:schemeClr val="bg1"/>
              </a:solidFill>
            </a:rPr>
            <a:t>RADA</a:t>
          </a:r>
          <a:endParaRPr lang="hr-HR" b="1" dirty="0">
            <a:solidFill>
              <a:schemeClr val="bg1"/>
            </a:solidFill>
          </a:endParaRPr>
        </a:p>
      </dgm:t>
    </dgm:pt>
    <dgm:pt modelId="{647CB33F-E1FF-46B5-80FD-2140E7B96E1B}" type="sibTrans" cxnId="{03268D75-A1E5-4C68-8E00-4CC52A6A0AE8}">
      <dgm:prSet/>
      <dgm:spPr/>
      <dgm:t>
        <a:bodyPr/>
        <a:lstStyle/>
        <a:p>
          <a:endParaRPr lang="hr-HR"/>
        </a:p>
      </dgm:t>
    </dgm:pt>
    <dgm:pt modelId="{282FB12C-E484-4FAA-BFD2-D781E5903ACC}" type="parTrans" cxnId="{03268D75-A1E5-4C68-8E00-4CC52A6A0AE8}">
      <dgm:prSet/>
      <dgm:spPr/>
      <dgm:t>
        <a:bodyPr/>
        <a:lstStyle/>
        <a:p>
          <a:endParaRPr lang="hr-HR"/>
        </a:p>
      </dgm:t>
    </dgm:pt>
    <dgm:pt modelId="{EED73BD6-7A39-4340-B60A-3371808C5807}" type="sibTrans" cxnId="{1EB65DE9-7B48-4F8E-8741-78C2317D422A}">
      <dgm:prSet/>
      <dgm:spPr/>
      <dgm:t>
        <a:bodyPr/>
        <a:lstStyle/>
        <a:p>
          <a:endParaRPr lang="hr-HR"/>
        </a:p>
      </dgm:t>
    </dgm:pt>
    <dgm:pt modelId="{1DA98621-9B1B-4C94-88FB-FB1B989573B1}" type="parTrans" cxnId="{1EB65DE9-7B48-4F8E-8741-78C2317D422A}">
      <dgm:prSet/>
      <dgm:spPr/>
      <dgm:t>
        <a:bodyPr/>
        <a:lstStyle/>
        <a:p>
          <a:endParaRPr lang="hr-HR"/>
        </a:p>
      </dgm:t>
    </dgm:pt>
    <dgm:pt modelId="{DD6626F1-0BCC-40ED-89EB-AD2FF0DC6D84}">
      <dgm:prSet phldrT="[Text]" custT="1"/>
      <dgm:spPr/>
      <dgm:t>
        <a:bodyPr/>
        <a:lstStyle/>
        <a:p>
          <a:r>
            <a:rPr lang="hr-HR" sz="1600" b="1" dirty="0" smtClean="0">
              <a:solidFill>
                <a:schemeClr val="tx1">
                  <a:lumMod val="65000"/>
                  <a:lumOff val="35000"/>
                </a:schemeClr>
              </a:solidFill>
            </a:rPr>
            <a:t>Vlada RH osniva AMPEU </a:t>
          </a:r>
          <a:endParaRPr lang="hr-HR" sz="1600" b="1" dirty="0">
            <a:solidFill>
              <a:schemeClr val="tx1">
                <a:lumMod val="65000"/>
                <a:lumOff val="35000"/>
              </a:schemeClr>
            </a:solidFill>
          </a:endParaRPr>
        </a:p>
      </dgm:t>
    </dgm:pt>
    <dgm:pt modelId="{03D21129-8FCE-4473-8A58-55746A317F3E}">
      <dgm:prSet phldrT="[Text]"/>
      <dgm:spPr>
        <a:ln>
          <a:solidFill>
            <a:schemeClr val="accent5">
              <a:lumMod val="75000"/>
            </a:schemeClr>
          </a:solidFill>
        </a:ln>
      </dgm:spPr>
      <dgm:t>
        <a:bodyPr/>
        <a:lstStyle/>
        <a:p>
          <a:r>
            <a:rPr lang="hr-HR" b="1" dirty="0" smtClean="0">
              <a:solidFill>
                <a:schemeClr val="bg1"/>
              </a:solidFill>
            </a:rPr>
            <a:t>2007</a:t>
          </a:r>
          <a:r>
            <a:rPr lang="hr-HR" dirty="0" smtClean="0">
              <a:solidFill>
                <a:schemeClr val="bg1"/>
              </a:solidFill>
            </a:rPr>
            <a:t>.</a:t>
          </a:r>
          <a:endParaRPr lang="hr-HR" dirty="0">
            <a:solidFill>
              <a:schemeClr val="bg1"/>
            </a:solidFill>
          </a:endParaRPr>
        </a:p>
      </dgm:t>
    </dgm:pt>
    <dgm:pt modelId="{043DA927-4369-42B5-89D7-1837B501CCC6}" type="sibTrans" cxnId="{01FD3D4E-6D2E-48D8-AD86-0A061E8113E9}">
      <dgm:prSet/>
      <dgm:spPr/>
      <dgm:t>
        <a:bodyPr/>
        <a:lstStyle/>
        <a:p>
          <a:endParaRPr lang="hr-HR"/>
        </a:p>
      </dgm:t>
    </dgm:pt>
    <dgm:pt modelId="{48F31FF8-89D9-4561-97D1-6FC2B367CB50}" type="parTrans" cxnId="{01FD3D4E-6D2E-48D8-AD86-0A061E8113E9}">
      <dgm:prSet/>
      <dgm:spPr/>
      <dgm:t>
        <a:bodyPr/>
        <a:lstStyle/>
        <a:p>
          <a:endParaRPr lang="hr-HR"/>
        </a:p>
      </dgm:t>
    </dgm:pt>
    <dgm:pt modelId="{D7DC5691-A115-4E7C-B200-9C50567A6437}" type="sibTrans" cxnId="{3B2E993F-2BCA-4C25-9AA3-A47361B6E177}">
      <dgm:prSet/>
      <dgm:spPr/>
      <dgm:t>
        <a:bodyPr/>
        <a:lstStyle/>
        <a:p>
          <a:endParaRPr lang="hr-HR"/>
        </a:p>
      </dgm:t>
    </dgm:pt>
    <dgm:pt modelId="{989A2477-DE84-4BB7-B532-4200B7BE18F2}" type="parTrans" cxnId="{3B2E993F-2BCA-4C25-9AA3-A47361B6E177}">
      <dgm:prSet/>
      <dgm:spPr/>
      <dgm:t>
        <a:bodyPr/>
        <a:lstStyle/>
        <a:p>
          <a:endParaRPr lang="hr-HR"/>
        </a:p>
      </dgm:t>
    </dgm:pt>
    <dgm:pt modelId="{0496F6A2-E116-4027-9006-639EA74F418F}">
      <dgm:prSet phldrT="[Text]"/>
      <dgm:spPr>
        <a:ln>
          <a:solidFill>
            <a:schemeClr val="accent5">
              <a:lumMod val="75000"/>
            </a:schemeClr>
          </a:solidFill>
        </a:ln>
      </dgm:spPr>
      <dgm:t>
        <a:bodyPr/>
        <a:lstStyle/>
        <a:p>
          <a:r>
            <a:rPr lang="hr-HR" b="1" dirty="0" smtClean="0">
              <a:solidFill>
                <a:schemeClr val="bg1"/>
              </a:solidFill>
            </a:rPr>
            <a:t>NADLEŽNA</a:t>
          </a:r>
          <a:r>
            <a:rPr lang="hr-HR" dirty="0" smtClean="0">
              <a:solidFill>
                <a:schemeClr val="bg1"/>
              </a:solidFill>
            </a:rPr>
            <a:t> </a:t>
          </a:r>
          <a:r>
            <a:rPr lang="hr-HR" b="1" dirty="0" smtClean="0">
              <a:solidFill>
                <a:schemeClr val="bg1"/>
              </a:solidFill>
            </a:rPr>
            <a:t>MINISTARSTVA</a:t>
          </a:r>
          <a:endParaRPr lang="hr-HR" dirty="0">
            <a:solidFill>
              <a:schemeClr val="bg1"/>
            </a:solidFill>
          </a:endParaRPr>
        </a:p>
      </dgm:t>
    </dgm:pt>
    <dgm:pt modelId="{60B0E645-C866-4028-AF79-EE9BEECC43CD}" type="parTrans" cxnId="{F0A11039-848B-4DEA-AEE0-AF668A48BAE6}">
      <dgm:prSet/>
      <dgm:spPr/>
      <dgm:t>
        <a:bodyPr/>
        <a:lstStyle/>
        <a:p>
          <a:endParaRPr lang="hr-HR"/>
        </a:p>
      </dgm:t>
    </dgm:pt>
    <dgm:pt modelId="{0A41658C-85A3-46A3-AD76-ADB3F5594016}" type="sibTrans" cxnId="{F0A11039-848B-4DEA-AEE0-AF668A48BAE6}">
      <dgm:prSet/>
      <dgm:spPr/>
      <dgm:t>
        <a:bodyPr/>
        <a:lstStyle/>
        <a:p>
          <a:endParaRPr lang="hr-HR"/>
        </a:p>
      </dgm:t>
    </dgm:pt>
    <dgm:pt modelId="{792B7A9A-3AC8-495D-8E1A-D2F0023841FF}">
      <dgm:prSet phldrT="[Text]" custT="1"/>
      <dgm:spPr/>
      <dgm:t>
        <a:bodyPr/>
        <a:lstStyle/>
        <a:p>
          <a:r>
            <a:rPr lang="hr-HR" sz="1600" b="1" dirty="0" smtClean="0">
              <a:solidFill>
                <a:schemeClr val="tx1">
                  <a:lumMod val="65000"/>
                  <a:lumOff val="35000"/>
                </a:schemeClr>
              </a:solidFill>
            </a:rPr>
            <a:t>MZOS i MSPM</a:t>
          </a:r>
          <a:endParaRPr lang="hr-HR" sz="1600" b="1" dirty="0">
            <a:solidFill>
              <a:schemeClr val="tx1">
                <a:lumMod val="65000"/>
                <a:lumOff val="35000"/>
              </a:schemeClr>
            </a:solidFill>
          </a:endParaRPr>
        </a:p>
      </dgm:t>
    </dgm:pt>
    <dgm:pt modelId="{7923F07D-FD6E-494A-9551-5A5A0553F04F}" type="parTrans" cxnId="{794BDB7C-09C9-4E76-A455-A3F78FFF938B}">
      <dgm:prSet/>
      <dgm:spPr/>
      <dgm:t>
        <a:bodyPr/>
        <a:lstStyle/>
        <a:p>
          <a:endParaRPr lang="hr-HR"/>
        </a:p>
      </dgm:t>
    </dgm:pt>
    <dgm:pt modelId="{3D8107D8-8FC1-49B1-8F5F-DCB67E37766B}" type="sibTrans" cxnId="{794BDB7C-09C9-4E76-A455-A3F78FFF938B}">
      <dgm:prSet/>
      <dgm:spPr/>
      <dgm:t>
        <a:bodyPr/>
        <a:lstStyle/>
        <a:p>
          <a:endParaRPr lang="hr-HR"/>
        </a:p>
      </dgm:t>
    </dgm:pt>
    <dgm:pt modelId="{37B5D5BF-B75F-4167-9119-820F85F07226}">
      <dgm:prSet phldrT="[Text]"/>
      <dgm:spPr>
        <a:ln>
          <a:solidFill>
            <a:schemeClr val="accent5">
              <a:lumMod val="75000"/>
            </a:schemeClr>
          </a:solidFill>
        </a:ln>
      </dgm:spPr>
      <dgm:t>
        <a:bodyPr/>
        <a:lstStyle/>
        <a:p>
          <a:r>
            <a:rPr lang="hr-HR" b="1" dirty="0" smtClean="0">
              <a:solidFill>
                <a:schemeClr val="bg1"/>
              </a:solidFill>
            </a:rPr>
            <a:t>2009.-2011.</a:t>
          </a:r>
          <a:endParaRPr lang="hr-HR" b="1" dirty="0">
            <a:solidFill>
              <a:schemeClr val="bg1"/>
            </a:solidFill>
          </a:endParaRPr>
        </a:p>
      </dgm:t>
    </dgm:pt>
    <dgm:pt modelId="{642C3B91-A77C-4B5E-9AB1-C876A0E24333}" type="parTrans" cxnId="{84F9814A-2006-485C-9617-E0AA7DBD47F1}">
      <dgm:prSet/>
      <dgm:spPr/>
      <dgm:t>
        <a:bodyPr/>
        <a:lstStyle/>
        <a:p>
          <a:endParaRPr lang="hr-HR"/>
        </a:p>
      </dgm:t>
    </dgm:pt>
    <dgm:pt modelId="{B8E1A31D-A00B-4BA7-AAEB-B35E6DE4D7AE}" type="sibTrans" cxnId="{84F9814A-2006-485C-9617-E0AA7DBD47F1}">
      <dgm:prSet/>
      <dgm:spPr/>
      <dgm:t>
        <a:bodyPr/>
        <a:lstStyle/>
        <a:p>
          <a:endParaRPr lang="hr-HR"/>
        </a:p>
      </dgm:t>
    </dgm:pt>
    <dgm:pt modelId="{43A13B41-45D3-4EB0-815B-447F6EE32641}">
      <dgm:prSet phldrT="[Text]" custT="1"/>
      <dgm:spPr/>
      <dgm:t>
        <a:bodyPr/>
        <a:lstStyle/>
        <a:p>
          <a:r>
            <a:rPr lang="hr-HR" sz="1600" b="1" dirty="0" smtClean="0">
              <a:solidFill>
                <a:schemeClr val="tx1">
                  <a:lumMod val="65000"/>
                  <a:lumOff val="35000"/>
                </a:schemeClr>
              </a:solidFill>
            </a:rPr>
            <a:t>Provedba prijašnje generacije programa Unije - LLP i YiA</a:t>
          </a:r>
          <a:endParaRPr lang="hr-HR" sz="1600" b="1" dirty="0">
            <a:solidFill>
              <a:schemeClr val="tx1">
                <a:lumMod val="65000"/>
                <a:lumOff val="35000"/>
              </a:schemeClr>
            </a:solidFill>
          </a:endParaRPr>
        </a:p>
      </dgm:t>
    </dgm:pt>
    <dgm:pt modelId="{A5DA2411-56F2-4016-81EB-553D563F33CE}" type="parTrans" cxnId="{1024BF6C-130C-4A9E-A96C-1424163DBD0B}">
      <dgm:prSet/>
      <dgm:spPr/>
      <dgm:t>
        <a:bodyPr/>
        <a:lstStyle/>
        <a:p>
          <a:endParaRPr lang="hr-HR"/>
        </a:p>
      </dgm:t>
    </dgm:pt>
    <dgm:pt modelId="{BDFFDA11-A0BC-4060-821D-98ABFCF13B4B}" type="sibTrans" cxnId="{1024BF6C-130C-4A9E-A96C-1424163DBD0B}">
      <dgm:prSet/>
      <dgm:spPr/>
      <dgm:t>
        <a:bodyPr/>
        <a:lstStyle/>
        <a:p>
          <a:endParaRPr lang="hr-HR"/>
        </a:p>
      </dgm:t>
    </dgm:pt>
    <dgm:pt modelId="{7776A918-78F8-4398-84EF-1CC474D14B65}">
      <dgm:prSet phldrT="[Text]"/>
      <dgm:spPr>
        <a:ln>
          <a:solidFill>
            <a:schemeClr val="accent5">
              <a:lumMod val="75000"/>
            </a:schemeClr>
          </a:solidFill>
        </a:ln>
      </dgm:spPr>
      <dgm:t>
        <a:bodyPr/>
        <a:lstStyle/>
        <a:p>
          <a:r>
            <a:rPr lang="hr-HR" b="1" dirty="0" smtClean="0">
              <a:solidFill>
                <a:schemeClr val="bg1"/>
              </a:solidFill>
            </a:rPr>
            <a:t>1. SIJEČNJA 2014. </a:t>
          </a:r>
          <a:endParaRPr lang="hr-HR" b="1" dirty="0">
            <a:solidFill>
              <a:schemeClr val="bg1"/>
            </a:solidFill>
          </a:endParaRPr>
        </a:p>
      </dgm:t>
    </dgm:pt>
    <dgm:pt modelId="{96105E89-8061-4A9B-AD85-41F853ED4B72}" type="parTrans" cxnId="{DE74CFB7-C47D-43EF-9C3D-89982A0826BA}">
      <dgm:prSet/>
      <dgm:spPr/>
      <dgm:t>
        <a:bodyPr/>
        <a:lstStyle/>
        <a:p>
          <a:endParaRPr lang="hr-HR"/>
        </a:p>
      </dgm:t>
    </dgm:pt>
    <dgm:pt modelId="{5B8598AA-8987-4044-958B-FD9D8B19714A}" type="sibTrans" cxnId="{DE74CFB7-C47D-43EF-9C3D-89982A0826BA}">
      <dgm:prSet/>
      <dgm:spPr/>
      <dgm:t>
        <a:bodyPr/>
        <a:lstStyle/>
        <a:p>
          <a:endParaRPr lang="hr-HR"/>
        </a:p>
      </dgm:t>
    </dgm:pt>
    <dgm:pt modelId="{F0EBA0C2-3718-4436-95E1-6D9D22E05E22}">
      <dgm:prSet phldrT="[Text]" custT="1"/>
      <dgm:spPr/>
      <dgm:t>
        <a:bodyPr/>
        <a:lstStyle/>
        <a:p>
          <a:r>
            <a:rPr lang="pl-PL" sz="1600" b="1" dirty="0" smtClean="0">
              <a:solidFill>
                <a:schemeClr val="tx1">
                  <a:lumMod val="65000"/>
                  <a:lumOff val="35000"/>
                </a:schemeClr>
              </a:solidFill>
            </a:rPr>
            <a:t>Nacionalna agencija za program Erasmus+</a:t>
          </a:r>
          <a:endParaRPr lang="hr-HR" sz="1600" b="1" dirty="0">
            <a:solidFill>
              <a:schemeClr val="tx1">
                <a:lumMod val="65000"/>
                <a:lumOff val="35000"/>
              </a:schemeClr>
            </a:solidFill>
          </a:endParaRPr>
        </a:p>
      </dgm:t>
    </dgm:pt>
    <dgm:pt modelId="{E3B5846D-03E4-4B8D-80C7-73CDA46DD3F1}" type="parTrans" cxnId="{4A6C4EE3-C10D-46E7-AE55-36B87E0D0015}">
      <dgm:prSet/>
      <dgm:spPr/>
      <dgm:t>
        <a:bodyPr/>
        <a:lstStyle/>
        <a:p>
          <a:endParaRPr lang="hr-HR"/>
        </a:p>
      </dgm:t>
    </dgm:pt>
    <dgm:pt modelId="{31720950-54B1-4E2A-A5F8-A991EF8548EE}" type="sibTrans" cxnId="{4A6C4EE3-C10D-46E7-AE55-36B87E0D0015}">
      <dgm:prSet/>
      <dgm:spPr/>
      <dgm:t>
        <a:bodyPr/>
        <a:lstStyle/>
        <a:p>
          <a:endParaRPr lang="hr-HR"/>
        </a:p>
      </dgm:t>
    </dgm:pt>
    <dgm:pt modelId="{EDE0BCA6-FE88-4B0E-9A27-E5CB60B36D99}" type="pres">
      <dgm:prSet presAssocID="{D5D77884-4634-4A28-8564-8A4F986C95AD}" presName="Name0" presStyleCnt="0">
        <dgm:presLayoutVars>
          <dgm:chMax/>
          <dgm:chPref val="3"/>
          <dgm:dir/>
          <dgm:animOne val="branch"/>
          <dgm:animLvl val="lvl"/>
        </dgm:presLayoutVars>
      </dgm:prSet>
      <dgm:spPr/>
      <dgm:t>
        <a:bodyPr/>
        <a:lstStyle/>
        <a:p>
          <a:endParaRPr lang="hr-HR"/>
        </a:p>
      </dgm:t>
    </dgm:pt>
    <dgm:pt modelId="{4765291A-9ECB-49DE-88C8-B508BD8CB724}" type="pres">
      <dgm:prSet presAssocID="{03D21129-8FCE-4473-8A58-55746A317F3E}" presName="composite" presStyleCnt="0"/>
      <dgm:spPr/>
    </dgm:pt>
    <dgm:pt modelId="{3C2BFA3F-BF1F-48AD-8E31-2D91A2600F0E}" type="pres">
      <dgm:prSet presAssocID="{03D21129-8FCE-4473-8A58-55746A317F3E}" presName="FirstChild" presStyleLbl="revTx" presStyleIdx="0" presStyleCnt="7" custScaleX="90001" custLinFactNeighborX="2056" custLinFactNeighborY="-501">
        <dgm:presLayoutVars>
          <dgm:chMax val="0"/>
          <dgm:chPref val="0"/>
          <dgm:bulletEnabled val="1"/>
        </dgm:presLayoutVars>
      </dgm:prSet>
      <dgm:spPr/>
      <dgm:t>
        <a:bodyPr/>
        <a:lstStyle/>
        <a:p>
          <a:endParaRPr lang="hr-HR"/>
        </a:p>
      </dgm:t>
    </dgm:pt>
    <dgm:pt modelId="{717603F4-5A81-4F7A-9DC7-6E45F1C9FBC3}" type="pres">
      <dgm:prSet presAssocID="{03D21129-8FCE-4473-8A58-55746A317F3E}" presName="Parent" presStyleLbl="alignNode1" presStyleIdx="0" presStyleCnt="7" custScaleX="134653" custLinFactNeighborX="-26101" custLinFactNeighborY="-501">
        <dgm:presLayoutVars>
          <dgm:chMax val="3"/>
          <dgm:chPref val="3"/>
          <dgm:bulletEnabled val="1"/>
        </dgm:presLayoutVars>
      </dgm:prSet>
      <dgm:spPr/>
      <dgm:t>
        <a:bodyPr/>
        <a:lstStyle/>
        <a:p>
          <a:endParaRPr lang="hr-HR"/>
        </a:p>
      </dgm:t>
    </dgm:pt>
    <dgm:pt modelId="{FB456C94-709F-4265-BD26-664FD4B3D5A2}" type="pres">
      <dgm:prSet presAssocID="{03D21129-8FCE-4473-8A58-55746A317F3E}" presName="Accent" presStyleLbl="parChTrans1D1" presStyleIdx="0" presStyleCnt="7"/>
      <dgm:spPr/>
    </dgm:pt>
    <dgm:pt modelId="{9BED0DBD-336E-4B54-80AA-4C683D5A0A24}" type="pres">
      <dgm:prSet presAssocID="{043DA927-4369-42B5-89D7-1837B501CCC6}" presName="sibTrans" presStyleCnt="0"/>
      <dgm:spPr/>
    </dgm:pt>
    <dgm:pt modelId="{9FD7B534-816B-46CF-A39F-01A81568772E}" type="pres">
      <dgm:prSet presAssocID="{9618A6D4-A91B-4810-8B40-4ECDE9531B95}" presName="composite" presStyleCnt="0"/>
      <dgm:spPr/>
    </dgm:pt>
    <dgm:pt modelId="{D38A9EC0-5444-4734-A6AD-53980ABD7DF0}" type="pres">
      <dgm:prSet presAssocID="{9618A6D4-A91B-4810-8B40-4ECDE9531B95}" presName="FirstChild" presStyleLbl="revTx" presStyleIdx="1" presStyleCnt="7" custScaleX="90001" custLinFactNeighborX="2056" custLinFactNeighborY="-7426">
        <dgm:presLayoutVars>
          <dgm:chMax val="0"/>
          <dgm:chPref val="0"/>
          <dgm:bulletEnabled val="1"/>
        </dgm:presLayoutVars>
      </dgm:prSet>
      <dgm:spPr/>
      <dgm:t>
        <a:bodyPr/>
        <a:lstStyle/>
        <a:p>
          <a:endParaRPr lang="hr-HR"/>
        </a:p>
      </dgm:t>
    </dgm:pt>
    <dgm:pt modelId="{4BE3134F-5F19-4B6A-B299-7D49C9588CD7}" type="pres">
      <dgm:prSet presAssocID="{9618A6D4-A91B-4810-8B40-4ECDE9531B95}" presName="Parent" presStyleLbl="alignNode1" presStyleIdx="1" presStyleCnt="7" custScaleX="134653" custLinFactNeighborX="-28628" custLinFactNeighborY="-501">
        <dgm:presLayoutVars>
          <dgm:chMax val="3"/>
          <dgm:chPref val="3"/>
          <dgm:bulletEnabled val="1"/>
        </dgm:presLayoutVars>
      </dgm:prSet>
      <dgm:spPr/>
      <dgm:t>
        <a:bodyPr/>
        <a:lstStyle/>
        <a:p>
          <a:endParaRPr lang="hr-HR"/>
        </a:p>
      </dgm:t>
    </dgm:pt>
    <dgm:pt modelId="{D5F159D1-7B52-4BC7-85F0-07588D88713F}" type="pres">
      <dgm:prSet presAssocID="{9618A6D4-A91B-4810-8B40-4ECDE9531B95}" presName="Accent" presStyleLbl="parChTrans1D1" presStyleIdx="1" presStyleCnt="7"/>
      <dgm:spPr/>
    </dgm:pt>
    <dgm:pt modelId="{488581E4-72CF-4943-BBE3-583629FF20EE}" type="pres">
      <dgm:prSet presAssocID="{647CB33F-E1FF-46B5-80FD-2140E7B96E1B}" presName="sibTrans" presStyleCnt="0"/>
      <dgm:spPr/>
    </dgm:pt>
    <dgm:pt modelId="{0D7C2EAC-D14D-460D-9DDC-89928E22CCBB}" type="pres">
      <dgm:prSet presAssocID="{D7F55E75-A337-4802-8716-A802F4CFC6A5}" presName="composite" presStyleCnt="0"/>
      <dgm:spPr/>
    </dgm:pt>
    <dgm:pt modelId="{AFA150F1-2690-49FF-81D5-59A7D7DB3BA0}" type="pres">
      <dgm:prSet presAssocID="{D7F55E75-A337-4802-8716-A802F4CFC6A5}" presName="FirstChild" presStyleLbl="revTx" presStyleIdx="2" presStyleCnt="7" custScaleX="90001" custLinFactNeighborX="2056" custLinFactNeighborY="-7426">
        <dgm:presLayoutVars>
          <dgm:chMax val="0"/>
          <dgm:chPref val="0"/>
          <dgm:bulletEnabled val="1"/>
        </dgm:presLayoutVars>
      </dgm:prSet>
      <dgm:spPr/>
      <dgm:t>
        <a:bodyPr/>
        <a:lstStyle/>
        <a:p>
          <a:endParaRPr lang="hr-HR"/>
        </a:p>
      </dgm:t>
    </dgm:pt>
    <dgm:pt modelId="{728DB220-3144-4964-9783-90C6DED2C827}" type="pres">
      <dgm:prSet presAssocID="{D7F55E75-A337-4802-8716-A802F4CFC6A5}" presName="Parent" presStyleLbl="alignNode1" presStyleIdx="2" presStyleCnt="7" custScaleX="134653" custLinFactNeighborX="-28628" custLinFactNeighborY="-501">
        <dgm:presLayoutVars>
          <dgm:chMax val="3"/>
          <dgm:chPref val="3"/>
          <dgm:bulletEnabled val="1"/>
        </dgm:presLayoutVars>
      </dgm:prSet>
      <dgm:spPr/>
      <dgm:t>
        <a:bodyPr/>
        <a:lstStyle/>
        <a:p>
          <a:endParaRPr lang="hr-HR"/>
        </a:p>
      </dgm:t>
    </dgm:pt>
    <dgm:pt modelId="{8D426D71-99C1-40EB-9D01-3F3B1C5221D8}" type="pres">
      <dgm:prSet presAssocID="{D7F55E75-A337-4802-8716-A802F4CFC6A5}" presName="Accent" presStyleLbl="parChTrans1D1" presStyleIdx="2" presStyleCnt="7"/>
      <dgm:spPr/>
    </dgm:pt>
    <dgm:pt modelId="{58E35F1C-AAC6-4EB2-8C7E-CAF437A24D59}" type="pres">
      <dgm:prSet presAssocID="{A0025AF0-CB0B-4881-A668-429C57EBFA7C}" presName="sibTrans" presStyleCnt="0"/>
      <dgm:spPr/>
    </dgm:pt>
    <dgm:pt modelId="{A7C71B61-8FE8-4050-ADB1-98BE0C71159F}" type="pres">
      <dgm:prSet presAssocID="{0AA99B3F-F5F5-49AB-A243-6161B1EFBE6E}" presName="composite" presStyleCnt="0"/>
      <dgm:spPr/>
    </dgm:pt>
    <dgm:pt modelId="{D998C4E0-3473-4531-9C2E-9A933AFE3314}" type="pres">
      <dgm:prSet presAssocID="{0AA99B3F-F5F5-49AB-A243-6161B1EFBE6E}" presName="FirstChild" presStyleLbl="revTx" presStyleIdx="3" presStyleCnt="7" custScaleX="90001" custLinFactNeighborX="2056" custLinFactNeighborY="-7426">
        <dgm:presLayoutVars>
          <dgm:chMax val="0"/>
          <dgm:chPref val="0"/>
          <dgm:bulletEnabled val="1"/>
        </dgm:presLayoutVars>
      </dgm:prSet>
      <dgm:spPr/>
      <dgm:t>
        <a:bodyPr/>
        <a:lstStyle/>
        <a:p>
          <a:endParaRPr lang="hr-HR"/>
        </a:p>
      </dgm:t>
    </dgm:pt>
    <dgm:pt modelId="{C3FC560E-C6ED-42C0-8422-0B07513B8094}" type="pres">
      <dgm:prSet presAssocID="{0AA99B3F-F5F5-49AB-A243-6161B1EFBE6E}" presName="Parent" presStyleLbl="alignNode1" presStyleIdx="3" presStyleCnt="7" custScaleX="134653" custLinFactNeighborX="-28628" custLinFactNeighborY="-501">
        <dgm:presLayoutVars>
          <dgm:chMax val="3"/>
          <dgm:chPref val="3"/>
          <dgm:bulletEnabled val="1"/>
        </dgm:presLayoutVars>
      </dgm:prSet>
      <dgm:spPr/>
      <dgm:t>
        <a:bodyPr/>
        <a:lstStyle/>
        <a:p>
          <a:endParaRPr lang="hr-HR"/>
        </a:p>
      </dgm:t>
    </dgm:pt>
    <dgm:pt modelId="{D2420DC3-776B-4828-A196-5474037ACE74}" type="pres">
      <dgm:prSet presAssocID="{0AA99B3F-F5F5-49AB-A243-6161B1EFBE6E}" presName="Accent" presStyleLbl="parChTrans1D1" presStyleIdx="3" presStyleCnt="7"/>
      <dgm:spPr/>
    </dgm:pt>
    <dgm:pt modelId="{C46C1157-8D49-4CA7-9851-A480F618657A}" type="pres">
      <dgm:prSet presAssocID="{A9142BF9-F4AF-4E53-8FE5-B2E7E41D832D}" presName="sibTrans" presStyleCnt="0"/>
      <dgm:spPr/>
    </dgm:pt>
    <dgm:pt modelId="{D5C37FC6-FEC9-44C2-9D9F-A550384A4938}" type="pres">
      <dgm:prSet presAssocID="{0496F6A2-E116-4027-9006-639EA74F418F}" presName="composite" presStyleCnt="0"/>
      <dgm:spPr/>
    </dgm:pt>
    <dgm:pt modelId="{9581CBE8-209B-433B-9149-1337A83A1FCF}" type="pres">
      <dgm:prSet presAssocID="{0496F6A2-E116-4027-9006-639EA74F418F}" presName="FirstChild" presStyleLbl="revTx" presStyleIdx="4" presStyleCnt="7" custScaleX="90001" custLinFactNeighborX="2056" custLinFactNeighborY="-7426">
        <dgm:presLayoutVars>
          <dgm:chMax val="0"/>
          <dgm:chPref val="0"/>
          <dgm:bulletEnabled val="1"/>
        </dgm:presLayoutVars>
      </dgm:prSet>
      <dgm:spPr/>
      <dgm:t>
        <a:bodyPr/>
        <a:lstStyle/>
        <a:p>
          <a:endParaRPr lang="hr-HR"/>
        </a:p>
      </dgm:t>
    </dgm:pt>
    <dgm:pt modelId="{6D9FAE25-79A9-431D-99AA-79D4AF3C6B82}" type="pres">
      <dgm:prSet presAssocID="{0496F6A2-E116-4027-9006-639EA74F418F}" presName="Parent" presStyleLbl="alignNode1" presStyleIdx="4" presStyleCnt="7" custScaleX="134653" custLinFactNeighborX="-28628" custLinFactNeighborY="-501">
        <dgm:presLayoutVars>
          <dgm:chMax val="3"/>
          <dgm:chPref val="3"/>
          <dgm:bulletEnabled val="1"/>
        </dgm:presLayoutVars>
      </dgm:prSet>
      <dgm:spPr/>
      <dgm:t>
        <a:bodyPr/>
        <a:lstStyle/>
        <a:p>
          <a:endParaRPr lang="hr-HR"/>
        </a:p>
      </dgm:t>
    </dgm:pt>
    <dgm:pt modelId="{3C9227E7-30CE-4E35-81BD-5CD242AF0EC5}" type="pres">
      <dgm:prSet presAssocID="{0496F6A2-E116-4027-9006-639EA74F418F}" presName="Accent" presStyleLbl="parChTrans1D1" presStyleIdx="4" presStyleCnt="7"/>
      <dgm:spPr/>
    </dgm:pt>
    <dgm:pt modelId="{609D47F2-71B9-4A7A-95A0-5A0C8D6EE236}" type="pres">
      <dgm:prSet presAssocID="{0A41658C-85A3-46A3-AD76-ADB3F5594016}" presName="sibTrans" presStyleCnt="0"/>
      <dgm:spPr/>
    </dgm:pt>
    <dgm:pt modelId="{D600085D-E524-4EC3-AAC9-EF1A140BFB81}" type="pres">
      <dgm:prSet presAssocID="{37B5D5BF-B75F-4167-9119-820F85F07226}" presName="composite" presStyleCnt="0"/>
      <dgm:spPr/>
    </dgm:pt>
    <dgm:pt modelId="{4721D631-A4EE-4B27-BCE1-D72F105F46B2}" type="pres">
      <dgm:prSet presAssocID="{37B5D5BF-B75F-4167-9119-820F85F07226}" presName="FirstChild" presStyleLbl="revTx" presStyleIdx="5" presStyleCnt="7" custScaleX="90001" custLinFactNeighborX="2056" custLinFactNeighborY="-7426">
        <dgm:presLayoutVars>
          <dgm:chMax val="0"/>
          <dgm:chPref val="0"/>
          <dgm:bulletEnabled val="1"/>
        </dgm:presLayoutVars>
      </dgm:prSet>
      <dgm:spPr/>
      <dgm:t>
        <a:bodyPr/>
        <a:lstStyle/>
        <a:p>
          <a:endParaRPr lang="hr-HR"/>
        </a:p>
      </dgm:t>
    </dgm:pt>
    <dgm:pt modelId="{95AACC1D-5E8B-4498-8237-25DB17E71BD2}" type="pres">
      <dgm:prSet presAssocID="{37B5D5BF-B75F-4167-9119-820F85F07226}" presName="Parent" presStyleLbl="alignNode1" presStyleIdx="5" presStyleCnt="7" custScaleX="134653" custLinFactNeighborX="-28628" custLinFactNeighborY="-501">
        <dgm:presLayoutVars>
          <dgm:chMax val="3"/>
          <dgm:chPref val="3"/>
          <dgm:bulletEnabled val="1"/>
        </dgm:presLayoutVars>
      </dgm:prSet>
      <dgm:spPr/>
      <dgm:t>
        <a:bodyPr/>
        <a:lstStyle/>
        <a:p>
          <a:endParaRPr lang="hr-HR"/>
        </a:p>
      </dgm:t>
    </dgm:pt>
    <dgm:pt modelId="{030F0A82-5976-4CD3-8ADA-27839D55AA19}" type="pres">
      <dgm:prSet presAssocID="{37B5D5BF-B75F-4167-9119-820F85F07226}" presName="Accent" presStyleLbl="parChTrans1D1" presStyleIdx="5" presStyleCnt="7"/>
      <dgm:spPr/>
    </dgm:pt>
    <dgm:pt modelId="{99DC2FB1-7DB9-44CB-93E8-76E72348E3A3}" type="pres">
      <dgm:prSet presAssocID="{B8E1A31D-A00B-4BA7-AAEB-B35E6DE4D7AE}" presName="sibTrans" presStyleCnt="0"/>
      <dgm:spPr/>
    </dgm:pt>
    <dgm:pt modelId="{D198C764-8B95-4F56-AE5E-B30E973729EC}" type="pres">
      <dgm:prSet presAssocID="{7776A918-78F8-4398-84EF-1CC474D14B65}" presName="composite" presStyleCnt="0"/>
      <dgm:spPr/>
    </dgm:pt>
    <dgm:pt modelId="{487BED63-9539-4883-98AB-948DCEE9272B}" type="pres">
      <dgm:prSet presAssocID="{7776A918-78F8-4398-84EF-1CC474D14B65}" presName="FirstChild" presStyleLbl="revTx" presStyleIdx="6" presStyleCnt="7" custScaleX="90001" custLinFactNeighborX="2056" custLinFactNeighborY="-7426">
        <dgm:presLayoutVars>
          <dgm:chMax val="0"/>
          <dgm:chPref val="0"/>
          <dgm:bulletEnabled val="1"/>
        </dgm:presLayoutVars>
      </dgm:prSet>
      <dgm:spPr/>
      <dgm:t>
        <a:bodyPr/>
        <a:lstStyle/>
        <a:p>
          <a:endParaRPr lang="hr-HR"/>
        </a:p>
      </dgm:t>
    </dgm:pt>
    <dgm:pt modelId="{DC7EF813-9BFC-4A67-97FA-B17F883FA97C}" type="pres">
      <dgm:prSet presAssocID="{7776A918-78F8-4398-84EF-1CC474D14B65}" presName="Parent" presStyleLbl="alignNode1" presStyleIdx="6" presStyleCnt="7" custScaleX="134653" custLinFactNeighborX="-28628" custLinFactNeighborY="-501">
        <dgm:presLayoutVars>
          <dgm:chMax val="3"/>
          <dgm:chPref val="3"/>
          <dgm:bulletEnabled val="1"/>
        </dgm:presLayoutVars>
      </dgm:prSet>
      <dgm:spPr/>
      <dgm:t>
        <a:bodyPr/>
        <a:lstStyle/>
        <a:p>
          <a:endParaRPr lang="hr-HR"/>
        </a:p>
      </dgm:t>
    </dgm:pt>
    <dgm:pt modelId="{BF3187F2-03FE-4FB9-97DE-BF10B3FD59AE}" type="pres">
      <dgm:prSet presAssocID="{7776A918-78F8-4398-84EF-1CC474D14B65}" presName="Accent" presStyleLbl="parChTrans1D1" presStyleIdx="6" presStyleCnt="7"/>
      <dgm:spPr/>
    </dgm:pt>
  </dgm:ptLst>
  <dgm:cxnLst>
    <dgm:cxn modelId="{03268D75-A1E5-4C68-8E00-4CC52A6A0AE8}" srcId="{D5D77884-4634-4A28-8564-8A4F986C95AD}" destId="{9618A6D4-A91B-4810-8B40-4ECDE9531B95}" srcOrd="1" destOrd="0" parTransId="{282FB12C-E484-4FAA-BFD2-D781E5903ACC}" sibTransId="{647CB33F-E1FF-46B5-80FD-2140E7B96E1B}"/>
    <dgm:cxn modelId="{272AC203-36B7-4D98-B15F-48263E7749A7}" type="presOf" srcId="{A40E581A-6EA2-4809-84D5-135CDF502A06}" destId="{AFA150F1-2690-49FF-81D5-59A7D7DB3BA0}" srcOrd="0" destOrd="0" presId="urn:microsoft.com/office/officeart/2011/layout/TabList"/>
    <dgm:cxn modelId="{8A31659C-F6BA-4359-8238-4DB9CDC7A304}" type="presOf" srcId="{9618A6D4-A91B-4810-8B40-4ECDE9531B95}" destId="{4BE3134F-5F19-4B6A-B299-7D49C9588CD7}" srcOrd="0" destOrd="0" presId="urn:microsoft.com/office/officeart/2011/layout/TabList"/>
    <dgm:cxn modelId="{DE74CFB7-C47D-43EF-9C3D-89982A0826BA}" srcId="{D5D77884-4634-4A28-8564-8A4F986C95AD}" destId="{7776A918-78F8-4398-84EF-1CC474D14B65}" srcOrd="6" destOrd="0" parTransId="{96105E89-8061-4A9B-AD85-41F853ED4B72}" sibTransId="{5B8598AA-8987-4044-958B-FD9D8B19714A}"/>
    <dgm:cxn modelId="{94B9E655-1A14-4642-8777-DD4C627A9648}" type="presOf" srcId="{F0EBA0C2-3718-4436-95E1-6D9D22E05E22}" destId="{487BED63-9539-4883-98AB-948DCEE9272B}" srcOrd="0" destOrd="0" presId="urn:microsoft.com/office/officeart/2011/layout/TabList"/>
    <dgm:cxn modelId="{C1C86928-FCFA-4E27-AEED-ECB599A43C2E}" type="presOf" srcId="{43A13B41-45D3-4EB0-815B-447F6EE32641}" destId="{4721D631-A4EE-4B27-BCE1-D72F105F46B2}" srcOrd="0" destOrd="0" presId="urn:microsoft.com/office/officeart/2011/layout/TabList"/>
    <dgm:cxn modelId="{F0A11039-848B-4DEA-AEE0-AF668A48BAE6}" srcId="{D5D77884-4634-4A28-8564-8A4F986C95AD}" destId="{0496F6A2-E116-4027-9006-639EA74F418F}" srcOrd="4" destOrd="0" parTransId="{60B0E645-C866-4028-AF79-EE9BEECC43CD}" sibTransId="{0A41658C-85A3-46A3-AD76-ADB3F5594016}"/>
    <dgm:cxn modelId="{C97A77D2-FA25-43B1-BEF9-03143A5D8611}" type="presOf" srcId="{792B7A9A-3AC8-495D-8E1A-D2F0023841FF}" destId="{9581CBE8-209B-433B-9149-1337A83A1FCF}" srcOrd="0" destOrd="0" presId="urn:microsoft.com/office/officeart/2011/layout/TabList"/>
    <dgm:cxn modelId="{794BDB7C-09C9-4E76-A455-A3F78FFF938B}" srcId="{0496F6A2-E116-4027-9006-639EA74F418F}" destId="{792B7A9A-3AC8-495D-8E1A-D2F0023841FF}" srcOrd="0" destOrd="0" parTransId="{7923F07D-FD6E-494A-9551-5A5A0553F04F}" sibTransId="{3D8107D8-8FC1-49B1-8F5F-DCB67E37766B}"/>
    <dgm:cxn modelId="{F9D3CF7A-C959-483A-89D6-4B5F9CA7173E}" srcId="{D7F55E75-A337-4802-8716-A802F4CFC6A5}" destId="{A40E581A-6EA2-4809-84D5-135CDF502A06}" srcOrd="0" destOrd="0" parTransId="{3904E508-B049-4374-8BE0-A00D1AE186E4}" sibTransId="{3EEEAAFD-1700-4619-AFA0-A2618C5D5B91}"/>
    <dgm:cxn modelId="{1FF9F59C-CC21-448D-822F-861FEA26AC28}" srcId="{D5D77884-4634-4A28-8564-8A4F986C95AD}" destId="{0AA99B3F-F5F5-49AB-A243-6161B1EFBE6E}" srcOrd="3" destOrd="0" parTransId="{2E7D6CB1-0517-4E31-A01F-DC5880264E7B}" sibTransId="{A9142BF9-F4AF-4E53-8FE5-B2E7E41D832D}"/>
    <dgm:cxn modelId="{DE808A07-3BA9-44C0-BA06-4C8A310BC25C}" type="presOf" srcId="{03D21129-8FCE-4473-8A58-55746A317F3E}" destId="{717603F4-5A81-4F7A-9DC7-6E45F1C9FBC3}" srcOrd="0" destOrd="0" presId="urn:microsoft.com/office/officeart/2011/layout/TabList"/>
    <dgm:cxn modelId="{4A6C4EE3-C10D-46E7-AE55-36B87E0D0015}" srcId="{7776A918-78F8-4398-84EF-1CC474D14B65}" destId="{F0EBA0C2-3718-4436-95E1-6D9D22E05E22}" srcOrd="0" destOrd="0" parTransId="{E3B5846D-03E4-4B8D-80C7-73CDA46DD3F1}" sibTransId="{31720950-54B1-4E2A-A5F8-A991EF8548EE}"/>
    <dgm:cxn modelId="{3FF9523D-139F-432A-97E5-94FB9D503399}" type="presOf" srcId="{DD6626F1-0BCC-40ED-89EB-AD2FF0DC6D84}" destId="{3C2BFA3F-BF1F-48AD-8E31-2D91A2600F0E}" srcOrd="0" destOrd="0" presId="urn:microsoft.com/office/officeart/2011/layout/TabList"/>
    <dgm:cxn modelId="{EEA29EFC-949C-44C2-B1DD-C78367F5E79D}" type="presOf" srcId="{D7F55E75-A337-4802-8716-A802F4CFC6A5}" destId="{728DB220-3144-4964-9783-90C6DED2C827}" srcOrd="0" destOrd="0" presId="urn:microsoft.com/office/officeart/2011/layout/TabList"/>
    <dgm:cxn modelId="{84F9814A-2006-485C-9617-E0AA7DBD47F1}" srcId="{D5D77884-4634-4A28-8564-8A4F986C95AD}" destId="{37B5D5BF-B75F-4167-9119-820F85F07226}" srcOrd="5" destOrd="0" parTransId="{642C3B91-A77C-4B5E-9AB1-C876A0E24333}" sibTransId="{B8E1A31D-A00B-4BA7-AAEB-B35E6DE4D7AE}"/>
    <dgm:cxn modelId="{01FD3D4E-6D2E-48D8-AD86-0A061E8113E9}" srcId="{D5D77884-4634-4A28-8564-8A4F986C95AD}" destId="{03D21129-8FCE-4473-8A58-55746A317F3E}" srcOrd="0" destOrd="0" parTransId="{48F31FF8-89D9-4561-97D1-6FC2B367CB50}" sibTransId="{043DA927-4369-42B5-89D7-1837B501CCC6}"/>
    <dgm:cxn modelId="{4C59B9BD-5BE3-457C-A517-5EF1922F5E84}" type="presOf" srcId="{4271C9C1-E564-44AA-948E-B0F86DFCF6BF}" destId="{D998C4E0-3473-4531-9C2E-9A933AFE3314}" srcOrd="0" destOrd="0" presId="urn:microsoft.com/office/officeart/2011/layout/TabList"/>
    <dgm:cxn modelId="{07478295-AFE3-478A-8960-6EF857B7155B}" type="presOf" srcId="{14DB9162-CC60-4054-A1C2-948A784E7F37}" destId="{D38A9EC0-5444-4734-A6AD-53980ABD7DF0}" srcOrd="0" destOrd="0" presId="urn:microsoft.com/office/officeart/2011/layout/TabList"/>
    <dgm:cxn modelId="{67508D30-CCF9-4FBB-8004-21CB573FA8DB}" type="presOf" srcId="{7776A918-78F8-4398-84EF-1CC474D14B65}" destId="{DC7EF813-9BFC-4A67-97FA-B17F883FA97C}" srcOrd="0" destOrd="0" presId="urn:microsoft.com/office/officeart/2011/layout/TabList"/>
    <dgm:cxn modelId="{13CABAD3-7C88-4CEE-A81B-E520AE498896}" type="presOf" srcId="{37B5D5BF-B75F-4167-9119-820F85F07226}" destId="{95AACC1D-5E8B-4498-8237-25DB17E71BD2}" srcOrd="0" destOrd="0" presId="urn:microsoft.com/office/officeart/2011/layout/TabList"/>
    <dgm:cxn modelId="{2FE0C0FC-719F-4E31-884A-69701B17E4B8}" srcId="{D5D77884-4634-4A28-8564-8A4F986C95AD}" destId="{D7F55E75-A337-4802-8716-A802F4CFC6A5}" srcOrd="2" destOrd="0" parTransId="{F0C93723-D5B1-41F0-AC8A-512B3587FA38}" sibTransId="{A0025AF0-CB0B-4881-A668-429C57EBFA7C}"/>
    <dgm:cxn modelId="{3B2E993F-2BCA-4C25-9AA3-A47361B6E177}" srcId="{03D21129-8FCE-4473-8A58-55746A317F3E}" destId="{DD6626F1-0BCC-40ED-89EB-AD2FF0DC6D84}" srcOrd="0" destOrd="0" parTransId="{989A2477-DE84-4BB7-B532-4200B7BE18F2}" sibTransId="{D7DC5691-A115-4E7C-B200-9C50567A6437}"/>
    <dgm:cxn modelId="{F8DA7DE7-1AB5-4768-A144-128D798EC0F3}" srcId="{0AA99B3F-F5F5-49AB-A243-6161B1EFBE6E}" destId="{4271C9C1-E564-44AA-948E-B0F86DFCF6BF}" srcOrd="0" destOrd="0" parTransId="{B7305B57-6F33-4DB9-90B0-CC8717E4F4E7}" sibTransId="{3B00AE26-D15D-49DC-B83C-C5E7D4213C91}"/>
    <dgm:cxn modelId="{1024BF6C-130C-4A9E-A96C-1424163DBD0B}" srcId="{37B5D5BF-B75F-4167-9119-820F85F07226}" destId="{43A13B41-45D3-4EB0-815B-447F6EE32641}" srcOrd="0" destOrd="0" parTransId="{A5DA2411-56F2-4016-81EB-553D563F33CE}" sibTransId="{BDFFDA11-A0BC-4060-821D-98ABFCF13B4B}"/>
    <dgm:cxn modelId="{FB55E875-FBDB-4036-B43C-61F67688D1DD}" type="presOf" srcId="{0AA99B3F-F5F5-49AB-A243-6161B1EFBE6E}" destId="{C3FC560E-C6ED-42C0-8422-0B07513B8094}" srcOrd="0" destOrd="0" presId="urn:microsoft.com/office/officeart/2011/layout/TabList"/>
    <dgm:cxn modelId="{1EB65DE9-7B48-4F8E-8741-78C2317D422A}" srcId="{9618A6D4-A91B-4810-8B40-4ECDE9531B95}" destId="{14DB9162-CC60-4054-A1C2-948A784E7F37}" srcOrd="0" destOrd="0" parTransId="{1DA98621-9B1B-4C94-88FB-FB1B989573B1}" sibTransId="{EED73BD6-7A39-4340-B60A-3371808C5807}"/>
    <dgm:cxn modelId="{B00031EF-A05A-48FF-9960-149EBED9D330}" type="presOf" srcId="{0496F6A2-E116-4027-9006-639EA74F418F}" destId="{6D9FAE25-79A9-431D-99AA-79D4AF3C6B82}" srcOrd="0" destOrd="0" presId="urn:microsoft.com/office/officeart/2011/layout/TabList"/>
    <dgm:cxn modelId="{5904BDB7-74B0-4CEB-8CFA-ED4158653955}" type="presOf" srcId="{D5D77884-4634-4A28-8564-8A4F986C95AD}" destId="{EDE0BCA6-FE88-4B0E-9A27-E5CB60B36D99}" srcOrd="0" destOrd="0" presId="urn:microsoft.com/office/officeart/2011/layout/TabList"/>
    <dgm:cxn modelId="{0D98C5CB-2693-4D61-A78D-D3C7F5A556C3}" type="presParOf" srcId="{EDE0BCA6-FE88-4B0E-9A27-E5CB60B36D99}" destId="{4765291A-9ECB-49DE-88C8-B508BD8CB724}" srcOrd="0" destOrd="0" presId="urn:microsoft.com/office/officeart/2011/layout/TabList"/>
    <dgm:cxn modelId="{D9D63121-34CB-43D7-9CF8-88740F7239F4}" type="presParOf" srcId="{4765291A-9ECB-49DE-88C8-B508BD8CB724}" destId="{3C2BFA3F-BF1F-48AD-8E31-2D91A2600F0E}" srcOrd="0" destOrd="0" presId="urn:microsoft.com/office/officeart/2011/layout/TabList"/>
    <dgm:cxn modelId="{2C9EC425-36AC-416B-8E06-A49C528CA79B}" type="presParOf" srcId="{4765291A-9ECB-49DE-88C8-B508BD8CB724}" destId="{717603F4-5A81-4F7A-9DC7-6E45F1C9FBC3}" srcOrd="1" destOrd="0" presId="urn:microsoft.com/office/officeart/2011/layout/TabList"/>
    <dgm:cxn modelId="{7F793667-E395-408B-8485-AA2F42ABE4A2}" type="presParOf" srcId="{4765291A-9ECB-49DE-88C8-B508BD8CB724}" destId="{FB456C94-709F-4265-BD26-664FD4B3D5A2}" srcOrd="2" destOrd="0" presId="urn:microsoft.com/office/officeart/2011/layout/TabList"/>
    <dgm:cxn modelId="{CE036943-87ED-40F8-8863-977EB072F02B}" type="presParOf" srcId="{EDE0BCA6-FE88-4B0E-9A27-E5CB60B36D99}" destId="{9BED0DBD-336E-4B54-80AA-4C683D5A0A24}" srcOrd="1" destOrd="0" presId="urn:microsoft.com/office/officeart/2011/layout/TabList"/>
    <dgm:cxn modelId="{333A55A7-4B77-4299-BCAE-918386C8DB98}" type="presParOf" srcId="{EDE0BCA6-FE88-4B0E-9A27-E5CB60B36D99}" destId="{9FD7B534-816B-46CF-A39F-01A81568772E}" srcOrd="2" destOrd="0" presId="urn:microsoft.com/office/officeart/2011/layout/TabList"/>
    <dgm:cxn modelId="{1B4B5737-6871-4F10-8F0C-A679A5AA1F59}" type="presParOf" srcId="{9FD7B534-816B-46CF-A39F-01A81568772E}" destId="{D38A9EC0-5444-4734-A6AD-53980ABD7DF0}" srcOrd="0" destOrd="0" presId="urn:microsoft.com/office/officeart/2011/layout/TabList"/>
    <dgm:cxn modelId="{66B1326A-CA16-45AE-8BDF-85C25F555205}" type="presParOf" srcId="{9FD7B534-816B-46CF-A39F-01A81568772E}" destId="{4BE3134F-5F19-4B6A-B299-7D49C9588CD7}" srcOrd="1" destOrd="0" presId="urn:microsoft.com/office/officeart/2011/layout/TabList"/>
    <dgm:cxn modelId="{A2C8C14A-39E1-4AE5-AEFB-31359AAD7F91}" type="presParOf" srcId="{9FD7B534-816B-46CF-A39F-01A81568772E}" destId="{D5F159D1-7B52-4BC7-85F0-07588D88713F}" srcOrd="2" destOrd="0" presId="urn:microsoft.com/office/officeart/2011/layout/TabList"/>
    <dgm:cxn modelId="{1D12B639-0A08-443D-91CA-1DC405894CAF}" type="presParOf" srcId="{EDE0BCA6-FE88-4B0E-9A27-E5CB60B36D99}" destId="{488581E4-72CF-4943-BBE3-583629FF20EE}" srcOrd="3" destOrd="0" presId="urn:microsoft.com/office/officeart/2011/layout/TabList"/>
    <dgm:cxn modelId="{BB1D03A1-1854-4EFA-B609-7D8650381BE2}" type="presParOf" srcId="{EDE0BCA6-FE88-4B0E-9A27-E5CB60B36D99}" destId="{0D7C2EAC-D14D-460D-9DDC-89928E22CCBB}" srcOrd="4" destOrd="0" presId="urn:microsoft.com/office/officeart/2011/layout/TabList"/>
    <dgm:cxn modelId="{B348C7FD-7257-4CA0-BFDA-741C0EEB748D}" type="presParOf" srcId="{0D7C2EAC-D14D-460D-9DDC-89928E22CCBB}" destId="{AFA150F1-2690-49FF-81D5-59A7D7DB3BA0}" srcOrd="0" destOrd="0" presId="urn:microsoft.com/office/officeart/2011/layout/TabList"/>
    <dgm:cxn modelId="{FBC7C399-CA51-4A6C-87F6-4C0C9404D49B}" type="presParOf" srcId="{0D7C2EAC-D14D-460D-9DDC-89928E22CCBB}" destId="{728DB220-3144-4964-9783-90C6DED2C827}" srcOrd="1" destOrd="0" presId="urn:microsoft.com/office/officeart/2011/layout/TabList"/>
    <dgm:cxn modelId="{06EEF932-BA13-40AF-B2AA-7D576C3436D3}" type="presParOf" srcId="{0D7C2EAC-D14D-460D-9DDC-89928E22CCBB}" destId="{8D426D71-99C1-40EB-9D01-3F3B1C5221D8}" srcOrd="2" destOrd="0" presId="urn:microsoft.com/office/officeart/2011/layout/TabList"/>
    <dgm:cxn modelId="{B0EC4E22-2D74-4E25-BB79-BC5E4F12BCA4}" type="presParOf" srcId="{EDE0BCA6-FE88-4B0E-9A27-E5CB60B36D99}" destId="{58E35F1C-AAC6-4EB2-8C7E-CAF437A24D59}" srcOrd="5" destOrd="0" presId="urn:microsoft.com/office/officeart/2011/layout/TabList"/>
    <dgm:cxn modelId="{0AAF4091-5A95-4746-A1D3-C7592D57B47B}" type="presParOf" srcId="{EDE0BCA6-FE88-4B0E-9A27-E5CB60B36D99}" destId="{A7C71B61-8FE8-4050-ADB1-98BE0C71159F}" srcOrd="6" destOrd="0" presId="urn:microsoft.com/office/officeart/2011/layout/TabList"/>
    <dgm:cxn modelId="{145E09FC-1016-45A1-9291-C638358C9553}" type="presParOf" srcId="{A7C71B61-8FE8-4050-ADB1-98BE0C71159F}" destId="{D998C4E0-3473-4531-9C2E-9A933AFE3314}" srcOrd="0" destOrd="0" presId="urn:microsoft.com/office/officeart/2011/layout/TabList"/>
    <dgm:cxn modelId="{82EA49B2-C564-4873-A323-9F64700F16B5}" type="presParOf" srcId="{A7C71B61-8FE8-4050-ADB1-98BE0C71159F}" destId="{C3FC560E-C6ED-42C0-8422-0B07513B8094}" srcOrd="1" destOrd="0" presId="urn:microsoft.com/office/officeart/2011/layout/TabList"/>
    <dgm:cxn modelId="{E2DB3990-505D-45A6-8035-115A8DF0FCF7}" type="presParOf" srcId="{A7C71B61-8FE8-4050-ADB1-98BE0C71159F}" destId="{D2420DC3-776B-4828-A196-5474037ACE74}" srcOrd="2" destOrd="0" presId="urn:microsoft.com/office/officeart/2011/layout/TabList"/>
    <dgm:cxn modelId="{28B59674-6BD4-48C4-9DBC-48B17BAF3904}" type="presParOf" srcId="{EDE0BCA6-FE88-4B0E-9A27-E5CB60B36D99}" destId="{C46C1157-8D49-4CA7-9851-A480F618657A}" srcOrd="7" destOrd="0" presId="urn:microsoft.com/office/officeart/2011/layout/TabList"/>
    <dgm:cxn modelId="{C7E8CB86-947B-44AE-A270-86CF1D9B0BF6}" type="presParOf" srcId="{EDE0BCA6-FE88-4B0E-9A27-E5CB60B36D99}" destId="{D5C37FC6-FEC9-44C2-9D9F-A550384A4938}" srcOrd="8" destOrd="0" presId="urn:microsoft.com/office/officeart/2011/layout/TabList"/>
    <dgm:cxn modelId="{AF109241-D1FB-4485-98FA-6C377B08EF6B}" type="presParOf" srcId="{D5C37FC6-FEC9-44C2-9D9F-A550384A4938}" destId="{9581CBE8-209B-433B-9149-1337A83A1FCF}" srcOrd="0" destOrd="0" presId="urn:microsoft.com/office/officeart/2011/layout/TabList"/>
    <dgm:cxn modelId="{8FC7EDD5-FF82-4D5E-AD1A-1A00BCAA1763}" type="presParOf" srcId="{D5C37FC6-FEC9-44C2-9D9F-A550384A4938}" destId="{6D9FAE25-79A9-431D-99AA-79D4AF3C6B82}" srcOrd="1" destOrd="0" presId="urn:microsoft.com/office/officeart/2011/layout/TabList"/>
    <dgm:cxn modelId="{FB8D6D42-77AB-4194-AC77-C6C1B03636C6}" type="presParOf" srcId="{D5C37FC6-FEC9-44C2-9D9F-A550384A4938}" destId="{3C9227E7-30CE-4E35-81BD-5CD242AF0EC5}" srcOrd="2" destOrd="0" presId="urn:microsoft.com/office/officeart/2011/layout/TabList"/>
    <dgm:cxn modelId="{6A7FD7A5-9C3A-4130-9122-A905D93302AF}" type="presParOf" srcId="{EDE0BCA6-FE88-4B0E-9A27-E5CB60B36D99}" destId="{609D47F2-71B9-4A7A-95A0-5A0C8D6EE236}" srcOrd="9" destOrd="0" presId="urn:microsoft.com/office/officeart/2011/layout/TabList"/>
    <dgm:cxn modelId="{AFA61F34-B362-4AE9-9EF8-D8F1CDEDBD8B}" type="presParOf" srcId="{EDE0BCA6-FE88-4B0E-9A27-E5CB60B36D99}" destId="{D600085D-E524-4EC3-AAC9-EF1A140BFB81}" srcOrd="10" destOrd="0" presId="urn:microsoft.com/office/officeart/2011/layout/TabList"/>
    <dgm:cxn modelId="{7DFF913E-559F-4682-83E5-958CA392CDC8}" type="presParOf" srcId="{D600085D-E524-4EC3-AAC9-EF1A140BFB81}" destId="{4721D631-A4EE-4B27-BCE1-D72F105F46B2}" srcOrd="0" destOrd="0" presId="urn:microsoft.com/office/officeart/2011/layout/TabList"/>
    <dgm:cxn modelId="{3666DE09-B584-4283-A7F3-38473B7A1A90}" type="presParOf" srcId="{D600085D-E524-4EC3-AAC9-EF1A140BFB81}" destId="{95AACC1D-5E8B-4498-8237-25DB17E71BD2}" srcOrd="1" destOrd="0" presId="urn:microsoft.com/office/officeart/2011/layout/TabList"/>
    <dgm:cxn modelId="{EA2659FD-152F-4E53-8F1A-78C2F3FCC00E}" type="presParOf" srcId="{D600085D-E524-4EC3-AAC9-EF1A140BFB81}" destId="{030F0A82-5976-4CD3-8ADA-27839D55AA19}" srcOrd="2" destOrd="0" presId="urn:microsoft.com/office/officeart/2011/layout/TabList"/>
    <dgm:cxn modelId="{4E41129C-6B25-4E07-8149-E1A6E2258912}" type="presParOf" srcId="{EDE0BCA6-FE88-4B0E-9A27-E5CB60B36D99}" destId="{99DC2FB1-7DB9-44CB-93E8-76E72348E3A3}" srcOrd="11" destOrd="0" presId="urn:microsoft.com/office/officeart/2011/layout/TabList"/>
    <dgm:cxn modelId="{75AB202A-4EFB-4C49-816D-B9F15D944E36}" type="presParOf" srcId="{EDE0BCA6-FE88-4B0E-9A27-E5CB60B36D99}" destId="{D198C764-8B95-4F56-AE5E-B30E973729EC}" srcOrd="12" destOrd="0" presId="urn:microsoft.com/office/officeart/2011/layout/TabList"/>
    <dgm:cxn modelId="{0CFAE476-31B6-4B03-A6CD-8695432CD900}" type="presParOf" srcId="{D198C764-8B95-4F56-AE5E-B30E973729EC}" destId="{487BED63-9539-4883-98AB-948DCEE9272B}" srcOrd="0" destOrd="0" presId="urn:microsoft.com/office/officeart/2011/layout/TabList"/>
    <dgm:cxn modelId="{49188192-2788-44FD-9788-3942171AD724}" type="presParOf" srcId="{D198C764-8B95-4F56-AE5E-B30E973729EC}" destId="{DC7EF813-9BFC-4A67-97FA-B17F883FA97C}" srcOrd="1" destOrd="0" presId="urn:microsoft.com/office/officeart/2011/layout/TabList"/>
    <dgm:cxn modelId="{9AD000C7-7821-4787-95DC-5617CDB9A893}" type="presParOf" srcId="{D198C764-8B95-4F56-AE5E-B30E973729EC}" destId="{BF3187F2-03FE-4FB9-97DE-BF10B3FD59AE}"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0531A2-967A-443E-8589-5FA252FF26BE}" type="doc">
      <dgm:prSet loTypeId="urn:microsoft.com/office/officeart/2005/8/layout/hierarchy4" loCatId="hierarchy" qsTypeId="urn:microsoft.com/office/officeart/2005/8/quickstyle/simple1" qsCatId="simple" csTypeId="urn:microsoft.com/office/officeart/2005/8/colors/colorful4" csCatId="colorful" phldr="1"/>
      <dgm:spPr/>
      <dgm:t>
        <a:bodyPr/>
        <a:lstStyle/>
        <a:p>
          <a:endParaRPr lang="hr-HR"/>
        </a:p>
      </dgm:t>
    </dgm:pt>
    <dgm:pt modelId="{B1BB4B95-5F5C-44E0-A945-DB9C4E9FC23A}">
      <dgm:prSet phldrT="[Text]"/>
      <dgm:spPr>
        <a:solidFill>
          <a:srgbClr val="FA895C"/>
        </a:solidFill>
      </dgm:spPr>
      <dgm:t>
        <a:bodyPr/>
        <a:lstStyle/>
        <a:p>
          <a:r>
            <a:rPr lang="hr-HR" b="1" dirty="0" smtClean="0"/>
            <a:t>OBRAZOVANJE I OSPOSOBLJAVANJE</a:t>
          </a:r>
          <a:endParaRPr lang="hr-HR" dirty="0"/>
        </a:p>
      </dgm:t>
    </dgm:pt>
    <dgm:pt modelId="{EEA27CB8-BB3B-4A5A-96F2-D9335C17E248}" type="parTrans" cxnId="{C91C572D-39DF-461E-9DBF-269E2AF0059F}">
      <dgm:prSet/>
      <dgm:spPr/>
      <dgm:t>
        <a:bodyPr/>
        <a:lstStyle/>
        <a:p>
          <a:endParaRPr lang="hr-HR"/>
        </a:p>
      </dgm:t>
    </dgm:pt>
    <dgm:pt modelId="{79010831-74EA-49D8-9378-6C63694750FC}" type="sibTrans" cxnId="{C91C572D-39DF-461E-9DBF-269E2AF0059F}">
      <dgm:prSet/>
      <dgm:spPr/>
      <dgm:t>
        <a:bodyPr/>
        <a:lstStyle/>
        <a:p>
          <a:endParaRPr lang="hr-HR"/>
        </a:p>
      </dgm:t>
    </dgm:pt>
    <dgm:pt modelId="{D3DDDD03-E786-417B-8432-909CE2803D3F}">
      <dgm:prSet phldrT="[Text]"/>
      <dgm:spPr>
        <a:solidFill>
          <a:schemeClr val="accent5"/>
        </a:solidFill>
      </dgm:spPr>
      <dgm:t>
        <a:bodyPr/>
        <a:lstStyle/>
        <a:p>
          <a:r>
            <a:rPr lang="hr-HR" b="1" dirty="0" smtClean="0"/>
            <a:t>MLADI</a:t>
          </a:r>
          <a:endParaRPr lang="hr-HR" b="1" dirty="0"/>
        </a:p>
      </dgm:t>
    </dgm:pt>
    <dgm:pt modelId="{65A72899-381F-424E-B9A2-535C89632CE5}" type="parTrans" cxnId="{B8917A5C-D957-4298-AB6E-60C15D524EF4}">
      <dgm:prSet/>
      <dgm:spPr/>
      <dgm:t>
        <a:bodyPr/>
        <a:lstStyle/>
        <a:p>
          <a:endParaRPr lang="hr-HR"/>
        </a:p>
      </dgm:t>
    </dgm:pt>
    <dgm:pt modelId="{05A1BF52-542C-4BB4-81D6-E23AAB5B6F8A}" type="sibTrans" cxnId="{B8917A5C-D957-4298-AB6E-60C15D524EF4}">
      <dgm:prSet/>
      <dgm:spPr/>
      <dgm:t>
        <a:bodyPr/>
        <a:lstStyle/>
        <a:p>
          <a:endParaRPr lang="hr-HR"/>
        </a:p>
      </dgm:t>
    </dgm:pt>
    <dgm:pt modelId="{C7198C53-96A1-487C-BB89-E603EA6288FC}">
      <dgm:prSet phldrT="[Text]"/>
      <dgm:spPr>
        <a:solidFill>
          <a:schemeClr val="bg1">
            <a:lumMod val="50000"/>
          </a:schemeClr>
        </a:solidFill>
      </dgm:spPr>
      <dgm:t>
        <a:bodyPr/>
        <a:lstStyle/>
        <a:p>
          <a:r>
            <a:rPr lang="hr-HR" b="1" dirty="0" smtClean="0"/>
            <a:t>ZNANOST</a:t>
          </a:r>
          <a:endParaRPr lang="hr-HR" b="1" dirty="0"/>
        </a:p>
      </dgm:t>
    </dgm:pt>
    <dgm:pt modelId="{AF1C8F9D-F12D-41D6-9988-F3685E83BF64}" type="parTrans" cxnId="{38C30FBA-CF0E-46C0-93E7-106842640919}">
      <dgm:prSet/>
      <dgm:spPr/>
      <dgm:t>
        <a:bodyPr/>
        <a:lstStyle/>
        <a:p>
          <a:endParaRPr lang="hr-HR"/>
        </a:p>
      </dgm:t>
    </dgm:pt>
    <dgm:pt modelId="{AAD89143-EF89-4A97-B297-17A4601834E4}" type="sibTrans" cxnId="{38C30FBA-CF0E-46C0-93E7-106842640919}">
      <dgm:prSet/>
      <dgm:spPr/>
      <dgm:t>
        <a:bodyPr/>
        <a:lstStyle/>
        <a:p>
          <a:endParaRPr lang="hr-HR"/>
        </a:p>
      </dgm:t>
    </dgm:pt>
    <dgm:pt modelId="{ED91E9B4-1805-4766-AE83-070863B36A1A}">
      <dgm:prSet phldrT="[Text]" custT="1"/>
      <dgm:spPr>
        <a:solidFill>
          <a:schemeClr val="bg1">
            <a:lumMod val="50000"/>
          </a:schemeClr>
        </a:solidFill>
      </dgm:spPr>
      <dgm:t>
        <a:bodyPr/>
        <a:lstStyle/>
        <a:p>
          <a:r>
            <a:rPr lang="hr-HR" sz="1350" b="1" dirty="0" smtClean="0"/>
            <a:t>OBZOR 2020</a:t>
          </a:r>
          <a:r>
            <a:rPr lang="hr-HR" sz="1300" b="1" dirty="0" smtClean="0"/>
            <a:t>.</a:t>
          </a:r>
          <a:endParaRPr lang="hr-HR" sz="1300" b="1" dirty="0"/>
        </a:p>
      </dgm:t>
    </dgm:pt>
    <dgm:pt modelId="{D7B97329-8114-421E-8571-41F0CC1C7289}" type="parTrans" cxnId="{49A6186E-9799-4A47-8FFE-77636C36EE18}">
      <dgm:prSet/>
      <dgm:spPr/>
      <dgm:t>
        <a:bodyPr/>
        <a:lstStyle/>
        <a:p>
          <a:endParaRPr lang="hr-HR"/>
        </a:p>
      </dgm:t>
    </dgm:pt>
    <dgm:pt modelId="{D77086E3-4504-472F-AE10-CD2C37AE0B0B}" type="sibTrans" cxnId="{49A6186E-9799-4A47-8FFE-77636C36EE18}">
      <dgm:prSet/>
      <dgm:spPr/>
      <dgm:t>
        <a:bodyPr/>
        <a:lstStyle/>
        <a:p>
          <a:endParaRPr lang="hr-HR"/>
        </a:p>
      </dgm:t>
    </dgm:pt>
    <dgm:pt modelId="{4B1F603D-D51A-4ADF-A00D-A415AB9A46F8}">
      <dgm:prSet phldrT="[Text]" custT="1"/>
      <dgm:spPr>
        <a:solidFill>
          <a:srgbClr val="FA895C"/>
        </a:solidFill>
      </dgm:spPr>
      <dgm:t>
        <a:bodyPr/>
        <a:lstStyle/>
        <a:p>
          <a:r>
            <a:rPr lang="hr-HR" sz="1400" b="1" dirty="0" smtClean="0"/>
            <a:t>ERASMUS</a:t>
          </a:r>
          <a:r>
            <a:rPr lang="hr-HR" sz="1300" b="1" dirty="0" smtClean="0"/>
            <a:t>+</a:t>
          </a:r>
          <a:endParaRPr lang="hr-HR" sz="1300" b="1" dirty="0"/>
        </a:p>
      </dgm:t>
    </dgm:pt>
    <dgm:pt modelId="{C5C0839C-D3E6-4987-908D-EA86643E5718}" type="parTrans" cxnId="{672E7459-B3C0-42B7-B5EE-9907D1D8B43B}">
      <dgm:prSet/>
      <dgm:spPr/>
      <dgm:t>
        <a:bodyPr/>
        <a:lstStyle/>
        <a:p>
          <a:endParaRPr lang="hr-HR"/>
        </a:p>
      </dgm:t>
    </dgm:pt>
    <dgm:pt modelId="{A209D82B-E970-4A87-97AA-5B6196FEABE5}" type="sibTrans" cxnId="{672E7459-B3C0-42B7-B5EE-9907D1D8B43B}">
      <dgm:prSet/>
      <dgm:spPr/>
      <dgm:t>
        <a:bodyPr/>
        <a:lstStyle/>
        <a:p>
          <a:endParaRPr lang="hr-HR"/>
        </a:p>
      </dgm:t>
    </dgm:pt>
    <dgm:pt modelId="{C733C891-0B34-400C-8142-2A2C931FFD7E}">
      <dgm:prSet phldrT="[Text]" custT="1"/>
      <dgm:spPr>
        <a:solidFill>
          <a:schemeClr val="accent5"/>
        </a:solidFill>
      </dgm:spPr>
      <dgm:t>
        <a:bodyPr/>
        <a:lstStyle/>
        <a:p>
          <a:r>
            <a:rPr lang="hr-HR" sz="1400" b="1" dirty="0" smtClean="0"/>
            <a:t>ERASMUS+</a:t>
          </a:r>
          <a:endParaRPr lang="hr-HR" sz="1400" b="1" dirty="0"/>
        </a:p>
      </dgm:t>
    </dgm:pt>
    <dgm:pt modelId="{F7531767-8378-4143-9346-D4F3C7C106C9}" type="parTrans" cxnId="{7A72EAC2-95AE-4FB5-9EB4-AF4F1FE34EF1}">
      <dgm:prSet/>
      <dgm:spPr/>
      <dgm:t>
        <a:bodyPr/>
        <a:lstStyle/>
        <a:p>
          <a:endParaRPr lang="hr-HR"/>
        </a:p>
      </dgm:t>
    </dgm:pt>
    <dgm:pt modelId="{9F9597D8-31AF-4B07-8C23-813D14D4FF41}" type="sibTrans" cxnId="{7A72EAC2-95AE-4FB5-9EB4-AF4F1FE34EF1}">
      <dgm:prSet/>
      <dgm:spPr/>
      <dgm:t>
        <a:bodyPr/>
        <a:lstStyle/>
        <a:p>
          <a:endParaRPr lang="hr-HR"/>
        </a:p>
      </dgm:t>
    </dgm:pt>
    <dgm:pt modelId="{E332898F-6AE5-42A8-B3E1-76755F704BBE}">
      <dgm:prSet phldrT="[Text]" custT="1"/>
      <dgm:spPr>
        <a:solidFill>
          <a:schemeClr val="bg1">
            <a:lumMod val="50000"/>
          </a:schemeClr>
        </a:solidFill>
      </dgm:spPr>
      <dgm:t>
        <a:bodyPr/>
        <a:lstStyle/>
        <a:p>
          <a:r>
            <a:rPr lang="hr-HR" sz="1400" b="1" dirty="0" smtClean="0">
              <a:cs typeface="Arial" panose="020B0604020202020204" pitchFamily="34" charset="0"/>
            </a:rPr>
            <a:t>EURAXESS</a:t>
          </a:r>
          <a:endParaRPr lang="hr-HR" sz="1400" dirty="0"/>
        </a:p>
      </dgm:t>
    </dgm:pt>
    <dgm:pt modelId="{E9EBBE27-4FAB-4FFC-8C2B-F73D5416644D}" type="parTrans" cxnId="{F7BA46C6-37F2-45E3-B768-3744D94A3690}">
      <dgm:prSet/>
      <dgm:spPr/>
      <dgm:t>
        <a:bodyPr/>
        <a:lstStyle/>
        <a:p>
          <a:endParaRPr lang="hr-HR"/>
        </a:p>
      </dgm:t>
    </dgm:pt>
    <dgm:pt modelId="{74651889-B1D0-4B48-8F95-FE041B43F58B}" type="sibTrans" cxnId="{F7BA46C6-37F2-45E3-B768-3744D94A3690}">
      <dgm:prSet/>
      <dgm:spPr/>
      <dgm:t>
        <a:bodyPr/>
        <a:lstStyle/>
        <a:p>
          <a:endParaRPr lang="hr-HR"/>
        </a:p>
      </dgm:t>
    </dgm:pt>
    <dgm:pt modelId="{FF480015-C3FC-45EE-B317-F8D8991B9A24}">
      <dgm:prSet phldrT="[Text]" custT="1"/>
      <dgm:spPr>
        <a:solidFill>
          <a:srgbClr val="FA895C"/>
        </a:solidFill>
      </dgm:spPr>
      <dgm:t>
        <a:bodyPr/>
        <a:lstStyle/>
        <a:p>
          <a:r>
            <a:rPr lang="hr-HR" sz="1300" b="1" dirty="0" smtClean="0"/>
            <a:t>BILATERALNE</a:t>
          </a:r>
          <a:r>
            <a:rPr lang="hr-HR" sz="1300" b="1" dirty="0" smtClean="0">
              <a:cs typeface="Arial" panose="020B0604020202020204" pitchFamily="34" charset="0"/>
            </a:rPr>
            <a:t> STIPENDIJE</a:t>
          </a:r>
          <a:endParaRPr lang="hr-HR" sz="1300" dirty="0"/>
        </a:p>
      </dgm:t>
    </dgm:pt>
    <dgm:pt modelId="{2BA5A265-5715-4CC5-8A7D-35F12372963C}" type="parTrans" cxnId="{CDE3E0B5-2033-47D5-B4EE-4B69667E6AAD}">
      <dgm:prSet/>
      <dgm:spPr/>
      <dgm:t>
        <a:bodyPr/>
        <a:lstStyle/>
        <a:p>
          <a:endParaRPr lang="hr-HR"/>
        </a:p>
      </dgm:t>
    </dgm:pt>
    <dgm:pt modelId="{081C5057-2138-48EC-B943-E379CDA863BD}" type="sibTrans" cxnId="{CDE3E0B5-2033-47D5-B4EE-4B69667E6AAD}">
      <dgm:prSet/>
      <dgm:spPr/>
      <dgm:t>
        <a:bodyPr/>
        <a:lstStyle/>
        <a:p>
          <a:endParaRPr lang="hr-HR"/>
        </a:p>
      </dgm:t>
    </dgm:pt>
    <dgm:pt modelId="{FE2353F4-2B2E-4F19-A0A9-55E5B0BF6E5B}">
      <dgm:prSet phldrT="[Text]" custT="1"/>
      <dgm:spPr>
        <a:solidFill>
          <a:srgbClr val="FA895C"/>
        </a:solidFill>
      </dgm:spPr>
      <dgm:t>
        <a:bodyPr/>
        <a:lstStyle/>
        <a:p>
          <a:r>
            <a:rPr lang="hr-HR" sz="1400" b="1" dirty="0" smtClean="0"/>
            <a:t>CEEPUS</a:t>
          </a:r>
          <a:endParaRPr lang="hr-HR" sz="1400" b="1" dirty="0"/>
        </a:p>
      </dgm:t>
    </dgm:pt>
    <dgm:pt modelId="{ED16ADAF-235F-4B49-84EC-D76692B3C11E}" type="parTrans" cxnId="{DE33E6B5-5FB4-48A2-A80E-7BDDFFAFB785}">
      <dgm:prSet/>
      <dgm:spPr/>
      <dgm:t>
        <a:bodyPr/>
        <a:lstStyle/>
        <a:p>
          <a:endParaRPr lang="hr-HR"/>
        </a:p>
      </dgm:t>
    </dgm:pt>
    <dgm:pt modelId="{13CF9D9F-11A8-4053-9A31-CC3C1995C736}" type="sibTrans" cxnId="{DE33E6B5-5FB4-48A2-A80E-7BDDFFAFB785}">
      <dgm:prSet/>
      <dgm:spPr/>
      <dgm:t>
        <a:bodyPr/>
        <a:lstStyle/>
        <a:p>
          <a:endParaRPr lang="hr-HR"/>
        </a:p>
      </dgm:t>
    </dgm:pt>
    <dgm:pt modelId="{9978BC5B-0CE1-4CF8-9E9E-C22C7FD4BA93}" type="pres">
      <dgm:prSet presAssocID="{980531A2-967A-443E-8589-5FA252FF26BE}" presName="Name0" presStyleCnt="0">
        <dgm:presLayoutVars>
          <dgm:chPref val="1"/>
          <dgm:dir/>
          <dgm:animOne val="branch"/>
          <dgm:animLvl val="lvl"/>
          <dgm:resizeHandles/>
        </dgm:presLayoutVars>
      </dgm:prSet>
      <dgm:spPr/>
      <dgm:t>
        <a:bodyPr/>
        <a:lstStyle/>
        <a:p>
          <a:endParaRPr lang="hr-HR"/>
        </a:p>
      </dgm:t>
    </dgm:pt>
    <dgm:pt modelId="{3B72593B-820E-4100-A846-7AA8A0E7FCD2}" type="pres">
      <dgm:prSet presAssocID="{B1BB4B95-5F5C-44E0-A945-DB9C4E9FC23A}" presName="vertOne" presStyleCnt="0"/>
      <dgm:spPr/>
    </dgm:pt>
    <dgm:pt modelId="{D18DDCDB-B21D-4506-81DD-4BBE8DE656F9}" type="pres">
      <dgm:prSet presAssocID="{B1BB4B95-5F5C-44E0-A945-DB9C4E9FC23A}" presName="txOne" presStyleLbl="node0" presStyleIdx="0" presStyleCnt="3">
        <dgm:presLayoutVars>
          <dgm:chPref val="3"/>
        </dgm:presLayoutVars>
      </dgm:prSet>
      <dgm:spPr/>
      <dgm:t>
        <a:bodyPr/>
        <a:lstStyle/>
        <a:p>
          <a:endParaRPr lang="hr-HR"/>
        </a:p>
      </dgm:t>
    </dgm:pt>
    <dgm:pt modelId="{7901CF73-BA08-4CB5-A190-21869FB10BBB}" type="pres">
      <dgm:prSet presAssocID="{B1BB4B95-5F5C-44E0-A945-DB9C4E9FC23A}" presName="parTransOne" presStyleCnt="0"/>
      <dgm:spPr/>
    </dgm:pt>
    <dgm:pt modelId="{1C621738-441F-4AF2-80C6-CD7B9EC06B41}" type="pres">
      <dgm:prSet presAssocID="{B1BB4B95-5F5C-44E0-A945-DB9C4E9FC23A}" presName="horzOne" presStyleCnt="0"/>
      <dgm:spPr/>
    </dgm:pt>
    <dgm:pt modelId="{41A72B3F-B8B5-44BD-882B-2A8E3715D325}" type="pres">
      <dgm:prSet presAssocID="{4B1F603D-D51A-4ADF-A00D-A415AB9A46F8}" presName="vertTwo" presStyleCnt="0"/>
      <dgm:spPr/>
    </dgm:pt>
    <dgm:pt modelId="{26F86180-3405-40C9-B04F-7250C026AAAA}" type="pres">
      <dgm:prSet presAssocID="{4B1F603D-D51A-4ADF-A00D-A415AB9A46F8}" presName="txTwo" presStyleLbl="node2" presStyleIdx="0" presStyleCnt="6">
        <dgm:presLayoutVars>
          <dgm:chPref val="3"/>
        </dgm:presLayoutVars>
      </dgm:prSet>
      <dgm:spPr/>
      <dgm:t>
        <a:bodyPr/>
        <a:lstStyle/>
        <a:p>
          <a:endParaRPr lang="hr-HR"/>
        </a:p>
      </dgm:t>
    </dgm:pt>
    <dgm:pt modelId="{6426E057-7FEF-4D5B-900A-8EC7E9B46461}" type="pres">
      <dgm:prSet presAssocID="{4B1F603D-D51A-4ADF-A00D-A415AB9A46F8}" presName="horzTwo" presStyleCnt="0"/>
      <dgm:spPr/>
    </dgm:pt>
    <dgm:pt modelId="{D6DB84B9-E271-4486-B5EF-73AED0835C0F}" type="pres">
      <dgm:prSet presAssocID="{A209D82B-E970-4A87-97AA-5B6196FEABE5}" presName="sibSpaceTwo" presStyleCnt="0"/>
      <dgm:spPr/>
    </dgm:pt>
    <dgm:pt modelId="{B0093575-C2AD-4DE2-A91B-B21AFBA4347B}" type="pres">
      <dgm:prSet presAssocID="{FF480015-C3FC-45EE-B317-F8D8991B9A24}" presName="vertTwo" presStyleCnt="0"/>
      <dgm:spPr/>
    </dgm:pt>
    <dgm:pt modelId="{E24A6C40-7682-4922-89BC-3875AF317A64}" type="pres">
      <dgm:prSet presAssocID="{FF480015-C3FC-45EE-B317-F8D8991B9A24}" presName="txTwo" presStyleLbl="node2" presStyleIdx="1" presStyleCnt="6">
        <dgm:presLayoutVars>
          <dgm:chPref val="3"/>
        </dgm:presLayoutVars>
      </dgm:prSet>
      <dgm:spPr/>
      <dgm:t>
        <a:bodyPr/>
        <a:lstStyle/>
        <a:p>
          <a:endParaRPr lang="hr-HR"/>
        </a:p>
      </dgm:t>
    </dgm:pt>
    <dgm:pt modelId="{8DD89698-B931-42AC-B30B-4887F5E3E634}" type="pres">
      <dgm:prSet presAssocID="{FF480015-C3FC-45EE-B317-F8D8991B9A24}" presName="horzTwo" presStyleCnt="0"/>
      <dgm:spPr/>
    </dgm:pt>
    <dgm:pt modelId="{32F6C19D-7869-4F5C-906A-A5F21321F2AD}" type="pres">
      <dgm:prSet presAssocID="{081C5057-2138-48EC-B943-E379CDA863BD}" presName="sibSpaceTwo" presStyleCnt="0"/>
      <dgm:spPr/>
    </dgm:pt>
    <dgm:pt modelId="{0DC1BC6E-1C11-446C-8872-5885B23A9AE8}" type="pres">
      <dgm:prSet presAssocID="{FE2353F4-2B2E-4F19-A0A9-55E5B0BF6E5B}" presName="vertTwo" presStyleCnt="0"/>
      <dgm:spPr/>
    </dgm:pt>
    <dgm:pt modelId="{9CD10755-E9EF-48E8-AC81-8A43A3DEFF70}" type="pres">
      <dgm:prSet presAssocID="{FE2353F4-2B2E-4F19-A0A9-55E5B0BF6E5B}" presName="txTwo" presStyleLbl="node2" presStyleIdx="2" presStyleCnt="6">
        <dgm:presLayoutVars>
          <dgm:chPref val="3"/>
        </dgm:presLayoutVars>
      </dgm:prSet>
      <dgm:spPr/>
      <dgm:t>
        <a:bodyPr/>
        <a:lstStyle/>
        <a:p>
          <a:endParaRPr lang="hr-HR"/>
        </a:p>
      </dgm:t>
    </dgm:pt>
    <dgm:pt modelId="{CDE9C487-0AB5-421D-8024-393371AFB4A7}" type="pres">
      <dgm:prSet presAssocID="{FE2353F4-2B2E-4F19-A0A9-55E5B0BF6E5B}" presName="horzTwo" presStyleCnt="0"/>
      <dgm:spPr/>
    </dgm:pt>
    <dgm:pt modelId="{B714CBA7-A42E-4606-8202-0795AC6EF701}" type="pres">
      <dgm:prSet presAssocID="{79010831-74EA-49D8-9378-6C63694750FC}" presName="sibSpaceOne" presStyleCnt="0"/>
      <dgm:spPr/>
    </dgm:pt>
    <dgm:pt modelId="{AA4C8901-D90A-41FF-A92B-EE65C449DC58}" type="pres">
      <dgm:prSet presAssocID="{D3DDDD03-E786-417B-8432-909CE2803D3F}" presName="vertOne" presStyleCnt="0"/>
      <dgm:spPr/>
    </dgm:pt>
    <dgm:pt modelId="{85664BF4-23AE-4656-9A63-FF66C1C4D6CE}" type="pres">
      <dgm:prSet presAssocID="{D3DDDD03-E786-417B-8432-909CE2803D3F}" presName="txOne" presStyleLbl="node0" presStyleIdx="1" presStyleCnt="3">
        <dgm:presLayoutVars>
          <dgm:chPref val="3"/>
        </dgm:presLayoutVars>
      </dgm:prSet>
      <dgm:spPr/>
      <dgm:t>
        <a:bodyPr/>
        <a:lstStyle/>
        <a:p>
          <a:endParaRPr lang="hr-HR"/>
        </a:p>
      </dgm:t>
    </dgm:pt>
    <dgm:pt modelId="{D6EE938E-ECD9-48DE-A969-20311DD497C5}" type="pres">
      <dgm:prSet presAssocID="{D3DDDD03-E786-417B-8432-909CE2803D3F}" presName="parTransOne" presStyleCnt="0"/>
      <dgm:spPr/>
    </dgm:pt>
    <dgm:pt modelId="{B1B25ADC-9A44-4966-9A23-369F3E8F55A0}" type="pres">
      <dgm:prSet presAssocID="{D3DDDD03-E786-417B-8432-909CE2803D3F}" presName="horzOne" presStyleCnt="0"/>
      <dgm:spPr/>
    </dgm:pt>
    <dgm:pt modelId="{3F380D57-247C-4355-AD44-E9EAA99F8155}" type="pres">
      <dgm:prSet presAssocID="{C733C891-0B34-400C-8142-2A2C931FFD7E}" presName="vertTwo" presStyleCnt="0"/>
      <dgm:spPr/>
    </dgm:pt>
    <dgm:pt modelId="{7CDAB755-917E-4166-8A26-8B1F6CC2CC4A}" type="pres">
      <dgm:prSet presAssocID="{C733C891-0B34-400C-8142-2A2C931FFD7E}" presName="txTwo" presStyleLbl="node2" presStyleIdx="3" presStyleCnt="6">
        <dgm:presLayoutVars>
          <dgm:chPref val="3"/>
        </dgm:presLayoutVars>
      </dgm:prSet>
      <dgm:spPr/>
      <dgm:t>
        <a:bodyPr/>
        <a:lstStyle/>
        <a:p>
          <a:endParaRPr lang="hr-HR"/>
        </a:p>
      </dgm:t>
    </dgm:pt>
    <dgm:pt modelId="{87BABA4C-D8D3-458E-ABBD-5E533C66739B}" type="pres">
      <dgm:prSet presAssocID="{C733C891-0B34-400C-8142-2A2C931FFD7E}" presName="horzTwo" presStyleCnt="0"/>
      <dgm:spPr/>
    </dgm:pt>
    <dgm:pt modelId="{31046F5C-DC26-4AD1-AEB2-609EE0CD58B7}" type="pres">
      <dgm:prSet presAssocID="{05A1BF52-542C-4BB4-81D6-E23AAB5B6F8A}" presName="sibSpaceOne" presStyleCnt="0"/>
      <dgm:spPr/>
    </dgm:pt>
    <dgm:pt modelId="{02230324-9A95-451C-A34E-3AA9ADA58EBE}" type="pres">
      <dgm:prSet presAssocID="{C7198C53-96A1-487C-BB89-E603EA6288FC}" presName="vertOne" presStyleCnt="0"/>
      <dgm:spPr/>
    </dgm:pt>
    <dgm:pt modelId="{B55684EB-A685-4D2E-9F63-E575BB5F4DDC}" type="pres">
      <dgm:prSet presAssocID="{C7198C53-96A1-487C-BB89-E603EA6288FC}" presName="txOne" presStyleLbl="node0" presStyleIdx="2" presStyleCnt="3">
        <dgm:presLayoutVars>
          <dgm:chPref val="3"/>
        </dgm:presLayoutVars>
      </dgm:prSet>
      <dgm:spPr/>
      <dgm:t>
        <a:bodyPr/>
        <a:lstStyle/>
        <a:p>
          <a:endParaRPr lang="hr-HR"/>
        </a:p>
      </dgm:t>
    </dgm:pt>
    <dgm:pt modelId="{DD72A195-1FF5-4DBD-8F93-9D308C480978}" type="pres">
      <dgm:prSet presAssocID="{C7198C53-96A1-487C-BB89-E603EA6288FC}" presName="parTransOne" presStyleCnt="0"/>
      <dgm:spPr/>
    </dgm:pt>
    <dgm:pt modelId="{4B98D2BB-6D25-48E8-AFD1-B5706A0560EC}" type="pres">
      <dgm:prSet presAssocID="{C7198C53-96A1-487C-BB89-E603EA6288FC}" presName="horzOne" presStyleCnt="0"/>
      <dgm:spPr/>
    </dgm:pt>
    <dgm:pt modelId="{24DBE00A-8F6F-41C3-BC4C-125CEC6F4510}" type="pres">
      <dgm:prSet presAssocID="{ED91E9B4-1805-4766-AE83-070863B36A1A}" presName="vertTwo" presStyleCnt="0"/>
      <dgm:spPr/>
    </dgm:pt>
    <dgm:pt modelId="{7379F260-80C1-4FF8-A8FD-7E210A09D4A5}" type="pres">
      <dgm:prSet presAssocID="{ED91E9B4-1805-4766-AE83-070863B36A1A}" presName="txTwo" presStyleLbl="node2" presStyleIdx="4" presStyleCnt="6">
        <dgm:presLayoutVars>
          <dgm:chPref val="3"/>
        </dgm:presLayoutVars>
      </dgm:prSet>
      <dgm:spPr/>
      <dgm:t>
        <a:bodyPr/>
        <a:lstStyle/>
        <a:p>
          <a:endParaRPr lang="hr-HR"/>
        </a:p>
      </dgm:t>
    </dgm:pt>
    <dgm:pt modelId="{3ED09D8D-F5EC-490E-99B0-F22689435219}" type="pres">
      <dgm:prSet presAssocID="{ED91E9B4-1805-4766-AE83-070863B36A1A}" presName="horzTwo" presStyleCnt="0"/>
      <dgm:spPr/>
    </dgm:pt>
    <dgm:pt modelId="{1ED21262-218F-44B2-ACB3-4CB269F41097}" type="pres">
      <dgm:prSet presAssocID="{D77086E3-4504-472F-AE10-CD2C37AE0B0B}" presName="sibSpaceTwo" presStyleCnt="0"/>
      <dgm:spPr/>
    </dgm:pt>
    <dgm:pt modelId="{8D049F06-8BD5-4F8F-BF70-D6414644B8FE}" type="pres">
      <dgm:prSet presAssocID="{E332898F-6AE5-42A8-B3E1-76755F704BBE}" presName="vertTwo" presStyleCnt="0"/>
      <dgm:spPr/>
    </dgm:pt>
    <dgm:pt modelId="{ECDF85DA-22EC-4FF4-B98C-CC649FA4F7B3}" type="pres">
      <dgm:prSet presAssocID="{E332898F-6AE5-42A8-B3E1-76755F704BBE}" presName="txTwo" presStyleLbl="node2" presStyleIdx="5" presStyleCnt="6">
        <dgm:presLayoutVars>
          <dgm:chPref val="3"/>
        </dgm:presLayoutVars>
      </dgm:prSet>
      <dgm:spPr/>
      <dgm:t>
        <a:bodyPr/>
        <a:lstStyle/>
        <a:p>
          <a:endParaRPr lang="hr-HR"/>
        </a:p>
      </dgm:t>
    </dgm:pt>
    <dgm:pt modelId="{22D647F0-C2A7-427A-A048-351536AC82F8}" type="pres">
      <dgm:prSet presAssocID="{E332898F-6AE5-42A8-B3E1-76755F704BBE}" presName="horzTwo" presStyleCnt="0"/>
      <dgm:spPr/>
    </dgm:pt>
  </dgm:ptLst>
  <dgm:cxnLst>
    <dgm:cxn modelId="{8D27AD69-D2D4-466B-A075-655E2F851B82}" type="presOf" srcId="{C7198C53-96A1-487C-BB89-E603EA6288FC}" destId="{B55684EB-A685-4D2E-9F63-E575BB5F4DDC}" srcOrd="0" destOrd="0" presId="urn:microsoft.com/office/officeart/2005/8/layout/hierarchy4"/>
    <dgm:cxn modelId="{F640E4F0-B3E6-4B77-A9A1-245534433EF5}" type="presOf" srcId="{FF480015-C3FC-45EE-B317-F8D8991B9A24}" destId="{E24A6C40-7682-4922-89BC-3875AF317A64}" srcOrd="0" destOrd="0" presId="urn:microsoft.com/office/officeart/2005/8/layout/hierarchy4"/>
    <dgm:cxn modelId="{CDE3E0B5-2033-47D5-B4EE-4B69667E6AAD}" srcId="{B1BB4B95-5F5C-44E0-A945-DB9C4E9FC23A}" destId="{FF480015-C3FC-45EE-B317-F8D8991B9A24}" srcOrd="1" destOrd="0" parTransId="{2BA5A265-5715-4CC5-8A7D-35F12372963C}" sibTransId="{081C5057-2138-48EC-B943-E379CDA863BD}"/>
    <dgm:cxn modelId="{5F21DAE7-B553-4AF3-8172-953E34A77438}" type="presOf" srcId="{C733C891-0B34-400C-8142-2A2C931FFD7E}" destId="{7CDAB755-917E-4166-8A26-8B1F6CC2CC4A}" srcOrd="0" destOrd="0" presId="urn:microsoft.com/office/officeart/2005/8/layout/hierarchy4"/>
    <dgm:cxn modelId="{DE33E6B5-5FB4-48A2-A80E-7BDDFFAFB785}" srcId="{B1BB4B95-5F5C-44E0-A945-DB9C4E9FC23A}" destId="{FE2353F4-2B2E-4F19-A0A9-55E5B0BF6E5B}" srcOrd="2" destOrd="0" parTransId="{ED16ADAF-235F-4B49-84EC-D76692B3C11E}" sibTransId="{13CF9D9F-11A8-4053-9A31-CC3C1995C736}"/>
    <dgm:cxn modelId="{72B6B163-E50A-474E-B41F-2770BC8B0325}" type="presOf" srcId="{ED91E9B4-1805-4766-AE83-070863B36A1A}" destId="{7379F260-80C1-4FF8-A8FD-7E210A09D4A5}" srcOrd="0" destOrd="0" presId="urn:microsoft.com/office/officeart/2005/8/layout/hierarchy4"/>
    <dgm:cxn modelId="{9900E95D-770E-4CD0-9302-F880572C6993}" type="presOf" srcId="{4B1F603D-D51A-4ADF-A00D-A415AB9A46F8}" destId="{26F86180-3405-40C9-B04F-7250C026AAAA}" srcOrd="0" destOrd="0" presId="urn:microsoft.com/office/officeart/2005/8/layout/hierarchy4"/>
    <dgm:cxn modelId="{3F88DAEE-FBA7-4101-9FAC-9D3B037C70F5}" type="presOf" srcId="{D3DDDD03-E786-417B-8432-909CE2803D3F}" destId="{85664BF4-23AE-4656-9A63-FF66C1C4D6CE}" srcOrd="0" destOrd="0" presId="urn:microsoft.com/office/officeart/2005/8/layout/hierarchy4"/>
    <dgm:cxn modelId="{672E7459-B3C0-42B7-B5EE-9907D1D8B43B}" srcId="{B1BB4B95-5F5C-44E0-A945-DB9C4E9FC23A}" destId="{4B1F603D-D51A-4ADF-A00D-A415AB9A46F8}" srcOrd="0" destOrd="0" parTransId="{C5C0839C-D3E6-4987-908D-EA86643E5718}" sibTransId="{A209D82B-E970-4A87-97AA-5B6196FEABE5}"/>
    <dgm:cxn modelId="{FCFD18B2-DE79-4554-9312-4F00D32C5FF0}" type="presOf" srcId="{E332898F-6AE5-42A8-B3E1-76755F704BBE}" destId="{ECDF85DA-22EC-4FF4-B98C-CC649FA4F7B3}" srcOrd="0" destOrd="0" presId="urn:microsoft.com/office/officeart/2005/8/layout/hierarchy4"/>
    <dgm:cxn modelId="{B8917A5C-D957-4298-AB6E-60C15D524EF4}" srcId="{980531A2-967A-443E-8589-5FA252FF26BE}" destId="{D3DDDD03-E786-417B-8432-909CE2803D3F}" srcOrd="1" destOrd="0" parTransId="{65A72899-381F-424E-B9A2-535C89632CE5}" sibTransId="{05A1BF52-542C-4BB4-81D6-E23AAB5B6F8A}"/>
    <dgm:cxn modelId="{ED7D9C5A-807D-471A-9064-52A4E5D7A350}" type="presOf" srcId="{980531A2-967A-443E-8589-5FA252FF26BE}" destId="{9978BC5B-0CE1-4CF8-9E9E-C22C7FD4BA93}" srcOrd="0" destOrd="0" presId="urn:microsoft.com/office/officeart/2005/8/layout/hierarchy4"/>
    <dgm:cxn modelId="{A03ED8B2-D156-402B-AE2B-995403EFA820}" type="presOf" srcId="{FE2353F4-2B2E-4F19-A0A9-55E5B0BF6E5B}" destId="{9CD10755-E9EF-48E8-AC81-8A43A3DEFF70}" srcOrd="0" destOrd="0" presId="urn:microsoft.com/office/officeart/2005/8/layout/hierarchy4"/>
    <dgm:cxn modelId="{38C30FBA-CF0E-46C0-93E7-106842640919}" srcId="{980531A2-967A-443E-8589-5FA252FF26BE}" destId="{C7198C53-96A1-487C-BB89-E603EA6288FC}" srcOrd="2" destOrd="0" parTransId="{AF1C8F9D-F12D-41D6-9988-F3685E83BF64}" sibTransId="{AAD89143-EF89-4A97-B297-17A4601834E4}"/>
    <dgm:cxn modelId="{C91C572D-39DF-461E-9DBF-269E2AF0059F}" srcId="{980531A2-967A-443E-8589-5FA252FF26BE}" destId="{B1BB4B95-5F5C-44E0-A945-DB9C4E9FC23A}" srcOrd="0" destOrd="0" parTransId="{EEA27CB8-BB3B-4A5A-96F2-D9335C17E248}" sibTransId="{79010831-74EA-49D8-9378-6C63694750FC}"/>
    <dgm:cxn modelId="{49A6186E-9799-4A47-8FFE-77636C36EE18}" srcId="{C7198C53-96A1-487C-BB89-E603EA6288FC}" destId="{ED91E9B4-1805-4766-AE83-070863B36A1A}" srcOrd="0" destOrd="0" parTransId="{D7B97329-8114-421E-8571-41F0CC1C7289}" sibTransId="{D77086E3-4504-472F-AE10-CD2C37AE0B0B}"/>
    <dgm:cxn modelId="{F7BA46C6-37F2-45E3-B768-3744D94A3690}" srcId="{C7198C53-96A1-487C-BB89-E603EA6288FC}" destId="{E332898F-6AE5-42A8-B3E1-76755F704BBE}" srcOrd="1" destOrd="0" parTransId="{E9EBBE27-4FAB-4FFC-8C2B-F73D5416644D}" sibTransId="{74651889-B1D0-4B48-8F95-FE041B43F58B}"/>
    <dgm:cxn modelId="{6469AF7C-F054-47A5-A11D-80DBF69E9C4A}" type="presOf" srcId="{B1BB4B95-5F5C-44E0-A945-DB9C4E9FC23A}" destId="{D18DDCDB-B21D-4506-81DD-4BBE8DE656F9}" srcOrd="0" destOrd="0" presId="urn:microsoft.com/office/officeart/2005/8/layout/hierarchy4"/>
    <dgm:cxn modelId="{7A72EAC2-95AE-4FB5-9EB4-AF4F1FE34EF1}" srcId="{D3DDDD03-E786-417B-8432-909CE2803D3F}" destId="{C733C891-0B34-400C-8142-2A2C931FFD7E}" srcOrd="0" destOrd="0" parTransId="{F7531767-8378-4143-9346-D4F3C7C106C9}" sibTransId="{9F9597D8-31AF-4B07-8C23-813D14D4FF41}"/>
    <dgm:cxn modelId="{0313C165-60D4-4D29-9AAF-325331185A0D}" type="presParOf" srcId="{9978BC5B-0CE1-4CF8-9E9E-C22C7FD4BA93}" destId="{3B72593B-820E-4100-A846-7AA8A0E7FCD2}" srcOrd="0" destOrd="0" presId="urn:microsoft.com/office/officeart/2005/8/layout/hierarchy4"/>
    <dgm:cxn modelId="{878AFE76-DEAA-400D-8F45-F22BE01DFBD8}" type="presParOf" srcId="{3B72593B-820E-4100-A846-7AA8A0E7FCD2}" destId="{D18DDCDB-B21D-4506-81DD-4BBE8DE656F9}" srcOrd="0" destOrd="0" presId="urn:microsoft.com/office/officeart/2005/8/layout/hierarchy4"/>
    <dgm:cxn modelId="{4E4B427D-3947-4BB5-BBED-396D6B1D1DC0}" type="presParOf" srcId="{3B72593B-820E-4100-A846-7AA8A0E7FCD2}" destId="{7901CF73-BA08-4CB5-A190-21869FB10BBB}" srcOrd="1" destOrd="0" presId="urn:microsoft.com/office/officeart/2005/8/layout/hierarchy4"/>
    <dgm:cxn modelId="{C8FA4593-E007-4C1E-87B8-D2588B369710}" type="presParOf" srcId="{3B72593B-820E-4100-A846-7AA8A0E7FCD2}" destId="{1C621738-441F-4AF2-80C6-CD7B9EC06B41}" srcOrd="2" destOrd="0" presId="urn:microsoft.com/office/officeart/2005/8/layout/hierarchy4"/>
    <dgm:cxn modelId="{2F88246F-CA02-47FB-844F-A0135A07B1CE}" type="presParOf" srcId="{1C621738-441F-4AF2-80C6-CD7B9EC06B41}" destId="{41A72B3F-B8B5-44BD-882B-2A8E3715D325}" srcOrd="0" destOrd="0" presId="urn:microsoft.com/office/officeart/2005/8/layout/hierarchy4"/>
    <dgm:cxn modelId="{0AFCB879-54C6-4F22-983F-2289FDC0BE13}" type="presParOf" srcId="{41A72B3F-B8B5-44BD-882B-2A8E3715D325}" destId="{26F86180-3405-40C9-B04F-7250C026AAAA}" srcOrd="0" destOrd="0" presId="urn:microsoft.com/office/officeart/2005/8/layout/hierarchy4"/>
    <dgm:cxn modelId="{77D4E467-B3AE-4180-9230-B50F820A22AF}" type="presParOf" srcId="{41A72B3F-B8B5-44BD-882B-2A8E3715D325}" destId="{6426E057-7FEF-4D5B-900A-8EC7E9B46461}" srcOrd="1" destOrd="0" presId="urn:microsoft.com/office/officeart/2005/8/layout/hierarchy4"/>
    <dgm:cxn modelId="{7D14241C-B06C-464E-85E6-40AE7A339652}" type="presParOf" srcId="{1C621738-441F-4AF2-80C6-CD7B9EC06B41}" destId="{D6DB84B9-E271-4486-B5EF-73AED0835C0F}" srcOrd="1" destOrd="0" presId="urn:microsoft.com/office/officeart/2005/8/layout/hierarchy4"/>
    <dgm:cxn modelId="{04883F46-5B54-4EDE-83CA-9B2FDFD40635}" type="presParOf" srcId="{1C621738-441F-4AF2-80C6-CD7B9EC06B41}" destId="{B0093575-C2AD-4DE2-A91B-B21AFBA4347B}" srcOrd="2" destOrd="0" presId="urn:microsoft.com/office/officeart/2005/8/layout/hierarchy4"/>
    <dgm:cxn modelId="{973970D2-369B-4C40-BC72-F4C6CB4563AD}" type="presParOf" srcId="{B0093575-C2AD-4DE2-A91B-B21AFBA4347B}" destId="{E24A6C40-7682-4922-89BC-3875AF317A64}" srcOrd="0" destOrd="0" presId="urn:microsoft.com/office/officeart/2005/8/layout/hierarchy4"/>
    <dgm:cxn modelId="{40EFCFC4-2684-4AC4-A204-5E61A9A0C714}" type="presParOf" srcId="{B0093575-C2AD-4DE2-A91B-B21AFBA4347B}" destId="{8DD89698-B931-42AC-B30B-4887F5E3E634}" srcOrd="1" destOrd="0" presId="urn:microsoft.com/office/officeart/2005/8/layout/hierarchy4"/>
    <dgm:cxn modelId="{45F8D341-620A-42B9-9A62-D20C6D19E978}" type="presParOf" srcId="{1C621738-441F-4AF2-80C6-CD7B9EC06B41}" destId="{32F6C19D-7869-4F5C-906A-A5F21321F2AD}" srcOrd="3" destOrd="0" presId="urn:microsoft.com/office/officeart/2005/8/layout/hierarchy4"/>
    <dgm:cxn modelId="{BF3A6254-3749-4410-9F5F-FA6FBD7D7A38}" type="presParOf" srcId="{1C621738-441F-4AF2-80C6-CD7B9EC06B41}" destId="{0DC1BC6E-1C11-446C-8872-5885B23A9AE8}" srcOrd="4" destOrd="0" presId="urn:microsoft.com/office/officeart/2005/8/layout/hierarchy4"/>
    <dgm:cxn modelId="{2D5F7044-0266-45A7-BF57-B48DB1CC919D}" type="presParOf" srcId="{0DC1BC6E-1C11-446C-8872-5885B23A9AE8}" destId="{9CD10755-E9EF-48E8-AC81-8A43A3DEFF70}" srcOrd="0" destOrd="0" presId="urn:microsoft.com/office/officeart/2005/8/layout/hierarchy4"/>
    <dgm:cxn modelId="{4A575035-FE93-402F-A012-5042492794EC}" type="presParOf" srcId="{0DC1BC6E-1C11-446C-8872-5885B23A9AE8}" destId="{CDE9C487-0AB5-421D-8024-393371AFB4A7}" srcOrd="1" destOrd="0" presId="urn:microsoft.com/office/officeart/2005/8/layout/hierarchy4"/>
    <dgm:cxn modelId="{11566F90-1A19-484B-882E-ADDC2DBA1CEA}" type="presParOf" srcId="{9978BC5B-0CE1-4CF8-9E9E-C22C7FD4BA93}" destId="{B714CBA7-A42E-4606-8202-0795AC6EF701}" srcOrd="1" destOrd="0" presId="urn:microsoft.com/office/officeart/2005/8/layout/hierarchy4"/>
    <dgm:cxn modelId="{E910A783-1A80-4937-AF2F-01E1DC4AD725}" type="presParOf" srcId="{9978BC5B-0CE1-4CF8-9E9E-C22C7FD4BA93}" destId="{AA4C8901-D90A-41FF-A92B-EE65C449DC58}" srcOrd="2" destOrd="0" presId="urn:microsoft.com/office/officeart/2005/8/layout/hierarchy4"/>
    <dgm:cxn modelId="{DA70BC69-7E6F-4B47-9F9A-B5567287E151}" type="presParOf" srcId="{AA4C8901-D90A-41FF-A92B-EE65C449DC58}" destId="{85664BF4-23AE-4656-9A63-FF66C1C4D6CE}" srcOrd="0" destOrd="0" presId="urn:microsoft.com/office/officeart/2005/8/layout/hierarchy4"/>
    <dgm:cxn modelId="{A0C0F622-DEC2-4B33-9BBF-46D406E1F452}" type="presParOf" srcId="{AA4C8901-D90A-41FF-A92B-EE65C449DC58}" destId="{D6EE938E-ECD9-48DE-A969-20311DD497C5}" srcOrd="1" destOrd="0" presId="urn:microsoft.com/office/officeart/2005/8/layout/hierarchy4"/>
    <dgm:cxn modelId="{235F312B-5891-4CA4-8B8B-54DF0AB8F17B}" type="presParOf" srcId="{AA4C8901-D90A-41FF-A92B-EE65C449DC58}" destId="{B1B25ADC-9A44-4966-9A23-369F3E8F55A0}" srcOrd="2" destOrd="0" presId="urn:microsoft.com/office/officeart/2005/8/layout/hierarchy4"/>
    <dgm:cxn modelId="{39366790-2714-46F1-88B8-7F3723468422}" type="presParOf" srcId="{B1B25ADC-9A44-4966-9A23-369F3E8F55A0}" destId="{3F380D57-247C-4355-AD44-E9EAA99F8155}" srcOrd="0" destOrd="0" presId="urn:microsoft.com/office/officeart/2005/8/layout/hierarchy4"/>
    <dgm:cxn modelId="{DE7D43DF-51C1-4DA6-960E-11F18636C6FF}" type="presParOf" srcId="{3F380D57-247C-4355-AD44-E9EAA99F8155}" destId="{7CDAB755-917E-4166-8A26-8B1F6CC2CC4A}" srcOrd="0" destOrd="0" presId="urn:microsoft.com/office/officeart/2005/8/layout/hierarchy4"/>
    <dgm:cxn modelId="{C980B4C5-0798-43B3-98AE-B3FCDFAAA31E}" type="presParOf" srcId="{3F380D57-247C-4355-AD44-E9EAA99F8155}" destId="{87BABA4C-D8D3-458E-ABBD-5E533C66739B}" srcOrd="1" destOrd="0" presId="urn:microsoft.com/office/officeart/2005/8/layout/hierarchy4"/>
    <dgm:cxn modelId="{BAFCA787-1BDA-4DB2-B8A4-75A53D1626BE}" type="presParOf" srcId="{9978BC5B-0CE1-4CF8-9E9E-C22C7FD4BA93}" destId="{31046F5C-DC26-4AD1-AEB2-609EE0CD58B7}" srcOrd="3" destOrd="0" presId="urn:microsoft.com/office/officeart/2005/8/layout/hierarchy4"/>
    <dgm:cxn modelId="{25BDF006-9216-4E28-9D41-8ABE3B00609F}" type="presParOf" srcId="{9978BC5B-0CE1-4CF8-9E9E-C22C7FD4BA93}" destId="{02230324-9A95-451C-A34E-3AA9ADA58EBE}" srcOrd="4" destOrd="0" presId="urn:microsoft.com/office/officeart/2005/8/layout/hierarchy4"/>
    <dgm:cxn modelId="{8EAB48FB-AEE9-4A9A-A01C-90A7A8929271}" type="presParOf" srcId="{02230324-9A95-451C-A34E-3AA9ADA58EBE}" destId="{B55684EB-A685-4D2E-9F63-E575BB5F4DDC}" srcOrd="0" destOrd="0" presId="urn:microsoft.com/office/officeart/2005/8/layout/hierarchy4"/>
    <dgm:cxn modelId="{CE8C02FB-EC31-4D8B-B547-9248FC2606E4}" type="presParOf" srcId="{02230324-9A95-451C-A34E-3AA9ADA58EBE}" destId="{DD72A195-1FF5-4DBD-8F93-9D308C480978}" srcOrd="1" destOrd="0" presId="urn:microsoft.com/office/officeart/2005/8/layout/hierarchy4"/>
    <dgm:cxn modelId="{8B5E1510-5537-468D-BF34-0A01797B482F}" type="presParOf" srcId="{02230324-9A95-451C-A34E-3AA9ADA58EBE}" destId="{4B98D2BB-6D25-48E8-AFD1-B5706A0560EC}" srcOrd="2" destOrd="0" presId="urn:microsoft.com/office/officeart/2005/8/layout/hierarchy4"/>
    <dgm:cxn modelId="{BF0AD7EB-C6F3-4518-ADBD-C015C0725CEF}" type="presParOf" srcId="{4B98D2BB-6D25-48E8-AFD1-B5706A0560EC}" destId="{24DBE00A-8F6F-41C3-BC4C-125CEC6F4510}" srcOrd="0" destOrd="0" presId="urn:microsoft.com/office/officeart/2005/8/layout/hierarchy4"/>
    <dgm:cxn modelId="{96D3838E-5A66-4F81-B050-2B82D30BA475}" type="presParOf" srcId="{24DBE00A-8F6F-41C3-BC4C-125CEC6F4510}" destId="{7379F260-80C1-4FF8-A8FD-7E210A09D4A5}" srcOrd="0" destOrd="0" presId="urn:microsoft.com/office/officeart/2005/8/layout/hierarchy4"/>
    <dgm:cxn modelId="{F188CE6E-2F17-48B5-9413-B1C9AF26478E}" type="presParOf" srcId="{24DBE00A-8F6F-41C3-BC4C-125CEC6F4510}" destId="{3ED09D8D-F5EC-490E-99B0-F22689435219}" srcOrd="1" destOrd="0" presId="urn:microsoft.com/office/officeart/2005/8/layout/hierarchy4"/>
    <dgm:cxn modelId="{58FBD96B-08FB-437C-A405-FFEF26F29286}" type="presParOf" srcId="{4B98D2BB-6D25-48E8-AFD1-B5706A0560EC}" destId="{1ED21262-218F-44B2-ACB3-4CB269F41097}" srcOrd="1" destOrd="0" presId="urn:microsoft.com/office/officeart/2005/8/layout/hierarchy4"/>
    <dgm:cxn modelId="{3C017D11-BBF3-4F3A-82DD-C1E01643AB0E}" type="presParOf" srcId="{4B98D2BB-6D25-48E8-AFD1-B5706A0560EC}" destId="{8D049F06-8BD5-4F8F-BF70-D6414644B8FE}" srcOrd="2" destOrd="0" presId="urn:microsoft.com/office/officeart/2005/8/layout/hierarchy4"/>
    <dgm:cxn modelId="{DD7ECC64-9E38-43CB-A061-DA3D1B4546BC}" type="presParOf" srcId="{8D049F06-8BD5-4F8F-BF70-D6414644B8FE}" destId="{ECDF85DA-22EC-4FF4-B98C-CC649FA4F7B3}" srcOrd="0" destOrd="0" presId="urn:microsoft.com/office/officeart/2005/8/layout/hierarchy4"/>
    <dgm:cxn modelId="{E86FEC1A-C3FD-498F-8AA3-4BBFD0F45514}" type="presParOf" srcId="{8D049F06-8BD5-4F8F-BF70-D6414644B8FE}" destId="{22D647F0-C2A7-427A-A048-351536AC82F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5B49CA-E987-4612-95A8-47FAB3B3B716}" type="doc">
      <dgm:prSet loTypeId="urn:microsoft.com/office/officeart/2005/8/layout/hierarchy4" loCatId="list" qsTypeId="urn:microsoft.com/office/officeart/2005/8/quickstyle/simple4" qsCatId="simple" csTypeId="urn:microsoft.com/office/officeart/2005/8/colors/accent0_1" csCatId="mainScheme" phldr="1"/>
      <dgm:spPr/>
      <dgm:t>
        <a:bodyPr/>
        <a:lstStyle/>
        <a:p>
          <a:endParaRPr lang="hr-HR"/>
        </a:p>
      </dgm:t>
    </dgm:pt>
    <dgm:pt modelId="{34E256D8-44DA-4043-A287-A6EF48F22BC1}">
      <dgm:prSet phldrT="[Text]" custT="1"/>
      <dgm:spPr/>
      <dgm:t>
        <a:bodyPr/>
        <a:lstStyle/>
        <a:p>
          <a:r>
            <a:rPr lang="hr-HR" sz="1400" b="1" dirty="0" smtClean="0">
              <a:solidFill>
                <a:schemeClr val="bg1">
                  <a:lumMod val="50000"/>
                </a:schemeClr>
              </a:solidFill>
            </a:rPr>
            <a:t>PROGRAM ZA CJELOŽIVOTNO UČENJE</a:t>
          </a:r>
        </a:p>
        <a:p>
          <a:r>
            <a:rPr lang="hr-HR" sz="1000" dirty="0" smtClean="0">
              <a:solidFill>
                <a:schemeClr val="bg1">
                  <a:lumMod val="50000"/>
                </a:schemeClr>
              </a:solidFill>
            </a:rPr>
            <a:t>Comenius, Leonardo da Vinci, Erasmus, Grundtvig, Transverzalni program</a:t>
          </a:r>
        </a:p>
        <a:p>
          <a:endParaRPr lang="hr-HR" sz="1000" b="1" dirty="0" smtClean="0">
            <a:solidFill>
              <a:schemeClr val="bg1">
                <a:lumMod val="50000"/>
              </a:schemeClr>
            </a:solidFill>
          </a:endParaRPr>
        </a:p>
        <a:p>
          <a:r>
            <a:rPr lang="hr-HR" sz="1000" b="1" dirty="0" err="1" smtClean="0">
              <a:solidFill>
                <a:schemeClr val="bg1">
                  <a:lumMod val="50000"/>
                </a:schemeClr>
              </a:solidFill>
            </a:rPr>
            <a:t>Jean</a:t>
          </a:r>
          <a:r>
            <a:rPr lang="hr-HR" sz="1000" b="1" dirty="0" smtClean="0">
              <a:solidFill>
                <a:schemeClr val="bg1">
                  <a:lumMod val="50000"/>
                </a:schemeClr>
              </a:solidFill>
            </a:rPr>
            <a:t> </a:t>
          </a:r>
          <a:r>
            <a:rPr lang="hr-HR" sz="1000" b="1" dirty="0" err="1" smtClean="0">
              <a:solidFill>
                <a:schemeClr val="bg1">
                  <a:lumMod val="50000"/>
                </a:schemeClr>
              </a:solidFill>
            </a:rPr>
            <a:t>Monnet</a:t>
          </a:r>
          <a:r>
            <a:rPr lang="hr-HR" sz="1000" b="1" dirty="0" smtClean="0">
              <a:solidFill>
                <a:schemeClr val="bg1">
                  <a:lumMod val="50000"/>
                </a:schemeClr>
              </a:solidFill>
            </a:rPr>
            <a:t>, </a:t>
          </a:r>
          <a:r>
            <a:rPr lang="hr-HR" sz="1000" b="1" dirty="0" smtClean="0">
              <a:solidFill>
                <a:schemeClr val="accent6">
                  <a:lumMod val="75000"/>
                </a:schemeClr>
              </a:solidFill>
            </a:rPr>
            <a:t>eTwinning, Euroguidance, Europass, Stručna skupina  ECVET, Europska oznaka jezika</a:t>
          </a:r>
        </a:p>
        <a:p>
          <a:endParaRPr lang="hr-HR" sz="1000" dirty="0" smtClean="0">
            <a:solidFill>
              <a:schemeClr val="bg1">
                <a:lumMod val="50000"/>
              </a:schemeClr>
            </a:solidFill>
          </a:endParaRPr>
        </a:p>
        <a:p>
          <a:r>
            <a:rPr lang="hr-HR" sz="1400" b="1" dirty="0" smtClean="0">
              <a:solidFill>
                <a:schemeClr val="bg1">
                  <a:lumMod val="50000"/>
                </a:schemeClr>
              </a:solidFill>
            </a:rPr>
            <a:t>TEMPUS</a:t>
          </a:r>
        </a:p>
        <a:p>
          <a:r>
            <a:rPr lang="hr-HR" sz="1400" b="1" dirty="0" smtClean="0">
              <a:solidFill>
                <a:schemeClr val="bg1">
                  <a:lumMod val="50000"/>
                </a:schemeClr>
              </a:solidFill>
            </a:rPr>
            <a:t>ERASMUS MUNDUS</a:t>
          </a:r>
        </a:p>
      </dgm:t>
    </dgm:pt>
    <dgm:pt modelId="{E9C483E8-4AC3-4606-8EBC-C1A0A37CE1FF}" type="parTrans" cxnId="{FB938120-1192-47C1-89B9-C8D7C4ED011B}">
      <dgm:prSet/>
      <dgm:spPr/>
      <dgm:t>
        <a:bodyPr/>
        <a:lstStyle/>
        <a:p>
          <a:endParaRPr lang="hr-HR"/>
        </a:p>
      </dgm:t>
    </dgm:pt>
    <dgm:pt modelId="{8E6E2C0D-64D2-4342-A9CF-91982582D64F}" type="sibTrans" cxnId="{FB938120-1192-47C1-89B9-C8D7C4ED011B}">
      <dgm:prSet/>
      <dgm:spPr/>
      <dgm:t>
        <a:bodyPr/>
        <a:lstStyle/>
        <a:p>
          <a:endParaRPr lang="hr-HR"/>
        </a:p>
      </dgm:t>
    </dgm:pt>
    <dgm:pt modelId="{4BE23EB7-B2D5-4A3E-BBA5-5FBD5DAD755C}">
      <dgm:prSet phldrT="[Text]" custT="1"/>
      <dgm:spPr/>
      <dgm:t>
        <a:bodyPr/>
        <a:lstStyle/>
        <a:p>
          <a:r>
            <a:rPr lang="hr-HR" sz="1400" b="1" dirty="0" smtClean="0">
              <a:solidFill>
                <a:schemeClr val="bg1">
                  <a:lumMod val="50000"/>
                </a:schemeClr>
              </a:solidFill>
            </a:rPr>
            <a:t>MLADI NA DJELU</a:t>
          </a:r>
        </a:p>
        <a:p>
          <a:r>
            <a:rPr lang="hr-HR" sz="1000" b="0" dirty="0" smtClean="0">
              <a:solidFill>
                <a:schemeClr val="bg1">
                  <a:lumMod val="50000"/>
                </a:schemeClr>
              </a:solidFill>
            </a:rPr>
            <a:t>Volontiranje, Razmjene mladih, Inicijative mladih, Demokratski projekti mladih, Osposobljavanje, EURODESK</a:t>
          </a:r>
        </a:p>
      </dgm:t>
    </dgm:pt>
    <dgm:pt modelId="{DE798A3D-8D13-46CC-899E-094211271F98}" type="parTrans" cxnId="{AC1E2BB3-5D14-47F0-887C-A9CA7D4E2103}">
      <dgm:prSet/>
      <dgm:spPr/>
      <dgm:t>
        <a:bodyPr/>
        <a:lstStyle/>
        <a:p>
          <a:endParaRPr lang="hr-HR"/>
        </a:p>
      </dgm:t>
    </dgm:pt>
    <dgm:pt modelId="{85E7F23D-517A-4A1F-94F1-E0B89A5E163F}" type="sibTrans" cxnId="{AC1E2BB3-5D14-47F0-887C-A9CA7D4E2103}">
      <dgm:prSet/>
      <dgm:spPr/>
      <dgm:t>
        <a:bodyPr/>
        <a:lstStyle/>
        <a:p>
          <a:endParaRPr lang="hr-HR"/>
        </a:p>
      </dgm:t>
    </dgm:pt>
    <dgm:pt modelId="{14BB6700-4FDE-4D04-8B90-EEA3B16DBBEA}">
      <dgm:prSet phldrT="[Text]" custT="1"/>
      <dgm:spPr/>
      <dgm:t>
        <a:bodyPr/>
        <a:lstStyle/>
        <a:p>
          <a:r>
            <a:rPr lang="hr-HR" sz="1400" b="1" dirty="0" smtClean="0">
              <a:solidFill>
                <a:schemeClr val="bg1">
                  <a:lumMod val="50000"/>
                </a:schemeClr>
              </a:solidFill>
            </a:rPr>
            <a:t>SEDMI OKVIRNI PROGRAM ZA ISTRAŽIVANJE I TEHNOLOŠKI RAZVOJ</a:t>
          </a:r>
          <a:br>
            <a:rPr lang="hr-HR" sz="1400" b="1" dirty="0" smtClean="0">
              <a:solidFill>
                <a:schemeClr val="bg1">
                  <a:lumMod val="50000"/>
                </a:schemeClr>
              </a:solidFill>
            </a:rPr>
          </a:br>
          <a:r>
            <a:rPr lang="hr-HR" sz="1400" b="1" dirty="0" smtClean="0">
              <a:solidFill>
                <a:schemeClr val="bg1">
                  <a:lumMod val="50000"/>
                </a:schemeClr>
              </a:solidFill>
            </a:rPr>
            <a:t/>
          </a:r>
          <a:br>
            <a:rPr lang="hr-HR" sz="1400" b="1" dirty="0" smtClean="0">
              <a:solidFill>
                <a:schemeClr val="bg1">
                  <a:lumMod val="50000"/>
                </a:schemeClr>
              </a:solidFill>
            </a:rPr>
          </a:br>
          <a:r>
            <a:rPr lang="hr-HR" sz="1200" dirty="0" smtClean="0">
              <a:solidFill>
                <a:schemeClr val="bg1">
                  <a:lumMod val="50000"/>
                </a:schemeClr>
              </a:solidFill>
            </a:rPr>
            <a:t>PEOPLE/ MARIE CURIE I SURADNJA (Okoliš/Energija)</a:t>
          </a:r>
          <a:endParaRPr lang="hr-HR" sz="1200" dirty="0">
            <a:solidFill>
              <a:schemeClr val="bg1">
                <a:lumMod val="50000"/>
              </a:schemeClr>
            </a:solidFill>
          </a:endParaRPr>
        </a:p>
      </dgm:t>
    </dgm:pt>
    <dgm:pt modelId="{A0EF2E2E-6BC7-4F4A-816D-9CC8D7347EDD}" type="parTrans" cxnId="{2D747329-5982-4AA6-A99C-AA8BA03868B4}">
      <dgm:prSet/>
      <dgm:spPr/>
      <dgm:t>
        <a:bodyPr/>
        <a:lstStyle/>
        <a:p>
          <a:endParaRPr lang="hr-HR"/>
        </a:p>
      </dgm:t>
    </dgm:pt>
    <dgm:pt modelId="{83BD5A2E-7D0C-4719-8A94-1C4EE4897D71}" type="sibTrans" cxnId="{2D747329-5982-4AA6-A99C-AA8BA03868B4}">
      <dgm:prSet/>
      <dgm:spPr/>
      <dgm:t>
        <a:bodyPr/>
        <a:lstStyle/>
        <a:p>
          <a:endParaRPr lang="hr-HR"/>
        </a:p>
      </dgm:t>
    </dgm:pt>
    <dgm:pt modelId="{FAA167D4-212E-4836-B0A3-C0B5F9DF9DCD}" type="pres">
      <dgm:prSet presAssocID="{EA5B49CA-E987-4612-95A8-47FAB3B3B716}" presName="Name0" presStyleCnt="0">
        <dgm:presLayoutVars>
          <dgm:chPref val="1"/>
          <dgm:dir/>
          <dgm:animOne val="branch"/>
          <dgm:animLvl val="lvl"/>
          <dgm:resizeHandles/>
        </dgm:presLayoutVars>
      </dgm:prSet>
      <dgm:spPr/>
      <dgm:t>
        <a:bodyPr/>
        <a:lstStyle/>
        <a:p>
          <a:endParaRPr lang="hr-HR"/>
        </a:p>
      </dgm:t>
    </dgm:pt>
    <dgm:pt modelId="{B3E8F547-198F-462D-89BC-B1338C309C3B}" type="pres">
      <dgm:prSet presAssocID="{34E256D8-44DA-4043-A287-A6EF48F22BC1}" presName="vertOne" presStyleCnt="0"/>
      <dgm:spPr/>
    </dgm:pt>
    <dgm:pt modelId="{FD0BE599-1B3F-447B-AE04-CE980E44974E}" type="pres">
      <dgm:prSet presAssocID="{34E256D8-44DA-4043-A287-A6EF48F22BC1}" presName="txOne" presStyleLbl="node0" presStyleIdx="0" presStyleCnt="3" custScaleX="273102">
        <dgm:presLayoutVars>
          <dgm:chPref val="3"/>
        </dgm:presLayoutVars>
      </dgm:prSet>
      <dgm:spPr/>
      <dgm:t>
        <a:bodyPr/>
        <a:lstStyle/>
        <a:p>
          <a:endParaRPr lang="hr-HR"/>
        </a:p>
      </dgm:t>
    </dgm:pt>
    <dgm:pt modelId="{C918390C-189E-401B-B308-7B70E61A76D3}" type="pres">
      <dgm:prSet presAssocID="{34E256D8-44DA-4043-A287-A6EF48F22BC1}" presName="horzOne" presStyleCnt="0"/>
      <dgm:spPr/>
    </dgm:pt>
    <dgm:pt modelId="{3B40A3FE-532E-4571-9F37-6BA3FD7036C6}" type="pres">
      <dgm:prSet presAssocID="{8E6E2C0D-64D2-4342-A9CF-91982582D64F}" presName="sibSpaceOne" presStyleCnt="0"/>
      <dgm:spPr/>
    </dgm:pt>
    <dgm:pt modelId="{918C8D5C-B003-4A83-9548-979B80388ECD}" type="pres">
      <dgm:prSet presAssocID="{4BE23EB7-B2D5-4A3E-BBA5-5FBD5DAD755C}" presName="vertOne" presStyleCnt="0"/>
      <dgm:spPr/>
    </dgm:pt>
    <dgm:pt modelId="{A919666D-E4FC-4551-8DE5-A97E8FAEB715}" type="pres">
      <dgm:prSet presAssocID="{4BE23EB7-B2D5-4A3E-BBA5-5FBD5DAD755C}" presName="txOne" presStyleLbl="node0" presStyleIdx="1" presStyleCnt="3" custScaleX="91770">
        <dgm:presLayoutVars>
          <dgm:chPref val="3"/>
        </dgm:presLayoutVars>
      </dgm:prSet>
      <dgm:spPr/>
      <dgm:t>
        <a:bodyPr/>
        <a:lstStyle/>
        <a:p>
          <a:endParaRPr lang="hr-HR"/>
        </a:p>
      </dgm:t>
    </dgm:pt>
    <dgm:pt modelId="{E3E6D697-09A7-421F-AC9D-A3F850F180FA}" type="pres">
      <dgm:prSet presAssocID="{4BE23EB7-B2D5-4A3E-BBA5-5FBD5DAD755C}" presName="horzOne" presStyleCnt="0"/>
      <dgm:spPr/>
    </dgm:pt>
    <dgm:pt modelId="{7CF1DCE6-F5DC-4259-B222-4E41F2618CD0}" type="pres">
      <dgm:prSet presAssocID="{85E7F23D-517A-4A1F-94F1-E0B89A5E163F}" presName="sibSpaceOne" presStyleCnt="0"/>
      <dgm:spPr/>
    </dgm:pt>
    <dgm:pt modelId="{4F9FC8E2-4A9D-408D-8382-5134861CF529}" type="pres">
      <dgm:prSet presAssocID="{14BB6700-4FDE-4D04-8B90-EEA3B16DBBEA}" presName="vertOne" presStyleCnt="0"/>
      <dgm:spPr/>
    </dgm:pt>
    <dgm:pt modelId="{6925A4A9-0797-4DAA-887E-0094A2CAB6C1}" type="pres">
      <dgm:prSet presAssocID="{14BB6700-4FDE-4D04-8B90-EEA3B16DBBEA}" presName="txOne" presStyleLbl="node0" presStyleIdx="2" presStyleCnt="3" custScaleX="186764">
        <dgm:presLayoutVars>
          <dgm:chPref val="3"/>
        </dgm:presLayoutVars>
      </dgm:prSet>
      <dgm:spPr/>
      <dgm:t>
        <a:bodyPr/>
        <a:lstStyle/>
        <a:p>
          <a:endParaRPr lang="hr-HR"/>
        </a:p>
      </dgm:t>
    </dgm:pt>
    <dgm:pt modelId="{7664E887-023A-430F-8F5E-C8A4D1B403BA}" type="pres">
      <dgm:prSet presAssocID="{14BB6700-4FDE-4D04-8B90-EEA3B16DBBEA}" presName="horzOne" presStyleCnt="0"/>
      <dgm:spPr/>
    </dgm:pt>
  </dgm:ptLst>
  <dgm:cxnLst>
    <dgm:cxn modelId="{2D747329-5982-4AA6-A99C-AA8BA03868B4}" srcId="{EA5B49CA-E987-4612-95A8-47FAB3B3B716}" destId="{14BB6700-4FDE-4D04-8B90-EEA3B16DBBEA}" srcOrd="2" destOrd="0" parTransId="{A0EF2E2E-6BC7-4F4A-816D-9CC8D7347EDD}" sibTransId="{83BD5A2E-7D0C-4719-8A94-1C4EE4897D71}"/>
    <dgm:cxn modelId="{5628AF15-20BE-4957-80DB-AAC3F775916F}" type="presOf" srcId="{14BB6700-4FDE-4D04-8B90-EEA3B16DBBEA}" destId="{6925A4A9-0797-4DAA-887E-0094A2CAB6C1}" srcOrd="0" destOrd="0" presId="urn:microsoft.com/office/officeart/2005/8/layout/hierarchy4"/>
    <dgm:cxn modelId="{ED13EC6A-7152-4CA8-AB58-9DCEF193FEA2}" type="presOf" srcId="{4BE23EB7-B2D5-4A3E-BBA5-5FBD5DAD755C}" destId="{A919666D-E4FC-4551-8DE5-A97E8FAEB715}" srcOrd="0" destOrd="0" presId="urn:microsoft.com/office/officeart/2005/8/layout/hierarchy4"/>
    <dgm:cxn modelId="{8FFD6EF5-48AA-4FED-A5B9-35AFD9CFF6F2}" type="presOf" srcId="{EA5B49CA-E987-4612-95A8-47FAB3B3B716}" destId="{FAA167D4-212E-4836-B0A3-C0B5F9DF9DCD}" srcOrd="0" destOrd="0" presId="urn:microsoft.com/office/officeart/2005/8/layout/hierarchy4"/>
    <dgm:cxn modelId="{FB938120-1192-47C1-89B9-C8D7C4ED011B}" srcId="{EA5B49CA-E987-4612-95A8-47FAB3B3B716}" destId="{34E256D8-44DA-4043-A287-A6EF48F22BC1}" srcOrd="0" destOrd="0" parTransId="{E9C483E8-4AC3-4606-8EBC-C1A0A37CE1FF}" sibTransId="{8E6E2C0D-64D2-4342-A9CF-91982582D64F}"/>
    <dgm:cxn modelId="{0F61B6AD-AE89-4C7F-B27A-04AA4483633D}" type="presOf" srcId="{34E256D8-44DA-4043-A287-A6EF48F22BC1}" destId="{FD0BE599-1B3F-447B-AE04-CE980E44974E}" srcOrd="0" destOrd="0" presId="urn:microsoft.com/office/officeart/2005/8/layout/hierarchy4"/>
    <dgm:cxn modelId="{AC1E2BB3-5D14-47F0-887C-A9CA7D4E2103}" srcId="{EA5B49CA-E987-4612-95A8-47FAB3B3B716}" destId="{4BE23EB7-B2D5-4A3E-BBA5-5FBD5DAD755C}" srcOrd="1" destOrd="0" parTransId="{DE798A3D-8D13-46CC-899E-094211271F98}" sibTransId="{85E7F23D-517A-4A1F-94F1-E0B89A5E163F}"/>
    <dgm:cxn modelId="{6DF5B1CE-170A-4264-B253-C3FBEC149E1F}" type="presParOf" srcId="{FAA167D4-212E-4836-B0A3-C0B5F9DF9DCD}" destId="{B3E8F547-198F-462D-89BC-B1338C309C3B}" srcOrd="0" destOrd="0" presId="urn:microsoft.com/office/officeart/2005/8/layout/hierarchy4"/>
    <dgm:cxn modelId="{3AD97B90-A3F2-42C6-9851-49272EDEE5B8}" type="presParOf" srcId="{B3E8F547-198F-462D-89BC-B1338C309C3B}" destId="{FD0BE599-1B3F-447B-AE04-CE980E44974E}" srcOrd="0" destOrd="0" presId="urn:microsoft.com/office/officeart/2005/8/layout/hierarchy4"/>
    <dgm:cxn modelId="{3C6DDB3B-1117-43F8-9E8D-7E40911EF052}" type="presParOf" srcId="{B3E8F547-198F-462D-89BC-B1338C309C3B}" destId="{C918390C-189E-401B-B308-7B70E61A76D3}" srcOrd="1" destOrd="0" presId="urn:microsoft.com/office/officeart/2005/8/layout/hierarchy4"/>
    <dgm:cxn modelId="{EAAB7B41-84CA-4EE0-B1B5-761FAD92FD13}" type="presParOf" srcId="{FAA167D4-212E-4836-B0A3-C0B5F9DF9DCD}" destId="{3B40A3FE-532E-4571-9F37-6BA3FD7036C6}" srcOrd="1" destOrd="0" presId="urn:microsoft.com/office/officeart/2005/8/layout/hierarchy4"/>
    <dgm:cxn modelId="{DF3891A4-4BED-4D0C-9B57-6C50FDB89CFC}" type="presParOf" srcId="{FAA167D4-212E-4836-B0A3-C0B5F9DF9DCD}" destId="{918C8D5C-B003-4A83-9548-979B80388ECD}" srcOrd="2" destOrd="0" presId="urn:microsoft.com/office/officeart/2005/8/layout/hierarchy4"/>
    <dgm:cxn modelId="{8BC53A2F-30E8-4134-AE0A-5C146ED567DE}" type="presParOf" srcId="{918C8D5C-B003-4A83-9548-979B80388ECD}" destId="{A919666D-E4FC-4551-8DE5-A97E8FAEB715}" srcOrd="0" destOrd="0" presId="urn:microsoft.com/office/officeart/2005/8/layout/hierarchy4"/>
    <dgm:cxn modelId="{C06CFA59-9728-4A11-B7AB-9D9B37F65BAB}" type="presParOf" srcId="{918C8D5C-B003-4A83-9548-979B80388ECD}" destId="{E3E6D697-09A7-421F-AC9D-A3F850F180FA}" srcOrd="1" destOrd="0" presId="urn:microsoft.com/office/officeart/2005/8/layout/hierarchy4"/>
    <dgm:cxn modelId="{480BF56B-9D80-4C48-8062-216613F05FC3}" type="presParOf" srcId="{FAA167D4-212E-4836-B0A3-C0B5F9DF9DCD}" destId="{7CF1DCE6-F5DC-4259-B222-4E41F2618CD0}" srcOrd="3" destOrd="0" presId="urn:microsoft.com/office/officeart/2005/8/layout/hierarchy4"/>
    <dgm:cxn modelId="{80511FB1-1B2F-42B8-994E-AC795289F665}" type="presParOf" srcId="{FAA167D4-212E-4836-B0A3-C0B5F9DF9DCD}" destId="{4F9FC8E2-4A9D-408D-8382-5134861CF529}" srcOrd="4" destOrd="0" presId="urn:microsoft.com/office/officeart/2005/8/layout/hierarchy4"/>
    <dgm:cxn modelId="{E1F2D3F4-CB01-48C9-93B0-60ED39A38129}" type="presParOf" srcId="{4F9FC8E2-4A9D-408D-8382-5134861CF529}" destId="{6925A4A9-0797-4DAA-887E-0094A2CAB6C1}" srcOrd="0" destOrd="0" presId="urn:microsoft.com/office/officeart/2005/8/layout/hierarchy4"/>
    <dgm:cxn modelId="{AF92C298-3EB3-474C-AF67-40BFB9A35602}" type="presParOf" srcId="{4F9FC8E2-4A9D-408D-8382-5134861CF529}" destId="{7664E887-023A-430F-8F5E-C8A4D1B403BA}"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187F2-03FE-4FB9-97DE-BF10B3FD59AE}">
      <dsp:nvSpPr>
        <dsp:cNvPr id="0" name=""/>
        <dsp:cNvSpPr/>
      </dsp:nvSpPr>
      <dsp:spPr>
        <a:xfrm>
          <a:off x="141641" y="3689227"/>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0F0A82-5976-4CD3-8ADA-27839D55AA19}">
      <dsp:nvSpPr>
        <dsp:cNvPr id="0" name=""/>
        <dsp:cNvSpPr/>
      </dsp:nvSpPr>
      <dsp:spPr>
        <a:xfrm>
          <a:off x="141641" y="3158815"/>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9227E7-30CE-4E35-81BD-5CD242AF0EC5}">
      <dsp:nvSpPr>
        <dsp:cNvPr id="0" name=""/>
        <dsp:cNvSpPr/>
      </dsp:nvSpPr>
      <dsp:spPr>
        <a:xfrm>
          <a:off x="141641" y="2628402"/>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420DC3-776B-4828-A196-5474037ACE74}">
      <dsp:nvSpPr>
        <dsp:cNvPr id="0" name=""/>
        <dsp:cNvSpPr/>
      </dsp:nvSpPr>
      <dsp:spPr>
        <a:xfrm>
          <a:off x="141641" y="2097989"/>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426D71-99C1-40EB-9D01-3F3B1C5221D8}">
      <dsp:nvSpPr>
        <dsp:cNvPr id="0" name=""/>
        <dsp:cNvSpPr/>
      </dsp:nvSpPr>
      <dsp:spPr>
        <a:xfrm>
          <a:off x="141641" y="1567576"/>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F159D1-7B52-4BC7-85F0-07588D88713F}">
      <dsp:nvSpPr>
        <dsp:cNvPr id="0" name=""/>
        <dsp:cNvSpPr/>
      </dsp:nvSpPr>
      <dsp:spPr>
        <a:xfrm>
          <a:off x="141641" y="1037163"/>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456C94-709F-4265-BD26-664FD4B3D5A2}">
      <dsp:nvSpPr>
        <dsp:cNvPr id="0" name=""/>
        <dsp:cNvSpPr/>
      </dsp:nvSpPr>
      <dsp:spPr>
        <a:xfrm>
          <a:off x="141641" y="506751"/>
          <a:ext cx="6288360" cy="0"/>
        </a:xfrm>
        <a:prstGeom prst="line">
          <a:avLst/>
        </a:pr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2BFA3F-BF1F-48AD-8E31-2D91A2600F0E}">
      <dsp:nvSpPr>
        <dsp:cNvPr id="0" name=""/>
        <dsp:cNvSpPr/>
      </dsp:nvSpPr>
      <dsp:spPr>
        <a:xfrm>
          <a:off x="2100265" y="0"/>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Vlada RH osniva AMPEU </a:t>
          </a:r>
          <a:endParaRPr lang="hr-HR" sz="1600" b="1" kern="1200" dirty="0">
            <a:solidFill>
              <a:schemeClr val="tx1">
                <a:lumMod val="65000"/>
                <a:lumOff val="35000"/>
              </a:schemeClr>
            </a:solidFill>
          </a:endParaRPr>
        </a:p>
      </dsp:txBody>
      <dsp:txXfrm>
        <a:off x="2100265" y="0"/>
        <a:ext cx="4188094" cy="505155"/>
      </dsp:txXfrm>
    </dsp:sp>
    <dsp:sp modelId="{717603F4-5A81-4F7A-9DC7-6E45F1C9FBC3}">
      <dsp:nvSpPr>
        <dsp:cNvPr id="0" name=""/>
        <dsp:cNvSpPr/>
      </dsp:nvSpPr>
      <dsp:spPr>
        <a:xfrm>
          <a:off x="-141641" y="0"/>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2007</a:t>
          </a:r>
          <a:r>
            <a:rPr lang="hr-HR" sz="1500" kern="1200" dirty="0" smtClean="0">
              <a:solidFill>
                <a:schemeClr val="bg1"/>
              </a:solidFill>
            </a:rPr>
            <a:t>.</a:t>
          </a:r>
          <a:endParaRPr lang="hr-HR" sz="1500" kern="1200" dirty="0">
            <a:solidFill>
              <a:schemeClr val="bg1"/>
            </a:solidFill>
          </a:endParaRPr>
        </a:p>
      </dsp:txBody>
      <dsp:txXfrm>
        <a:off x="-116977" y="24664"/>
        <a:ext cx="2152213" cy="480491"/>
      </dsp:txXfrm>
    </dsp:sp>
    <dsp:sp modelId="{D38A9EC0-5444-4734-A6AD-53980ABD7DF0}">
      <dsp:nvSpPr>
        <dsp:cNvPr id="0" name=""/>
        <dsp:cNvSpPr/>
      </dsp:nvSpPr>
      <dsp:spPr>
        <a:xfrm>
          <a:off x="2100265" y="494496"/>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Obrazovanje, mladi i znanost</a:t>
          </a:r>
          <a:endParaRPr lang="hr-HR" sz="1600" b="1" kern="1200" dirty="0">
            <a:solidFill>
              <a:schemeClr val="tx1">
                <a:lumMod val="65000"/>
                <a:lumOff val="35000"/>
              </a:schemeClr>
            </a:solidFill>
          </a:endParaRPr>
        </a:p>
      </dsp:txBody>
      <dsp:txXfrm>
        <a:off x="2100265" y="494496"/>
        <a:ext cx="4188094" cy="505155"/>
      </dsp:txXfrm>
    </dsp:sp>
    <dsp:sp modelId="{4BE3134F-5F19-4B6A-B299-7D49C9588CD7}">
      <dsp:nvSpPr>
        <dsp:cNvPr id="0" name=""/>
        <dsp:cNvSpPr/>
      </dsp:nvSpPr>
      <dsp:spPr>
        <a:xfrm>
          <a:off x="-141641" y="529478"/>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PODRUČJA</a:t>
          </a:r>
          <a:r>
            <a:rPr lang="hr-HR" sz="1500" kern="1200" dirty="0" smtClean="0">
              <a:solidFill>
                <a:schemeClr val="bg1"/>
              </a:solidFill>
            </a:rPr>
            <a:t> </a:t>
          </a:r>
          <a:r>
            <a:rPr lang="hr-HR" sz="1500" b="1" kern="1200" dirty="0" smtClean="0">
              <a:solidFill>
                <a:schemeClr val="bg1"/>
              </a:solidFill>
            </a:rPr>
            <a:t>RADA</a:t>
          </a:r>
          <a:endParaRPr lang="hr-HR" sz="1500" b="1" kern="1200" dirty="0">
            <a:solidFill>
              <a:schemeClr val="bg1"/>
            </a:solidFill>
          </a:endParaRPr>
        </a:p>
      </dsp:txBody>
      <dsp:txXfrm>
        <a:off x="-116977" y="554142"/>
        <a:ext cx="2152213" cy="480491"/>
      </dsp:txXfrm>
    </dsp:sp>
    <dsp:sp modelId="{AFA150F1-2690-49FF-81D5-59A7D7DB3BA0}">
      <dsp:nvSpPr>
        <dsp:cNvPr id="0" name=""/>
        <dsp:cNvSpPr/>
      </dsp:nvSpPr>
      <dsp:spPr>
        <a:xfrm>
          <a:off x="2100265" y="1024908"/>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U</a:t>
          </a:r>
          <a:r>
            <a:rPr lang="pt-BR" sz="1600" b="1" kern="1200" dirty="0" smtClean="0">
              <a:solidFill>
                <a:schemeClr val="tx1">
                  <a:lumMod val="65000"/>
                  <a:lumOff val="35000"/>
                </a:schemeClr>
              </a:solidFill>
            </a:rPr>
            <a:t>naprjeđenje sustava internacionalizacijom </a:t>
          </a:r>
          <a:endParaRPr lang="hr-HR" sz="1600" b="1" kern="1200" dirty="0">
            <a:solidFill>
              <a:schemeClr val="tx1">
                <a:lumMod val="65000"/>
                <a:lumOff val="35000"/>
              </a:schemeClr>
            </a:solidFill>
          </a:endParaRPr>
        </a:p>
      </dsp:txBody>
      <dsp:txXfrm>
        <a:off x="2100265" y="1024908"/>
        <a:ext cx="4188094" cy="505155"/>
      </dsp:txXfrm>
    </dsp:sp>
    <dsp:sp modelId="{728DB220-3144-4964-9783-90C6DED2C827}">
      <dsp:nvSpPr>
        <dsp:cNvPr id="0" name=""/>
        <dsp:cNvSpPr/>
      </dsp:nvSpPr>
      <dsp:spPr>
        <a:xfrm>
          <a:off x="-141641" y="1059890"/>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SVRHA</a:t>
          </a:r>
          <a:endParaRPr lang="hr-HR" sz="1500" b="1" kern="1200" dirty="0">
            <a:solidFill>
              <a:schemeClr val="bg1"/>
            </a:solidFill>
          </a:endParaRPr>
        </a:p>
      </dsp:txBody>
      <dsp:txXfrm>
        <a:off x="-116977" y="1084554"/>
        <a:ext cx="2152213" cy="480491"/>
      </dsp:txXfrm>
    </dsp:sp>
    <dsp:sp modelId="{D998C4E0-3473-4531-9C2E-9A933AFE3314}">
      <dsp:nvSpPr>
        <dsp:cNvPr id="0" name=""/>
        <dsp:cNvSpPr/>
      </dsp:nvSpPr>
      <dsp:spPr>
        <a:xfrm>
          <a:off x="2100265" y="1555321"/>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Međunarodna mobilnost i suradnja</a:t>
          </a:r>
          <a:endParaRPr lang="hr-HR" sz="1600" b="1" kern="1200" dirty="0">
            <a:solidFill>
              <a:schemeClr val="tx1">
                <a:lumMod val="65000"/>
                <a:lumOff val="35000"/>
              </a:schemeClr>
            </a:solidFill>
          </a:endParaRPr>
        </a:p>
      </dsp:txBody>
      <dsp:txXfrm>
        <a:off x="2100265" y="1555321"/>
        <a:ext cx="4188094" cy="505155"/>
      </dsp:txXfrm>
    </dsp:sp>
    <dsp:sp modelId="{C3FC560E-C6ED-42C0-8422-0B07513B8094}">
      <dsp:nvSpPr>
        <dsp:cNvPr id="0" name=""/>
        <dsp:cNvSpPr/>
      </dsp:nvSpPr>
      <dsp:spPr>
        <a:xfrm>
          <a:off x="-141641" y="1590303"/>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INSTRUMENTI</a:t>
          </a:r>
          <a:endParaRPr lang="hr-HR" sz="1500" b="1" kern="1200" dirty="0">
            <a:solidFill>
              <a:schemeClr val="bg1"/>
            </a:solidFill>
          </a:endParaRPr>
        </a:p>
      </dsp:txBody>
      <dsp:txXfrm>
        <a:off x="-116977" y="1614967"/>
        <a:ext cx="2152213" cy="480491"/>
      </dsp:txXfrm>
    </dsp:sp>
    <dsp:sp modelId="{9581CBE8-209B-433B-9149-1337A83A1FCF}">
      <dsp:nvSpPr>
        <dsp:cNvPr id="0" name=""/>
        <dsp:cNvSpPr/>
      </dsp:nvSpPr>
      <dsp:spPr>
        <a:xfrm>
          <a:off x="2100265" y="2085734"/>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MZOS i MSPM</a:t>
          </a:r>
          <a:endParaRPr lang="hr-HR" sz="1600" b="1" kern="1200" dirty="0">
            <a:solidFill>
              <a:schemeClr val="tx1">
                <a:lumMod val="65000"/>
                <a:lumOff val="35000"/>
              </a:schemeClr>
            </a:solidFill>
          </a:endParaRPr>
        </a:p>
      </dsp:txBody>
      <dsp:txXfrm>
        <a:off x="2100265" y="2085734"/>
        <a:ext cx="4188094" cy="505155"/>
      </dsp:txXfrm>
    </dsp:sp>
    <dsp:sp modelId="{6D9FAE25-79A9-431D-99AA-79D4AF3C6B82}">
      <dsp:nvSpPr>
        <dsp:cNvPr id="0" name=""/>
        <dsp:cNvSpPr/>
      </dsp:nvSpPr>
      <dsp:spPr>
        <a:xfrm>
          <a:off x="-141641" y="2120716"/>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NADLEŽNA</a:t>
          </a:r>
          <a:r>
            <a:rPr lang="hr-HR" sz="1500" kern="1200" dirty="0" smtClean="0">
              <a:solidFill>
                <a:schemeClr val="bg1"/>
              </a:solidFill>
            </a:rPr>
            <a:t> </a:t>
          </a:r>
          <a:r>
            <a:rPr lang="hr-HR" sz="1500" b="1" kern="1200" dirty="0" smtClean="0">
              <a:solidFill>
                <a:schemeClr val="bg1"/>
              </a:solidFill>
            </a:rPr>
            <a:t>MINISTARSTVA</a:t>
          </a:r>
          <a:endParaRPr lang="hr-HR" sz="1500" kern="1200" dirty="0">
            <a:solidFill>
              <a:schemeClr val="bg1"/>
            </a:solidFill>
          </a:endParaRPr>
        </a:p>
      </dsp:txBody>
      <dsp:txXfrm>
        <a:off x="-116977" y="2145380"/>
        <a:ext cx="2152213" cy="480491"/>
      </dsp:txXfrm>
    </dsp:sp>
    <dsp:sp modelId="{4721D631-A4EE-4B27-BCE1-D72F105F46B2}">
      <dsp:nvSpPr>
        <dsp:cNvPr id="0" name=""/>
        <dsp:cNvSpPr/>
      </dsp:nvSpPr>
      <dsp:spPr>
        <a:xfrm>
          <a:off x="2100265" y="2616147"/>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hr-HR" sz="1600" b="1" kern="1200" dirty="0" smtClean="0">
              <a:solidFill>
                <a:schemeClr val="tx1">
                  <a:lumMod val="65000"/>
                  <a:lumOff val="35000"/>
                </a:schemeClr>
              </a:solidFill>
            </a:rPr>
            <a:t>Provedba prijašnje generacije programa Unije - LLP i YiA</a:t>
          </a:r>
          <a:endParaRPr lang="hr-HR" sz="1600" b="1" kern="1200" dirty="0">
            <a:solidFill>
              <a:schemeClr val="tx1">
                <a:lumMod val="65000"/>
                <a:lumOff val="35000"/>
              </a:schemeClr>
            </a:solidFill>
          </a:endParaRPr>
        </a:p>
      </dsp:txBody>
      <dsp:txXfrm>
        <a:off x="2100265" y="2616147"/>
        <a:ext cx="4188094" cy="505155"/>
      </dsp:txXfrm>
    </dsp:sp>
    <dsp:sp modelId="{95AACC1D-5E8B-4498-8237-25DB17E71BD2}">
      <dsp:nvSpPr>
        <dsp:cNvPr id="0" name=""/>
        <dsp:cNvSpPr/>
      </dsp:nvSpPr>
      <dsp:spPr>
        <a:xfrm>
          <a:off x="-141641" y="2651129"/>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2009.-2011.</a:t>
          </a:r>
          <a:endParaRPr lang="hr-HR" sz="1500" b="1" kern="1200" dirty="0">
            <a:solidFill>
              <a:schemeClr val="bg1"/>
            </a:solidFill>
          </a:endParaRPr>
        </a:p>
      </dsp:txBody>
      <dsp:txXfrm>
        <a:off x="-116977" y="2675793"/>
        <a:ext cx="2152213" cy="480491"/>
      </dsp:txXfrm>
    </dsp:sp>
    <dsp:sp modelId="{487BED63-9539-4883-98AB-948DCEE9272B}">
      <dsp:nvSpPr>
        <dsp:cNvPr id="0" name=""/>
        <dsp:cNvSpPr/>
      </dsp:nvSpPr>
      <dsp:spPr>
        <a:xfrm>
          <a:off x="2100265" y="3146560"/>
          <a:ext cx="4188094" cy="505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r>
            <a:rPr lang="pl-PL" sz="1600" b="1" kern="1200" dirty="0" smtClean="0">
              <a:solidFill>
                <a:schemeClr val="tx1">
                  <a:lumMod val="65000"/>
                  <a:lumOff val="35000"/>
                </a:schemeClr>
              </a:solidFill>
            </a:rPr>
            <a:t>Nacionalna agencija za program Erasmus+</a:t>
          </a:r>
          <a:endParaRPr lang="hr-HR" sz="1600" b="1" kern="1200" dirty="0">
            <a:solidFill>
              <a:schemeClr val="tx1">
                <a:lumMod val="65000"/>
                <a:lumOff val="35000"/>
              </a:schemeClr>
            </a:solidFill>
          </a:endParaRPr>
        </a:p>
      </dsp:txBody>
      <dsp:txXfrm>
        <a:off x="2100265" y="3146560"/>
        <a:ext cx="4188094" cy="505155"/>
      </dsp:txXfrm>
    </dsp:sp>
    <dsp:sp modelId="{DC7EF813-9BFC-4A67-97FA-B17F883FA97C}">
      <dsp:nvSpPr>
        <dsp:cNvPr id="0" name=""/>
        <dsp:cNvSpPr/>
      </dsp:nvSpPr>
      <dsp:spPr>
        <a:xfrm>
          <a:off x="-141641" y="3181542"/>
          <a:ext cx="2201541" cy="505155"/>
        </a:xfrm>
        <a:prstGeom prst="round2SameRect">
          <a:avLst>
            <a:gd name="adj1" fmla="val 16670"/>
            <a:gd name="adj2" fmla="val 0"/>
          </a:avLst>
        </a:prstGeom>
        <a:solidFill>
          <a:schemeClr val="accent5">
            <a:hueOff val="0"/>
            <a:satOff val="0"/>
            <a:lumOff val="0"/>
            <a:alphaOff val="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hr-HR" sz="1500" b="1" kern="1200" dirty="0" smtClean="0">
              <a:solidFill>
                <a:schemeClr val="bg1"/>
              </a:solidFill>
            </a:rPr>
            <a:t>1. SIJEČNJA 2014. </a:t>
          </a:r>
          <a:endParaRPr lang="hr-HR" sz="1500" b="1" kern="1200" dirty="0">
            <a:solidFill>
              <a:schemeClr val="bg1"/>
            </a:solidFill>
          </a:endParaRPr>
        </a:p>
      </dsp:txBody>
      <dsp:txXfrm>
        <a:off x="-116977" y="3206206"/>
        <a:ext cx="2152213" cy="4804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8DDCDB-B21D-4506-81DD-4BBE8DE656F9}">
      <dsp:nvSpPr>
        <dsp:cNvPr id="0" name=""/>
        <dsp:cNvSpPr/>
      </dsp:nvSpPr>
      <dsp:spPr>
        <a:xfrm>
          <a:off x="4179" y="234"/>
          <a:ext cx="3389406" cy="890035"/>
        </a:xfrm>
        <a:prstGeom prst="roundRect">
          <a:avLst>
            <a:gd name="adj" fmla="val 10000"/>
          </a:avLst>
        </a:prstGeom>
        <a:solidFill>
          <a:srgbClr val="FA895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hr-HR" sz="2300" b="1" kern="1200" dirty="0" smtClean="0"/>
            <a:t>OBRAZOVANJE I OSPOSOBLJAVANJE</a:t>
          </a:r>
          <a:endParaRPr lang="hr-HR" sz="2300" kern="1200" dirty="0"/>
        </a:p>
      </dsp:txBody>
      <dsp:txXfrm>
        <a:off x="30247" y="26302"/>
        <a:ext cx="3337270" cy="837899"/>
      </dsp:txXfrm>
    </dsp:sp>
    <dsp:sp modelId="{26F86180-3405-40C9-B04F-7250C026AAAA}">
      <dsp:nvSpPr>
        <dsp:cNvPr id="0" name=""/>
        <dsp:cNvSpPr/>
      </dsp:nvSpPr>
      <dsp:spPr>
        <a:xfrm>
          <a:off x="4179" y="1069721"/>
          <a:ext cx="1069888" cy="890035"/>
        </a:xfrm>
        <a:prstGeom prst="roundRect">
          <a:avLst>
            <a:gd name="adj" fmla="val 10000"/>
          </a:avLst>
        </a:prstGeom>
        <a:solidFill>
          <a:srgbClr val="FA895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t>ERASMUS</a:t>
          </a:r>
          <a:r>
            <a:rPr lang="hr-HR" sz="1300" b="1" kern="1200" dirty="0" smtClean="0"/>
            <a:t>+</a:t>
          </a:r>
          <a:endParaRPr lang="hr-HR" sz="1300" b="1" kern="1200" dirty="0"/>
        </a:p>
      </dsp:txBody>
      <dsp:txXfrm>
        <a:off x="30247" y="1095789"/>
        <a:ext cx="1017752" cy="837899"/>
      </dsp:txXfrm>
    </dsp:sp>
    <dsp:sp modelId="{E24A6C40-7682-4922-89BC-3875AF317A64}">
      <dsp:nvSpPr>
        <dsp:cNvPr id="0" name=""/>
        <dsp:cNvSpPr/>
      </dsp:nvSpPr>
      <dsp:spPr>
        <a:xfrm>
          <a:off x="1163938" y="1069721"/>
          <a:ext cx="1069888" cy="890035"/>
        </a:xfrm>
        <a:prstGeom prst="roundRect">
          <a:avLst>
            <a:gd name="adj" fmla="val 10000"/>
          </a:avLst>
        </a:prstGeom>
        <a:solidFill>
          <a:srgbClr val="FA895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hr-HR" sz="1300" b="1" kern="1200" dirty="0" smtClean="0"/>
            <a:t>BILATERALNE</a:t>
          </a:r>
          <a:r>
            <a:rPr lang="hr-HR" sz="1300" b="1" kern="1200" dirty="0" smtClean="0">
              <a:cs typeface="Arial" panose="020B0604020202020204" pitchFamily="34" charset="0"/>
            </a:rPr>
            <a:t> STIPENDIJE</a:t>
          </a:r>
          <a:endParaRPr lang="hr-HR" sz="1300" kern="1200" dirty="0"/>
        </a:p>
      </dsp:txBody>
      <dsp:txXfrm>
        <a:off x="1190006" y="1095789"/>
        <a:ext cx="1017752" cy="837899"/>
      </dsp:txXfrm>
    </dsp:sp>
    <dsp:sp modelId="{9CD10755-E9EF-48E8-AC81-8A43A3DEFF70}">
      <dsp:nvSpPr>
        <dsp:cNvPr id="0" name=""/>
        <dsp:cNvSpPr/>
      </dsp:nvSpPr>
      <dsp:spPr>
        <a:xfrm>
          <a:off x="2323697" y="1069721"/>
          <a:ext cx="1069888" cy="890035"/>
        </a:xfrm>
        <a:prstGeom prst="roundRect">
          <a:avLst>
            <a:gd name="adj" fmla="val 10000"/>
          </a:avLst>
        </a:prstGeom>
        <a:solidFill>
          <a:srgbClr val="FA895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t>CEEPUS</a:t>
          </a:r>
          <a:endParaRPr lang="hr-HR" sz="1400" b="1" kern="1200" dirty="0"/>
        </a:p>
      </dsp:txBody>
      <dsp:txXfrm>
        <a:off x="2349765" y="1095789"/>
        <a:ext cx="1017752" cy="837899"/>
      </dsp:txXfrm>
    </dsp:sp>
    <dsp:sp modelId="{85664BF4-23AE-4656-9A63-FF66C1C4D6CE}">
      <dsp:nvSpPr>
        <dsp:cNvPr id="0" name=""/>
        <dsp:cNvSpPr/>
      </dsp:nvSpPr>
      <dsp:spPr>
        <a:xfrm>
          <a:off x="3573327" y="234"/>
          <a:ext cx="1069888" cy="890035"/>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hr-HR" sz="2300" b="1" kern="1200" dirty="0" smtClean="0"/>
            <a:t>MLADI</a:t>
          </a:r>
          <a:endParaRPr lang="hr-HR" sz="2300" b="1" kern="1200" dirty="0"/>
        </a:p>
      </dsp:txBody>
      <dsp:txXfrm>
        <a:off x="3599395" y="26302"/>
        <a:ext cx="1017752" cy="837899"/>
      </dsp:txXfrm>
    </dsp:sp>
    <dsp:sp modelId="{7CDAB755-917E-4166-8A26-8B1F6CC2CC4A}">
      <dsp:nvSpPr>
        <dsp:cNvPr id="0" name=""/>
        <dsp:cNvSpPr/>
      </dsp:nvSpPr>
      <dsp:spPr>
        <a:xfrm>
          <a:off x="3573327" y="1069721"/>
          <a:ext cx="1069888" cy="890035"/>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t>ERASMUS+</a:t>
          </a:r>
          <a:endParaRPr lang="hr-HR" sz="1400" b="1" kern="1200" dirty="0"/>
        </a:p>
      </dsp:txBody>
      <dsp:txXfrm>
        <a:off x="3599395" y="1095789"/>
        <a:ext cx="1017752" cy="837899"/>
      </dsp:txXfrm>
    </dsp:sp>
    <dsp:sp modelId="{B55684EB-A685-4D2E-9F63-E575BB5F4DDC}">
      <dsp:nvSpPr>
        <dsp:cNvPr id="0" name=""/>
        <dsp:cNvSpPr/>
      </dsp:nvSpPr>
      <dsp:spPr>
        <a:xfrm>
          <a:off x="4822956" y="234"/>
          <a:ext cx="2229647" cy="890035"/>
        </a:xfrm>
        <a:prstGeom prst="roundRect">
          <a:avLst>
            <a:gd name="adj" fmla="val 1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hr-HR" sz="2300" b="1" kern="1200" dirty="0" smtClean="0"/>
            <a:t>ZNANOST</a:t>
          </a:r>
          <a:endParaRPr lang="hr-HR" sz="2300" b="1" kern="1200" dirty="0"/>
        </a:p>
      </dsp:txBody>
      <dsp:txXfrm>
        <a:off x="4849024" y="26302"/>
        <a:ext cx="2177511" cy="837899"/>
      </dsp:txXfrm>
    </dsp:sp>
    <dsp:sp modelId="{7379F260-80C1-4FF8-A8FD-7E210A09D4A5}">
      <dsp:nvSpPr>
        <dsp:cNvPr id="0" name=""/>
        <dsp:cNvSpPr/>
      </dsp:nvSpPr>
      <dsp:spPr>
        <a:xfrm>
          <a:off x="4822956" y="1069721"/>
          <a:ext cx="1069888" cy="890035"/>
        </a:xfrm>
        <a:prstGeom prst="roundRect">
          <a:avLst>
            <a:gd name="adj" fmla="val 1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00075">
            <a:lnSpc>
              <a:spcPct val="90000"/>
            </a:lnSpc>
            <a:spcBef>
              <a:spcPct val="0"/>
            </a:spcBef>
            <a:spcAft>
              <a:spcPct val="35000"/>
            </a:spcAft>
          </a:pPr>
          <a:r>
            <a:rPr lang="hr-HR" sz="1350" b="1" kern="1200" dirty="0" smtClean="0"/>
            <a:t>OBZOR 2020</a:t>
          </a:r>
          <a:r>
            <a:rPr lang="hr-HR" sz="1300" b="1" kern="1200" dirty="0" smtClean="0"/>
            <a:t>.</a:t>
          </a:r>
          <a:endParaRPr lang="hr-HR" sz="1300" b="1" kern="1200" dirty="0"/>
        </a:p>
      </dsp:txBody>
      <dsp:txXfrm>
        <a:off x="4849024" y="1095789"/>
        <a:ext cx="1017752" cy="837899"/>
      </dsp:txXfrm>
    </dsp:sp>
    <dsp:sp modelId="{ECDF85DA-22EC-4FF4-B98C-CC649FA4F7B3}">
      <dsp:nvSpPr>
        <dsp:cNvPr id="0" name=""/>
        <dsp:cNvSpPr/>
      </dsp:nvSpPr>
      <dsp:spPr>
        <a:xfrm>
          <a:off x="5982715" y="1069721"/>
          <a:ext cx="1069888" cy="890035"/>
        </a:xfrm>
        <a:prstGeom prst="roundRect">
          <a:avLst>
            <a:gd name="adj" fmla="val 1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cs typeface="Arial" panose="020B0604020202020204" pitchFamily="34" charset="0"/>
            </a:rPr>
            <a:t>EURAXESS</a:t>
          </a:r>
          <a:endParaRPr lang="hr-HR" sz="1400" kern="1200" dirty="0"/>
        </a:p>
      </dsp:txBody>
      <dsp:txXfrm>
        <a:off x="6008783" y="1095789"/>
        <a:ext cx="1017752" cy="8378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BE599-1B3F-447B-AE04-CE980E44974E}">
      <dsp:nvSpPr>
        <dsp:cNvPr id="0" name=""/>
        <dsp:cNvSpPr/>
      </dsp:nvSpPr>
      <dsp:spPr>
        <a:xfrm>
          <a:off x="4525" y="0"/>
          <a:ext cx="3322446" cy="2448271"/>
        </a:xfrm>
        <a:prstGeom prst="roundRect">
          <a:avLst>
            <a:gd name="adj" fmla="val 1000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solidFill>
                <a:schemeClr val="bg1">
                  <a:lumMod val="50000"/>
                </a:schemeClr>
              </a:solidFill>
            </a:rPr>
            <a:t>PROGRAM ZA CJELOŽIVOTNO UČENJE</a:t>
          </a:r>
        </a:p>
        <a:p>
          <a:pPr lvl="0" algn="ctr" defTabSz="622300">
            <a:lnSpc>
              <a:spcPct val="90000"/>
            </a:lnSpc>
            <a:spcBef>
              <a:spcPct val="0"/>
            </a:spcBef>
            <a:spcAft>
              <a:spcPct val="35000"/>
            </a:spcAft>
          </a:pPr>
          <a:r>
            <a:rPr lang="hr-HR" sz="1000" kern="1200" dirty="0" smtClean="0">
              <a:solidFill>
                <a:schemeClr val="bg1">
                  <a:lumMod val="50000"/>
                </a:schemeClr>
              </a:solidFill>
            </a:rPr>
            <a:t>Comenius, Leonardo da Vinci, Erasmus, Grundtvig, Transverzalni program</a:t>
          </a:r>
        </a:p>
        <a:p>
          <a:pPr lvl="0" algn="ctr" defTabSz="622300">
            <a:lnSpc>
              <a:spcPct val="90000"/>
            </a:lnSpc>
            <a:spcBef>
              <a:spcPct val="0"/>
            </a:spcBef>
            <a:spcAft>
              <a:spcPct val="35000"/>
            </a:spcAft>
          </a:pPr>
          <a:endParaRPr lang="hr-HR" sz="1000" b="1" kern="1200" dirty="0" smtClean="0">
            <a:solidFill>
              <a:schemeClr val="bg1">
                <a:lumMod val="50000"/>
              </a:schemeClr>
            </a:solidFill>
          </a:endParaRPr>
        </a:p>
        <a:p>
          <a:pPr lvl="0" algn="ctr" defTabSz="622300">
            <a:lnSpc>
              <a:spcPct val="90000"/>
            </a:lnSpc>
            <a:spcBef>
              <a:spcPct val="0"/>
            </a:spcBef>
            <a:spcAft>
              <a:spcPct val="35000"/>
            </a:spcAft>
          </a:pPr>
          <a:r>
            <a:rPr lang="hr-HR" sz="1000" b="1" kern="1200" dirty="0" err="1" smtClean="0">
              <a:solidFill>
                <a:schemeClr val="bg1">
                  <a:lumMod val="50000"/>
                </a:schemeClr>
              </a:solidFill>
            </a:rPr>
            <a:t>Jean</a:t>
          </a:r>
          <a:r>
            <a:rPr lang="hr-HR" sz="1000" b="1" kern="1200" dirty="0" smtClean="0">
              <a:solidFill>
                <a:schemeClr val="bg1">
                  <a:lumMod val="50000"/>
                </a:schemeClr>
              </a:solidFill>
            </a:rPr>
            <a:t> </a:t>
          </a:r>
          <a:r>
            <a:rPr lang="hr-HR" sz="1000" b="1" kern="1200" dirty="0" err="1" smtClean="0">
              <a:solidFill>
                <a:schemeClr val="bg1">
                  <a:lumMod val="50000"/>
                </a:schemeClr>
              </a:solidFill>
            </a:rPr>
            <a:t>Monnet</a:t>
          </a:r>
          <a:r>
            <a:rPr lang="hr-HR" sz="1000" b="1" kern="1200" dirty="0" smtClean="0">
              <a:solidFill>
                <a:schemeClr val="bg1">
                  <a:lumMod val="50000"/>
                </a:schemeClr>
              </a:solidFill>
            </a:rPr>
            <a:t>, </a:t>
          </a:r>
          <a:r>
            <a:rPr lang="hr-HR" sz="1000" b="1" kern="1200" dirty="0" smtClean="0">
              <a:solidFill>
                <a:schemeClr val="accent6">
                  <a:lumMod val="75000"/>
                </a:schemeClr>
              </a:solidFill>
            </a:rPr>
            <a:t>eTwinning, Euroguidance, Europass, Stručna skupina  ECVET, Europska oznaka jezika</a:t>
          </a:r>
        </a:p>
        <a:p>
          <a:pPr lvl="0" algn="ctr" defTabSz="622300">
            <a:lnSpc>
              <a:spcPct val="90000"/>
            </a:lnSpc>
            <a:spcBef>
              <a:spcPct val="0"/>
            </a:spcBef>
            <a:spcAft>
              <a:spcPct val="35000"/>
            </a:spcAft>
          </a:pPr>
          <a:endParaRPr lang="hr-HR" sz="1000" kern="1200" dirty="0" smtClean="0">
            <a:solidFill>
              <a:schemeClr val="bg1">
                <a:lumMod val="50000"/>
              </a:schemeClr>
            </a:solidFill>
          </a:endParaRPr>
        </a:p>
        <a:p>
          <a:pPr lvl="0" algn="ctr" defTabSz="622300">
            <a:lnSpc>
              <a:spcPct val="90000"/>
            </a:lnSpc>
            <a:spcBef>
              <a:spcPct val="0"/>
            </a:spcBef>
            <a:spcAft>
              <a:spcPct val="35000"/>
            </a:spcAft>
          </a:pPr>
          <a:r>
            <a:rPr lang="hr-HR" sz="1400" b="1" kern="1200" dirty="0" smtClean="0">
              <a:solidFill>
                <a:schemeClr val="bg1">
                  <a:lumMod val="50000"/>
                </a:schemeClr>
              </a:solidFill>
            </a:rPr>
            <a:t>TEMPUS</a:t>
          </a:r>
        </a:p>
        <a:p>
          <a:pPr lvl="0" algn="ctr" defTabSz="622300">
            <a:lnSpc>
              <a:spcPct val="90000"/>
            </a:lnSpc>
            <a:spcBef>
              <a:spcPct val="0"/>
            </a:spcBef>
            <a:spcAft>
              <a:spcPct val="35000"/>
            </a:spcAft>
          </a:pPr>
          <a:r>
            <a:rPr lang="hr-HR" sz="1400" b="1" kern="1200" dirty="0" smtClean="0">
              <a:solidFill>
                <a:schemeClr val="bg1">
                  <a:lumMod val="50000"/>
                </a:schemeClr>
              </a:solidFill>
            </a:rPr>
            <a:t>ERASMUS MUNDUS</a:t>
          </a:r>
        </a:p>
      </dsp:txBody>
      <dsp:txXfrm>
        <a:off x="76232" y="71707"/>
        <a:ext cx="3179032" cy="2304857"/>
      </dsp:txXfrm>
    </dsp:sp>
    <dsp:sp modelId="{A919666D-E4FC-4551-8DE5-A97E8FAEB715}">
      <dsp:nvSpPr>
        <dsp:cNvPr id="0" name=""/>
        <dsp:cNvSpPr/>
      </dsp:nvSpPr>
      <dsp:spPr>
        <a:xfrm>
          <a:off x="3531354" y="0"/>
          <a:ext cx="1116436" cy="2448271"/>
        </a:xfrm>
        <a:prstGeom prst="roundRect">
          <a:avLst>
            <a:gd name="adj" fmla="val 1000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solidFill>
                <a:schemeClr val="bg1">
                  <a:lumMod val="50000"/>
                </a:schemeClr>
              </a:solidFill>
            </a:rPr>
            <a:t>MLADI NA DJELU</a:t>
          </a:r>
        </a:p>
        <a:p>
          <a:pPr lvl="0" algn="ctr" defTabSz="622300">
            <a:lnSpc>
              <a:spcPct val="90000"/>
            </a:lnSpc>
            <a:spcBef>
              <a:spcPct val="0"/>
            </a:spcBef>
            <a:spcAft>
              <a:spcPct val="35000"/>
            </a:spcAft>
          </a:pPr>
          <a:r>
            <a:rPr lang="hr-HR" sz="1000" b="0" kern="1200" dirty="0" smtClean="0">
              <a:solidFill>
                <a:schemeClr val="bg1">
                  <a:lumMod val="50000"/>
                </a:schemeClr>
              </a:solidFill>
            </a:rPr>
            <a:t>Volontiranje, Razmjene mladih, Inicijative mladih, Demokratski projekti mladih, Osposobljavanje, EURODESK</a:t>
          </a:r>
        </a:p>
      </dsp:txBody>
      <dsp:txXfrm>
        <a:off x="3564053" y="32699"/>
        <a:ext cx="1051038" cy="2382873"/>
      </dsp:txXfrm>
    </dsp:sp>
    <dsp:sp modelId="{6925A4A9-0797-4DAA-887E-0094A2CAB6C1}">
      <dsp:nvSpPr>
        <dsp:cNvPr id="0" name=""/>
        <dsp:cNvSpPr/>
      </dsp:nvSpPr>
      <dsp:spPr>
        <a:xfrm>
          <a:off x="4852172" y="0"/>
          <a:ext cx="2272094" cy="2448271"/>
        </a:xfrm>
        <a:prstGeom prst="roundRect">
          <a:avLst>
            <a:gd name="adj" fmla="val 1000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r-HR" sz="1400" b="1" kern="1200" dirty="0" smtClean="0">
              <a:solidFill>
                <a:schemeClr val="bg1">
                  <a:lumMod val="50000"/>
                </a:schemeClr>
              </a:solidFill>
            </a:rPr>
            <a:t>SEDMI OKVIRNI PROGRAM ZA ISTRAŽIVANJE I TEHNOLOŠKI RAZVOJ</a:t>
          </a:r>
          <a:br>
            <a:rPr lang="hr-HR" sz="1400" b="1" kern="1200" dirty="0" smtClean="0">
              <a:solidFill>
                <a:schemeClr val="bg1">
                  <a:lumMod val="50000"/>
                </a:schemeClr>
              </a:solidFill>
            </a:rPr>
          </a:br>
          <a:r>
            <a:rPr lang="hr-HR" sz="1400" b="1" kern="1200" dirty="0" smtClean="0">
              <a:solidFill>
                <a:schemeClr val="bg1">
                  <a:lumMod val="50000"/>
                </a:schemeClr>
              </a:solidFill>
            </a:rPr>
            <a:t/>
          </a:r>
          <a:br>
            <a:rPr lang="hr-HR" sz="1400" b="1" kern="1200" dirty="0" smtClean="0">
              <a:solidFill>
                <a:schemeClr val="bg1">
                  <a:lumMod val="50000"/>
                </a:schemeClr>
              </a:solidFill>
            </a:rPr>
          </a:br>
          <a:r>
            <a:rPr lang="hr-HR" sz="1200" kern="1200" dirty="0" smtClean="0">
              <a:solidFill>
                <a:schemeClr val="bg1">
                  <a:lumMod val="50000"/>
                </a:schemeClr>
              </a:solidFill>
            </a:rPr>
            <a:t>PEOPLE/ MARIE CURIE I SURADNJA (Okoliš/Energija)</a:t>
          </a:r>
          <a:endParaRPr lang="hr-HR" sz="1200" kern="1200" dirty="0">
            <a:solidFill>
              <a:schemeClr val="bg1">
                <a:lumMod val="50000"/>
              </a:schemeClr>
            </a:solidFill>
          </a:endParaRPr>
        </a:p>
      </dsp:txBody>
      <dsp:txXfrm>
        <a:off x="4918719" y="66547"/>
        <a:ext cx="2139000" cy="2315177"/>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98DA65-5C19-4C20-BDB4-5DAEA00ADFDD}" type="datetimeFigureOut">
              <a:rPr lang="hr-HR" smtClean="0"/>
              <a:t>3.3.2015.</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824510-FFD6-413D-82E3-B835C39C94A9}" type="slidenum">
              <a:rPr lang="hr-HR" smtClean="0"/>
              <a:t>‹#›</a:t>
            </a:fld>
            <a:endParaRPr lang="hr-HR"/>
          </a:p>
        </p:txBody>
      </p:sp>
    </p:spTree>
    <p:extLst>
      <p:ext uri="{BB962C8B-B14F-4D97-AF65-F5344CB8AC3E}">
        <p14:creationId xmlns:p14="http://schemas.microsoft.com/office/powerpoint/2010/main" val="168449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hr-HR" dirty="0"/>
          </a:p>
        </p:txBody>
      </p:sp>
      <p:sp>
        <p:nvSpPr>
          <p:cNvPr id="4" name="Slide Number Placeholder 3"/>
          <p:cNvSpPr>
            <a:spLocks noGrp="1"/>
          </p:cNvSpPr>
          <p:nvPr>
            <p:ph type="sldNum" sz="quarter" idx="10"/>
          </p:nvPr>
        </p:nvSpPr>
        <p:spPr/>
        <p:txBody>
          <a:bodyPr/>
          <a:lstStyle/>
          <a:p>
            <a:fld id="{E626BB2B-BAA7-40D6-B3CA-24D82D2599FF}" type="slidenum">
              <a:rPr lang="hr-HR" smtClean="0"/>
              <a:t>6</a:t>
            </a:fld>
            <a:endParaRPr lang="hr-HR"/>
          </a:p>
        </p:txBody>
      </p:sp>
    </p:spTree>
    <p:extLst>
      <p:ext uri="{BB962C8B-B14F-4D97-AF65-F5344CB8AC3E}">
        <p14:creationId xmlns:p14="http://schemas.microsoft.com/office/powerpoint/2010/main" val="2001509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hr-HR" sz="1200" b="0" u="sng" dirty="0" smtClean="0">
                <a:solidFill>
                  <a:prstClr val="white"/>
                </a:solidFill>
              </a:rPr>
              <a:t>Za</a:t>
            </a:r>
            <a:r>
              <a:rPr lang="hr-HR" sz="1200" b="0" u="sng" baseline="0" dirty="0" smtClean="0">
                <a:solidFill>
                  <a:prstClr val="white"/>
                </a:solidFill>
              </a:rPr>
              <a:t> opće obrazovanje KA2  broj </a:t>
            </a:r>
            <a:r>
              <a:rPr lang="hr-HR" sz="1200" b="1" u="sng" baseline="0" dirty="0" smtClean="0">
                <a:solidFill>
                  <a:prstClr val="white"/>
                </a:solidFill>
              </a:rPr>
              <a:t>zaprimljenih prijava </a:t>
            </a:r>
            <a:r>
              <a:rPr lang="hr-HR" sz="1200" b="0" u="sng" baseline="0" dirty="0" smtClean="0">
                <a:solidFill>
                  <a:prstClr val="white"/>
                </a:solidFill>
              </a:rPr>
              <a:t>prikazan je skupno dok je broj </a:t>
            </a:r>
            <a:r>
              <a:rPr lang="hr-HR" sz="1200" b="1" u="sng" baseline="0" dirty="0" smtClean="0">
                <a:solidFill>
                  <a:prstClr val="white"/>
                </a:solidFill>
              </a:rPr>
              <a:t>odobrenih</a:t>
            </a:r>
            <a:r>
              <a:rPr lang="hr-HR" sz="1200" b="0" u="sng" baseline="0" dirty="0" smtClean="0">
                <a:solidFill>
                  <a:prstClr val="white"/>
                </a:solidFill>
              </a:rPr>
              <a:t> prijava podijeljen je na a) projekte u kojima su financirani HR koordinatori i b) projekte za koje su financirani HR partneri (oni su prijavu podnijeli drugim Agencijama no financiraju se iz našeg budžeta)</a:t>
            </a:r>
            <a:endParaRPr lang="hr-HR" sz="1200" b="0" u="sng" dirty="0" smtClean="0">
              <a:solidFill>
                <a:prstClr val="white"/>
              </a:solidFill>
            </a:endParaRPr>
          </a:p>
          <a:p>
            <a:pPr>
              <a:defRPr/>
            </a:pPr>
            <a:endParaRPr lang="hr-HR" sz="1200" b="0" u="sng" dirty="0" smtClean="0">
              <a:solidFill>
                <a:prstClr val="white"/>
              </a:solidFill>
            </a:endParaRPr>
          </a:p>
          <a:p>
            <a:pPr>
              <a:defRPr/>
            </a:pPr>
            <a:r>
              <a:rPr lang="hr-HR" sz="1200" b="0" u="sng" dirty="0" smtClean="0">
                <a:solidFill>
                  <a:prstClr val="white"/>
                </a:solidFill>
              </a:rPr>
              <a:t>Strateška partnerstva koja uključuju samo škole</a:t>
            </a:r>
          </a:p>
          <a:p>
            <a:pPr>
              <a:defRPr/>
            </a:pPr>
            <a:r>
              <a:rPr lang="hr-HR" sz="1200" b="0" dirty="0" smtClean="0">
                <a:solidFill>
                  <a:prstClr val="white"/>
                </a:solidFill>
              </a:rPr>
              <a:t>5 odobrenih projekata hrvatskih koordinatora (5 škola)</a:t>
            </a:r>
          </a:p>
          <a:p>
            <a:pPr defTabSz="457200">
              <a:defRPr/>
            </a:pPr>
            <a:r>
              <a:rPr lang="hr-HR" sz="1200" b="0" dirty="0" smtClean="0">
                <a:solidFill>
                  <a:prstClr val="white"/>
                </a:solidFill>
              </a:rPr>
              <a:t>28 odobrenih hrvatskih partnera </a:t>
            </a:r>
            <a:r>
              <a:rPr lang="hr-HR" sz="1200" b="0" baseline="0" dirty="0" smtClean="0">
                <a:solidFill>
                  <a:prstClr val="white"/>
                </a:solidFill>
              </a:rPr>
              <a:t> </a:t>
            </a:r>
            <a:r>
              <a:rPr lang="hr-HR" sz="1200" b="0" dirty="0" smtClean="0">
                <a:solidFill>
                  <a:prstClr val="white"/>
                </a:solidFill>
              </a:rPr>
              <a:t>(26 škola) u drugim Agencijama</a:t>
            </a:r>
          </a:p>
          <a:p>
            <a:pPr>
              <a:defRPr/>
            </a:pPr>
            <a:r>
              <a:rPr lang="hr-HR" sz="1200" b="0" u="sng" dirty="0" smtClean="0">
                <a:solidFill>
                  <a:prstClr val="white"/>
                </a:solidFill>
              </a:rPr>
              <a:t>Strateška partnerstva koja ne uključuju samo škole</a:t>
            </a:r>
          </a:p>
          <a:p>
            <a:pPr>
              <a:defRPr/>
            </a:pPr>
            <a:r>
              <a:rPr lang="hr-HR" sz="1200" b="0" dirty="0" smtClean="0">
                <a:solidFill>
                  <a:prstClr val="white"/>
                </a:solidFill>
              </a:rPr>
              <a:t>2 ugovorena projekta</a:t>
            </a:r>
            <a:endParaRPr lang="hr-HR" b="0" dirty="0"/>
          </a:p>
        </p:txBody>
      </p:sp>
      <p:sp>
        <p:nvSpPr>
          <p:cNvPr id="4" name="Slide Number Placeholder 3"/>
          <p:cNvSpPr>
            <a:spLocks noGrp="1"/>
          </p:cNvSpPr>
          <p:nvPr>
            <p:ph type="sldNum" sz="quarter" idx="10"/>
          </p:nvPr>
        </p:nvSpPr>
        <p:spPr/>
        <p:txBody>
          <a:bodyPr/>
          <a:lstStyle/>
          <a:p>
            <a:fld id="{D18BB1EF-6E50-4861-9220-B65D16780F3F}" type="slidenum">
              <a:rPr lang="hr-HR" smtClean="0"/>
              <a:t>15</a:t>
            </a:fld>
            <a:endParaRPr lang="hr-HR"/>
          </a:p>
        </p:txBody>
      </p:sp>
    </p:spTree>
    <p:extLst>
      <p:ext uri="{BB962C8B-B14F-4D97-AF65-F5344CB8AC3E}">
        <p14:creationId xmlns:p14="http://schemas.microsoft.com/office/powerpoint/2010/main" val="2850853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Napomena:</a:t>
            </a:r>
            <a:r>
              <a:rPr lang="hr-HR" baseline="0" dirty="0" smtClean="0"/>
              <a:t> izdvojene su višesektorske prijave iz dva razloga: a) kako bi se moglo vidjeti koliko ih  je bilo i b) kako bi vidjeli kvalitetu višesektorskih prijava u KA2 – Strateška partnerstva </a:t>
            </a:r>
            <a:endParaRPr lang="en-GB" dirty="0"/>
          </a:p>
        </p:txBody>
      </p:sp>
      <p:sp>
        <p:nvSpPr>
          <p:cNvPr id="4" name="Slide Number Placeholder 3"/>
          <p:cNvSpPr>
            <a:spLocks noGrp="1"/>
          </p:cNvSpPr>
          <p:nvPr>
            <p:ph type="sldNum" sz="quarter" idx="10"/>
          </p:nvPr>
        </p:nvSpPr>
        <p:spPr/>
        <p:txBody>
          <a:bodyPr/>
          <a:lstStyle/>
          <a:p>
            <a:fld id="{F312D7D8-B24F-47FD-B34A-5025464550A0}" type="slidenum">
              <a:rPr lang="en-GB" smtClean="0"/>
              <a:t>16</a:t>
            </a:fld>
            <a:endParaRPr lang="en-GB"/>
          </a:p>
        </p:txBody>
      </p:sp>
    </p:spTree>
    <p:extLst>
      <p:ext uri="{BB962C8B-B14F-4D97-AF65-F5344CB8AC3E}">
        <p14:creationId xmlns:p14="http://schemas.microsoft.com/office/powerpoint/2010/main" val="3074828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12D7D8-B24F-47FD-B34A-5025464550A0}" type="slidenum">
              <a:rPr lang="en-GB" smtClean="0"/>
              <a:t>17</a:t>
            </a:fld>
            <a:endParaRPr lang="en-GB"/>
          </a:p>
        </p:txBody>
      </p:sp>
    </p:spTree>
    <p:extLst>
      <p:ext uri="{BB962C8B-B14F-4D97-AF65-F5344CB8AC3E}">
        <p14:creationId xmlns:p14="http://schemas.microsoft.com/office/powerpoint/2010/main" val="2436921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pPr>
              <a:defRPr/>
            </a:pPr>
            <a:fld id="{DD97B0B7-7DAA-4C27-A753-EF95B4875FC0}" type="slidenum">
              <a:rPr lang="hr-HR" smtClean="0"/>
              <a:pPr>
                <a:defRPr/>
              </a:pPr>
              <a:t>18</a:t>
            </a:fld>
            <a:endParaRPr lang="hr-H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8C824510-FFD6-413D-82E3-B835C39C94A9}" type="slidenum">
              <a:rPr lang="hr-HR" smtClean="0"/>
              <a:t>7</a:t>
            </a:fld>
            <a:endParaRPr lang="hr-HR"/>
          </a:p>
        </p:txBody>
      </p:sp>
    </p:spTree>
    <p:extLst>
      <p:ext uri="{BB962C8B-B14F-4D97-AF65-F5344CB8AC3E}">
        <p14:creationId xmlns:p14="http://schemas.microsoft.com/office/powerpoint/2010/main" val="26200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8C824510-FFD6-413D-82E3-B835C39C94A9}" type="slidenum">
              <a:rPr lang="hr-HR" smtClean="0"/>
              <a:t>8</a:t>
            </a:fld>
            <a:endParaRPr lang="hr-HR"/>
          </a:p>
        </p:txBody>
      </p:sp>
    </p:spTree>
    <p:extLst>
      <p:ext uri="{BB962C8B-B14F-4D97-AF65-F5344CB8AC3E}">
        <p14:creationId xmlns:p14="http://schemas.microsoft.com/office/powerpoint/2010/main" val="262007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8C824510-FFD6-413D-82E3-B835C39C94A9}" type="slidenum">
              <a:rPr lang="hr-HR" smtClean="0"/>
              <a:t>9</a:t>
            </a:fld>
            <a:endParaRPr lang="hr-HR"/>
          </a:p>
        </p:txBody>
      </p:sp>
    </p:spTree>
    <p:extLst>
      <p:ext uri="{BB962C8B-B14F-4D97-AF65-F5344CB8AC3E}">
        <p14:creationId xmlns:p14="http://schemas.microsoft.com/office/powerpoint/2010/main" val="262007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p:cNvSpPr>
            <a:spLocks noGrp="1" noRot="1" noChangeAspect="1" noTextEdit="1"/>
          </p:cNvSpPr>
          <p:nvPr>
            <p:ph type="sldImg"/>
          </p:nvPr>
        </p:nvSpPr>
        <p:spPr>
          <a:xfrm>
            <a:off x="1143000" y="685800"/>
            <a:ext cx="4572000" cy="3429000"/>
          </a:xfrm>
          <a:ln/>
        </p:spPr>
      </p:sp>
      <p:sp>
        <p:nvSpPr>
          <p:cNvPr id="90115" name="Rezervirano mjesto bilježaka 2"/>
          <p:cNvSpPr>
            <a:spLocks noGrp="1"/>
          </p:cNvSpPr>
          <p:nvPr>
            <p:ph type="body" idx="1"/>
          </p:nvPr>
        </p:nvSpPr>
        <p:spPr>
          <a:noFill/>
          <a:ln/>
        </p:spPr>
        <p:txBody>
          <a:bodyPr/>
          <a:lstStyle/>
          <a:p>
            <a:r>
              <a:rPr lang="hr-HR" dirty="0" smtClean="0">
                <a:latin typeface="Arial" charset="0"/>
              </a:rPr>
              <a:t>Ciljevi</a:t>
            </a:r>
            <a:r>
              <a:rPr lang="hr-HR" baseline="0" dirty="0" smtClean="0">
                <a:latin typeface="Arial" charset="0"/>
              </a:rPr>
              <a:t> i prioriteti u dijelu općeg obrazovanja odraslih u programu Erasmus + proizašli su iz ciljeva Strategije Europe 2020. 4. poglavlje stretagije Europe 2020 bavi se pitanjima obrazovanja odraslih u cjeloživotnom učenju. Ekonomska kriza, potreba za novim vještinama na tržištu rada kao i demografske promjene su jedan od glavni razloga prepoznavanja obrazovanja odraslih i strategija cjeloživotnog učenja kao ključne uloge u politikama za kompetitivnost i zapošljivost, socijalnu inkluziju kao i aktivno građanstvo. Uzimajući to u obzir Vijeće je uspostavilo cilj za sudjelovanje odraslih osoba u cjeloživotnim učenju i donijelo rezoluciju za agendu za obrazovanje odraslih. Cilj je da do 2020  15% odraslih osoba u Europi (25 – 64 godina) sudjeluje u aktivnostima cjeloživotnog učenja. Ulaganje u vještine za bolje socijalno – ekonomske rezultate treba prouzrokovati reforme u obrazovanju u cilju smanjenja nezaposlenosti. Kako bi se smanjio broj odraslih osoba sa slabim vještinama ključne aktivnosti su pružanje informacija i mogućnostima u cjeloživotnom učenju, o vrednovanju neformalnog i informalnog učenja i profesionalno savjetovanje kao i pružanje fleksibilnih mogućnosti i načina učenja prilagođenih pojedincima. Također se stavlja naglasak na pružanje mogućnosti cjeloživotnog učenja kroz radni život, uključujući i starije radnike na način da se ojača partnerstvo između privatnih i javnih institucija koje su uključene u pružanje mogućnosti odraslim osobama dobivanja novih vještina </a:t>
            </a:r>
            <a:endParaRPr lang="hr-HR" dirty="0" smtClean="0">
              <a:latin typeface="Arial" charset="0"/>
            </a:endParaRPr>
          </a:p>
        </p:txBody>
      </p:sp>
      <p:sp>
        <p:nvSpPr>
          <p:cNvPr id="90116" name="Rezervirano mjesto broja slajda 3"/>
          <p:cNvSpPr>
            <a:spLocks noGrp="1"/>
          </p:cNvSpPr>
          <p:nvPr>
            <p:ph type="sldNum" sz="quarter" idx="5"/>
          </p:nvPr>
        </p:nvSpPr>
        <p:spPr/>
        <p:txBody>
          <a:bodyPr/>
          <a:lstStyle/>
          <a:p>
            <a:pPr>
              <a:defRPr/>
            </a:pPr>
            <a:fld id="{A2EB32B4-B216-44E6-80A7-83C34FCC9C11}" type="slidenum">
              <a:rPr lang="hr-HR" smtClean="0">
                <a:solidFill>
                  <a:prstClr val="black"/>
                </a:solidFill>
              </a:rPr>
              <a:pPr>
                <a:defRPr/>
              </a:pPr>
              <a:t>10</a:t>
            </a:fld>
            <a:endParaRPr lang="hr-HR" dirty="0" smtClean="0">
              <a:solidFill>
                <a:prstClr val="black"/>
              </a:solidFill>
            </a:endParaRPr>
          </a:p>
        </p:txBody>
      </p:sp>
    </p:spTree>
    <p:extLst>
      <p:ext uri="{BB962C8B-B14F-4D97-AF65-F5344CB8AC3E}">
        <p14:creationId xmlns:p14="http://schemas.microsoft.com/office/powerpoint/2010/main" val="2832835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sz="1200" dirty="0" smtClean="0"/>
              <a:t>Podučavanje/osposobljavanje: Ova aktivnost pruža mogućnost osoblju u općem obrazovanju odraslih podučavati ili osposobljavati u nekoj od partnerskih organizacija izvan Hrvatske.</a:t>
            </a:r>
          </a:p>
          <a:p>
            <a:r>
              <a:rPr lang="hr-HR" sz="1200" dirty="0" smtClean="0"/>
              <a:t>· Osposobljavanje osoblja: Ova aktivnost pruža podršku profesionalnom razvoju osoblja u općem obrazovanju odraslih u jednom od sljedećih oblika: a) sudjelovanje na strukturiranom tečaju ili osposobljavanju izvan Hrvatske</a:t>
            </a:r>
          </a:p>
          <a:p>
            <a:r>
              <a:rPr lang="hr-HR" sz="1200" dirty="0" smtClean="0"/>
              <a:t>b) praćenje/razdoblje promatranja rada u nekoj od relevantnih organizacija iz područja općeg obrazovanja odraslih.</a:t>
            </a:r>
          </a:p>
          <a:p>
            <a:endParaRPr lang="hr-HR" dirty="0"/>
          </a:p>
        </p:txBody>
      </p:sp>
      <p:sp>
        <p:nvSpPr>
          <p:cNvPr id="4" name="Slide Number Placeholder 3"/>
          <p:cNvSpPr>
            <a:spLocks noGrp="1"/>
          </p:cNvSpPr>
          <p:nvPr>
            <p:ph type="sldNum" sz="quarter" idx="10"/>
          </p:nvPr>
        </p:nvSpPr>
        <p:spPr/>
        <p:txBody>
          <a:bodyPr/>
          <a:lstStyle/>
          <a:p>
            <a:fld id="{7CF294E6-BD03-4CB4-93B9-5C875558770A}" type="slidenum">
              <a:rPr lang="hr-HR" smtClean="0"/>
              <a:t>11</a:t>
            </a:fld>
            <a:endParaRPr lang="hr-HR"/>
          </a:p>
        </p:txBody>
      </p:sp>
    </p:spTree>
    <p:extLst>
      <p:ext uri="{BB962C8B-B14F-4D97-AF65-F5344CB8AC3E}">
        <p14:creationId xmlns:p14="http://schemas.microsoft.com/office/powerpoint/2010/main" val="1115803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sz="1200" dirty="0" smtClean="0"/>
              <a:t>Podučavanje/osposobljavanje: Ova aktivnost pruža mogućnost osoblju u općem obrazovanju odraslih podučavati ili osposobljavati u nekoj od partnerskih organizacija izvan Hrvatske.</a:t>
            </a:r>
          </a:p>
          <a:p>
            <a:r>
              <a:rPr lang="hr-HR" sz="1200" dirty="0" smtClean="0"/>
              <a:t>· Osposobljavanje osoblja: Ova aktivnost pruža podršku profesionalnom razvoju osoblja u općem obrazovanju odraslih u jednom od sljedećih oblika: a) sudjelovanje na strukturiranom tečaju ili osposobljavanju izvan Hrvatske</a:t>
            </a:r>
          </a:p>
          <a:p>
            <a:r>
              <a:rPr lang="hr-HR" sz="1200" dirty="0" smtClean="0"/>
              <a:t>b) praćenje/razdoblje promatranja rada u nekoj od relevantnih organizacija iz područja općeg obrazovanja odraslih.</a:t>
            </a:r>
          </a:p>
          <a:p>
            <a:endParaRPr lang="hr-HR" dirty="0"/>
          </a:p>
        </p:txBody>
      </p:sp>
      <p:sp>
        <p:nvSpPr>
          <p:cNvPr id="4" name="Slide Number Placeholder 3"/>
          <p:cNvSpPr>
            <a:spLocks noGrp="1"/>
          </p:cNvSpPr>
          <p:nvPr>
            <p:ph type="sldNum" sz="quarter" idx="10"/>
          </p:nvPr>
        </p:nvSpPr>
        <p:spPr/>
        <p:txBody>
          <a:bodyPr/>
          <a:lstStyle/>
          <a:p>
            <a:fld id="{7CF294E6-BD03-4CB4-93B9-5C875558770A}" type="slidenum">
              <a:rPr lang="hr-HR" smtClean="0"/>
              <a:t>12</a:t>
            </a:fld>
            <a:endParaRPr lang="hr-HR"/>
          </a:p>
        </p:txBody>
      </p:sp>
    </p:spTree>
    <p:extLst>
      <p:ext uri="{BB962C8B-B14F-4D97-AF65-F5344CB8AC3E}">
        <p14:creationId xmlns:p14="http://schemas.microsoft.com/office/powerpoint/2010/main" val="1115803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hr-HR" sz="1200" b="0" u="sng" dirty="0" smtClean="0">
                <a:solidFill>
                  <a:prstClr val="white"/>
                </a:solidFill>
              </a:rPr>
              <a:t>Za</a:t>
            </a:r>
            <a:r>
              <a:rPr lang="hr-HR" sz="1200" b="0" u="sng" baseline="0" dirty="0" smtClean="0">
                <a:solidFill>
                  <a:prstClr val="white"/>
                </a:solidFill>
              </a:rPr>
              <a:t> opće obrazovanje KA2  broj </a:t>
            </a:r>
            <a:r>
              <a:rPr lang="hr-HR" sz="1200" b="1" u="sng" baseline="0" dirty="0" smtClean="0">
                <a:solidFill>
                  <a:prstClr val="white"/>
                </a:solidFill>
              </a:rPr>
              <a:t>zaprimljenih prijava </a:t>
            </a:r>
            <a:r>
              <a:rPr lang="hr-HR" sz="1200" b="0" u="sng" baseline="0" dirty="0" smtClean="0">
                <a:solidFill>
                  <a:prstClr val="white"/>
                </a:solidFill>
              </a:rPr>
              <a:t>prikazan je skupno dok je broj </a:t>
            </a:r>
            <a:r>
              <a:rPr lang="hr-HR" sz="1200" b="1" u="sng" baseline="0" dirty="0" smtClean="0">
                <a:solidFill>
                  <a:prstClr val="white"/>
                </a:solidFill>
              </a:rPr>
              <a:t>odobrenih</a:t>
            </a:r>
            <a:r>
              <a:rPr lang="hr-HR" sz="1200" b="0" u="sng" baseline="0" dirty="0" smtClean="0">
                <a:solidFill>
                  <a:prstClr val="white"/>
                </a:solidFill>
              </a:rPr>
              <a:t> prijava podijeljen je na a) projekte u kojima su financirani HR koordinatori i b) projekte za koje su financirani HR partneri (oni su prijavu podnijeli drugim Agencijama no financiraju se iz našeg budžeta)</a:t>
            </a:r>
            <a:endParaRPr lang="hr-HR" sz="1200" b="0" u="sng" dirty="0" smtClean="0">
              <a:solidFill>
                <a:prstClr val="white"/>
              </a:solidFill>
            </a:endParaRPr>
          </a:p>
          <a:p>
            <a:pPr>
              <a:defRPr/>
            </a:pPr>
            <a:endParaRPr lang="hr-HR" sz="1200" b="0" u="sng" dirty="0" smtClean="0">
              <a:solidFill>
                <a:prstClr val="white"/>
              </a:solidFill>
            </a:endParaRPr>
          </a:p>
          <a:p>
            <a:pPr>
              <a:defRPr/>
            </a:pPr>
            <a:r>
              <a:rPr lang="hr-HR" sz="1200" b="0" u="sng" dirty="0" smtClean="0">
                <a:solidFill>
                  <a:prstClr val="white"/>
                </a:solidFill>
              </a:rPr>
              <a:t>Strateška partnerstva koja uključuju samo škole</a:t>
            </a:r>
          </a:p>
          <a:p>
            <a:pPr>
              <a:defRPr/>
            </a:pPr>
            <a:r>
              <a:rPr lang="hr-HR" sz="1200" b="0" dirty="0" smtClean="0">
                <a:solidFill>
                  <a:prstClr val="white"/>
                </a:solidFill>
              </a:rPr>
              <a:t>5 odobrenih projekata hrvatskih koordinatora (5 škola)</a:t>
            </a:r>
          </a:p>
          <a:p>
            <a:pPr defTabSz="457200">
              <a:defRPr/>
            </a:pPr>
            <a:r>
              <a:rPr lang="hr-HR" sz="1200" b="0" dirty="0" smtClean="0">
                <a:solidFill>
                  <a:prstClr val="white"/>
                </a:solidFill>
              </a:rPr>
              <a:t>28 odobrenih hrvatskih partnera </a:t>
            </a:r>
            <a:r>
              <a:rPr lang="hr-HR" sz="1200" b="0" baseline="0" dirty="0" smtClean="0">
                <a:solidFill>
                  <a:prstClr val="white"/>
                </a:solidFill>
              </a:rPr>
              <a:t> </a:t>
            </a:r>
            <a:r>
              <a:rPr lang="hr-HR" sz="1200" b="0" dirty="0" smtClean="0">
                <a:solidFill>
                  <a:prstClr val="white"/>
                </a:solidFill>
              </a:rPr>
              <a:t>(26 škola) u drugim Agencijama</a:t>
            </a:r>
          </a:p>
          <a:p>
            <a:pPr>
              <a:defRPr/>
            </a:pPr>
            <a:r>
              <a:rPr lang="hr-HR" sz="1200" b="0" u="sng" dirty="0" smtClean="0">
                <a:solidFill>
                  <a:prstClr val="white"/>
                </a:solidFill>
              </a:rPr>
              <a:t>Strateška partnerstva koja ne uključuju samo škole</a:t>
            </a:r>
          </a:p>
          <a:p>
            <a:pPr>
              <a:defRPr/>
            </a:pPr>
            <a:r>
              <a:rPr lang="hr-HR" sz="1200" b="0" dirty="0" smtClean="0">
                <a:solidFill>
                  <a:prstClr val="white"/>
                </a:solidFill>
              </a:rPr>
              <a:t>2 ugovorena projekta</a:t>
            </a:r>
            <a:endParaRPr lang="hr-HR" b="0" dirty="0"/>
          </a:p>
        </p:txBody>
      </p:sp>
      <p:sp>
        <p:nvSpPr>
          <p:cNvPr id="4" name="Slide Number Placeholder 3"/>
          <p:cNvSpPr>
            <a:spLocks noGrp="1"/>
          </p:cNvSpPr>
          <p:nvPr>
            <p:ph type="sldNum" sz="quarter" idx="10"/>
          </p:nvPr>
        </p:nvSpPr>
        <p:spPr/>
        <p:txBody>
          <a:bodyPr/>
          <a:lstStyle/>
          <a:p>
            <a:fld id="{D18BB1EF-6E50-4861-9220-B65D16780F3F}" type="slidenum">
              <a:rPr lang="hr-HR" smtClean="0"/>
              <a:t>13</a:t>
            </a:fld>
            <a:endParaRPr lang="hr-HR"/>
          </a:p>
        </p:txBody>
      </p:sp>
    </p:spTree>
    <p:extLst>
      <p:ext uri="{BB962C8B-B14F-4D97-AF65-F5344CB8AC3E}">
        <p14:creationId xmlns:p14="http://schemas.microsoft.com/office/powerpoint/2010/main" val="2850853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Bitno</a:t>
            </a:r>
            <a:r>
              <a:rPr lang="hr-HR" baseline="0" dirty="0" smtClean="0"/>
              <a:t> je napomenuti kako se u području visokog obrazovanja ne ocjenjuje kvaliteta prijava pa VO nije prikazano na grafikonu. Ovi podaci pokazuju koliko prijava je zadovoljilo minimalne kriterije kvalitete (50% od </a:t>
            </a:r>
            <a:r>
              <a:rPr lang="hr-HR" baseline="0" dirty="0" err="1" smtClean="0"/>
              <a:t>max</a:t>
            </a:r>
            <a:r>
              <a:rPr lang="hr-HR" baseline="0" dirty="0" smtClean="0"/>
              <a:t>. broja bodova na svakom kriteriju). Ocjenjivali su </a:t>
            </a:r>
            <a:r>
              <a:rPr lang="hr-HR" b="0" i="1" baseline="0" dirty="0" smtClean="0"/>
              <a:t>se </a:t>
            </a:r>
            <a:r>
              <a:rPr lang="hr-HR" b="0" i="1" dirty="0" smtClean="0">
                <a:solidFill>
                  <a:schemeClr val="tx1">
                    <a:lumMod val="50000"/>
                    <a:lumOff val="50000"/>
                  </a:schemeClr>
                </a:solidFill>
              </a:rPr>
              <a:t>relevantnost,</a:t>
            </a:r>
            <a:r>
              <a:rPr lang="hr-HR" b="0" i="1" baseline="0" dirty="0" smtClean="0">
                <a:solidFill>
                  <a:schemeClr val="tx1">
                    <a:lumMod val="50000"/>
                    <a:lumOff val="50000"/>
                  </a:schemeClr>
                </a:solidFill>
              </a:rPr>
              <a:t> k</a:t>
            </a:r>
            <a:r>
              <a:rPr lang="hr-HR" b="0" i="1" dirty="0" smtClean="0">
                <a:solidFill>
                  <a:schemeClr val="tx1">
                    <a:lumMod val="50000"/>
                    <a:lumOff val="50000"/>
                  </a:schemeClr>
                </a:solidFill>
              </a:rPr>
              <a:t>valiteta,</a:t>
            </a:r>
            <a:r>
              <a:rPr lang="hr-HR" b="0" i="1" baseline="0" dirty="0" smtClean="0">
                <a:solidFill>
                  <a:schemeClr val="tx1">
                    <a:lumMod val="50000"/>
                    <a:lumOff val="50000"/>
                  </a:schemeClr>
                </a:solidFill>
              </a:rPr>
              <a:t> sastav projektnog tima</a:t>
            </a:r>
            <a:r>
              <a:rPr lang="hr-HR" b="0" i="1" dirty="0" smtClean="0">
                <a:solidFill>
                  <a:schemeClr val="tx1">
                    <a:lumMod val="50000"/>
                    <a:lumOff val="50000"/>
                  </a:schemeClr>
                </a:solidFill>
              </a:rPr>
              <a:t>,</a:t>
            </a:r>
            <a:r>
              <a:rPr lang="hr-HR" b="0" i="1" baseline="0" dirty="0" smtClean="0">
                <a:solidFill>
                  <a:schemeClr val="tx1">
                    <a:lumMod val="50000"/>
                    <a:lumOff val="50000"/>
                  </a:schemeClr>
                </a:solidFill>
              </a:rPr>
              <a:t> učinak te širenje rezultata. </a:t>
            </a:r>
            <a:r>
              <a:rPr lang="hr-HR" b="0" i="0" baseline="0" dirty="0" smtClean="0">
                <a:solidFill>
                  <a:schemeClr val="tx1">
                    <a:lumMod val="50000"/>
                    <a:lumOff val="50000"/>
                  </a:schemeClr>
                </a:solidFill>
              </a:rPr>
              <a:t>Konačni odabir prijava ovisi o ukupnom broju bodova dodijeljenom od strane vanjskih ocjenjivača, kvaliteti drugih pristiglih prijava ali i dostupnom budžetu za pojedinu aktivnost. Prikazani podaci su dobar indikator kvalitete pristiglih prijava. Možemo primijetiti da je za sva područja broj prijava koje su zadovoljile minimalne kvalitativne kriterije veći od broja financiranih  projekata.  </a:t>
            </a:r>
            <a:endParaRPr lang="hr-HR" b="0" i="1" dirty="0" smtClean="0">
              <a:solidFill>
                <a:schemeClr val="tx1">
                  <a:lumMod val="50000"/>
                  <a:lumOff val="50000"/>
                </a:schemeClr>
              </a:solidFill>
            </a:endParaRPr>
          </a:p>
          <a:p>
            <a:endParaRPr lang="en-GB" dirty="0"/>
          </a:p>
        </p:txBody>
      </p:sp>
      <p:sp>
        <p:nvSpPr>
          <p:cNvPr id="4" name="Slide Number Placeholder 3"/>
          <p:cNvSpPr>
            <a:spLocks noGrp="1"/>
          </p:cNvSpPr>
          <p:nvPr>
            <p:ph type="sldNum" sz="quarter" idx="10"/>
          </p:nvPr>
        </p:nvSpPr>
        <p:spPr/>
        <p:txBody>
          <a:bodyPr/>
          <a:lstStyle/>
          <a:p>
            <a:fld id="{F312D7D8-B24F-47FD-B34A-5025464550A0}" type="slidenum">
              <a:rPr lang="en-GB" smtClean="0"/>
              <a:t>14</a:t>
            </a:fld>
            <a:endParaRPr lang="en-GB"/>
          </a:p>
        </p:txBody>
      </p:sp>
    </p:spTree>
    <p:extLst>
      <p:ext uri="{BB962C8B-B14F-4D97-AF65-F5344CB8AC3E}">
        <p14:creationId xmlns:p14="http://schemas.microsoft.com/office/powerpoint/2010/main" val="2089899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a-IN"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a-IN" smtClean="0"/>
              <a:t>Click to edit Master subtitle style</a:t>
            </a:r>
            <a:endParaRPr lang="en-US"/>
          </a:p>
        </p:txBody>
      </p:sp>
      <p:sp>
        <p:nvSpPr>
          <p:cNvPr id="4" name="Date Placeholder 3"/>
          <p:cNvSpPr>
            <a:spLocks noGrp="1"/>
          </p:cNvSpPr>
          <p:nvPr>
            <p:ph type="dt" sz="half" idx="10"/>
          </p:nvPr>
        </p:nvSpPr>
        <p:spPr/>
        <p:txBody>
          <a:bodyPr/>
          <a:lstStyle/>
          <a:p>
            <a:fld id="{E34AA199-7F09-FA49-B481-E8685DD530A1}" type="datetimeFigureOut">
              <a:rPr lang="en-US" smtClean="0"/>
              <a:pPr/>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E34AA199-7F09-FA49-B481-E8685DD530A1}" type="datetimeFigureOut">
              <a:rPr lang="en-US" smtClean="0"/>
              <a:pPr/>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a-IN"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E34AA199-7F09-FA49-B481-E8685DD530A1}" type="datetimeFigureOut">
              <a:rPr lang="en-US" smtClean="0"/>
              <a:pPr/>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4" name="Picture 3" descr="Ampeu_PP-1.jpg"/>
          <p:cNvPicPr>
            <a:picLocks noChangeAspect="1"/>
          </p:cNvPicPr>
          <p:nvPr userDrawn="1"/>
        </p:nvPicPr>
        <p:blipFill>
          <a:blip r:embed="rId2" cstate="print"/>
          <a:stretch>
            <a:fillRect/>
          </a:stretch>
        </p:blipFill>
        <p:spPr>
          <a:xfrm>
            <a:off x="0" y="-27384"/>
            <a:ext cx="9130135" cy="6858000"/>
          </a:xfrm>
          <a:prstGeom prst="rect">
            <a:avLst/>
          </a:prstGeom>
        </p:spPr>
      </p:pic>
    </p:spTree>
    <p:extLst>
      <p:ext uri="{BB962C8B-B14F-4D97-AF65-F5344CB8AC3E}">
        <p14:creationId xmlns:p14="http://schemas.microsoft.com/office/powerpoint/2010/main" val="179421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Content Placeholder 2"/>
          <p:cNvSpPr>
            <a:spLocks noGrp="1"/>
          </p:cNvSpPr>
          <p:nvPr>
            <p:ph idx="1"/>
          </p:nvPr>
        </p:nvSpPr>
        <p:spPr/>
        <p:txBody>
          <a:body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E34AA199-7F09-FA49-B481-E8685DD530A1}" type="datetimeFigureOut">
              <a:rPr lang="en-US" smtClean="0"/>
              <a:pPr/>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a-IN"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a-IN" smtClean="0"/>
              <a:t>Click to edit Master text styles</a:t>
            </a:r>
          </a:p>
        </p:txBody>
      </p:sp>
      <p:sp>
        <p:nvSpPr>
          <p:cNvPr id="4" name="Date Placeholder 3"/>
          <p:cNvSpPr>
            <a:spLocks noGrp="1"/>
          </p:cNvSpPr>
          <p:nvPr>
            <p:ph type="dt" sz="half" idx="10"/>
          </p:nvPr>
        </p:nvSpPr>
        <p:spPr/>
        <p:txBody>
          <a:bodyPr/>
          <a:lstStyle/>
          <a:p>
            <a:fld id="{E34AA199-7F09-FA49-B481-E8685DD530A1}" type="datetimeFigureOut">
              <a:rPr lang="en-US" smtClean="0"/>
              <a:pPr/>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Date Placeholder 4"/>
          <p:cNvSpPr>
            <a:spLocks noGrp="1"/>
          </p:cNvSpPr>
          <p:nvPr>
            <p:ph type="dt" sz="half" idx="10"/>
          </p:nvPr>
        </p:nvSpPr>
        <p:spPr/>
        <p:txBody>
          <a:bodyPr/>
          <a:lstStyle/>
          <a:p>
            <a:fld id="{E34AA199-7F09-FA49-B481-E8685DD530A1}" type="datetimeFigureOut">
              <a:rPr lang="en-US" smtClean="0"/>
              <a:pPr/>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a-IN"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7" name="Date Placeholder 6"/>
          <p:cNvSpPr>
            <a:spLocks noGrp="1"/>
          </p:cNvSpPr>
          <p:nvPr>
            <p:ph type="dt" sz="half" idx="10"/>
          </p:nvPr>
        </p:nvSpPr>
        <p:spPr/>
        <p:txBody>
          <a:bodyPr/>
          <a:lstStyle/>
          <a:p>
            <a:fld id="{E34AA199-7F09-FA49-B481-E8685DD530A1}" type="datetimeFigureOut">
              <a:rPr lang="en-US" smtClean="0"/>
              <a:pPr/>
              <a:t>3/3/2015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Date Placeholder 2"/>
          <p:cNvSpPr>
            <a:spLocks noGrp="1"/>
          </p:cNvSpPr>
          <p:nvPr>
            <p:ph type="dt" sz="half" idx="10"/>
          </p:nvPr>
        </p:nvSpPr>
        <p:spPr/>
        <p:txBody>
          <a:bodyPr/>
          <a:lstStyle/>
          <a:p>
            <a:fld id="{E34AA199-7F09-FA49-B481-E8685DD530A1}" type="datetimeFigureOut">
              <a:rPr lang="en-US" smtClean="0"/>
              <a:pPr/>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AA199-7F09-FA49-B481-E8685DD530A1}" type="datetimeFigureOut">
              <a:rPr lang="en-US" smtClean="0"/>
              <a:pPr/>
              <a:t>3/3/2015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a-IN"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smtClean="0"/>
              <a:t>Click to edit Master text styles</a:t>
            </a:r>
          </a:p>
        </p:txBody>
      </p:sp>
      <p:sp>
        <p:nvSpPr>
          <p:cNvPr id="5" name="Date Placeholder 4"/>
          <p:cNvSpPr>
            <a:spLocks noGrp="1"/>
          </p:cNvSpPr>
          <p:nvPr>
            <p:ph type="dt" sz="half" idx="10"/>
          </p:nvPr>
        </p:nvSpPr>
        <p:spPr/>
        <p:txBody>
          <a:bodyPr/>
          <a:lstStyle/>
          <a:p>
            <a:fld id="{E34AA199-7F09-FA49-B481-E8685DD530A1}" type="datetimeFigureOut">
              <a:rPr lang="en-US" smtClean="0"/>
              <a:pPr/>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a-IN"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smtClean="0"/>
              <a:t>Click to edit Master text styles</a:t>
            </a:r>
          </a:p>
        </p:txBody>
      </p:sp>
      <p:sp>
        <p:nvSpPr>
          <p:cNvPr id="5" name="Date Placeholder 4"/>
          <p:cNvSpPr>
            <a:spLocks noGrp="1"/>
          </p:cNvSpPr>
          <p:nvPr>
            <p:ph type="dt" sz="half" idx="10"/>
          </p:nvPr>
        </p:nvSpPr>
        <p:spPr/>
        <p:txBody>
          <a:bodyPr/>
          <a:lstStyle/>
          <a:p>
            <a:fld id="{E34AA199-7F09-FA49-B481-E8685DD530A1}" type="datetimeFigureOut">
              <a:rPr lang="en-US" smtClean="0"/>
              <a:pPr/>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10590-135A-A349-8E59-9E6F81FE9B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a-IN"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AA199-7F09-FA49-B481-E8685DD530A1}" type="datetimeFigureOut">
              <a:rPr lang="en-US" smtClean="0"/>
              <a:pPr/>
              <a:t>3/3/2015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10590-135A-A349-8E59-9E6F81FE9B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Excel_Worksheet1.xlsx"/><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mpeu_PP_hr-1.jpg"/>
          <p:cNvPicPr>
            <a:picLocks noChangeAspect="1"/>
          </p:cNvPicPr>
          <p:nvPr/>
        </p:nvPicPr>
        <p:blipFill>
          <a:blip r:embed="rId2"/>
          <a:stretch>
            <a:fillRect/>
          </a:stretch>
        </p:blipFill>
        <p:spPr>
          <a:xfrm>
            <a:off x="0" y="0"/>
            <a:ext cx="9144000" cy="6858000"/>
          </a:xfrm>
          <a:prstGeom prst="rect">
            <a:avLst/>
          </a:prstGeom>
        </p:spPr>
      </p:pic>
      <p:sp>
        <p:nvSpPr>
          <p:cNvPr id="5" name="Title 1"/>
          <p:cNvSpPr>
            <a:spLocks noGrp="1"/>
          </p:cNvSpPr>
          <p:nvPr>
            <p:ph type="ctrTitle"/>
          </p:nvPr>
        </p:nvSpPr>
        <p:spPr>
          <a:xfrm>
            <a:off x="29284" y="0"/>
            <a:ext cx="3390588" cy="5860504"/>
          </a:xfrm>
        </p:spPr>
        <p:txBody>
          <a:bodyPr anchor="t">
            <a:normAutofit fontScale="90000"/>
          </a:bodyPr>
          <a:lstStyle/>
          <a:p>
            <a:r>
              <a:rPr lang="hr-HR" sz="5300" b="1" dirty="0" smtClean="0">
                <a:solidFill>
                  <a:schemeClr val="bg1"/>
                </a:solidFill>
              </a:rPr>
              <a:t/>
            </a:r>
            <a:br>
              <a:rPr lang="hr-HR" sz="5300" b="1" dirty="0" smtClean="0">
                <a:solidFill>
                  <a:schemeClr val="bg1"/>
                </a:solidFill>
              </a:rPr>
            </a:br>
            <a:r>
              <a:rPr lang="hr-HR" sz="5300" b="1" dirty="0">
                <a:solidFill>
                  <a:schemeClr val="bg1"/>
                </a:solidFill>
              </a:rPr>
              <a:t/>
            </a:r>
            <a:br>
              <a:rPr lang="hr-HR" sz="5300" b="1" dirty="0">
                <a:solidFill>
                  <a:schemeClr val="bg1"/>
                </a:solidFill>
              </a:rPr>
            </a:br>
            <a:r>
              <a:rPr lang="hr-HR" sz="5300" b="1" dirty="0" smtClean="0">
                <a:solidFill>
                  <a:schemeClr val="bg1"/>
                </a:solidFill>
              </a:rPr>
              <a:t/>
            </a:r>
            <a:br>
              <a:rPr lang="hr-HR" sz="5300" b="1" dirty="0" smtClean="0">
                <a:solidFill>
                  <a:schemeClr val="bg1"/>
                </a:solidFill>
              </a:rPr>
            </a:br>
            <a:r>
              <a:rPr lang="hr-HR" sz="5300" b="1" dirty="0">
                <a:solidFill>
                  <a:schemeClr val="bg1"/>
                </a:solidFill>
              </a:rPr>
              <a:t/>
            </a:r>
            <a:br>
              <a:rPr lang="hr-HR" sz="5300" b="1" dirty="0">
                <a:solidFill>
                  <a:schemeClr val="bg1"/>
                </a:solidFill>
              </a:rPr>
            </a:br>
            <a:r>
              <a:rPr lang="hr-HR" sz="4900" b="1" dirty="0" smtClean="0">
                <a:solidFill>
                  <a:schemeClr val="bg1"/>
                </a:solidFill>
              </a:rPr>
              <a:t>Mogućnosti</a:t>
            </a:r>
            <a:br>
              <a:rPr lang="hr-HR" sz="4900" b="1" dirty="0" smtClean="0">
                <a:solidFill>
                  <a:schemeClr val="bg1"/>
                </a:solidFill>
              </a:rPr>
            </a:br>
            <a:r>
              <a:rPr lang="hr-HR" sz="4900" b="1" dirty="0" smtClean="0">
                <a:solidFill>
                  <a:schemeClr val="bg1"/>
                </a:solidFill>
              </a:rPr>
              <a:t>programa Erasmus+</a:t>
            </a:r>
            <a:br>
              <a:rPr lang="hr-HR" sz="4900" b="1" dirty="0" smtClean="0">
                <a:solidFill>
                  <a:schemeClr val="bg1"/>
                </a:solidFill>
              </a:rPr>
            </a:br>
            <a:r>
              <a:rPr lang="hr-HR" sz="2000" b="1" dirty="0">
                <a:solidFill>
                  <a:schemeClr val="bg1"/>
                </a:solidFill>
              </a:rPr>
              <a:t/>
            </a:r>
            <a:br>
              <a:rPr lang="hr-HR" sz="2000" b="1" dirty="0">
                <a:solidFill>
                  <a:schemeClr val="bg1"/>
                </a:solidFill>
              </a:rPr>
            </a:br>
            <a:r>
              <a:rPr lang="hr-HR" sz="1900" dirty="0"/>
              <a:t/>
            </a:r>
            <a:br>
              <a:rPr lang="hr-HR" sz="1900" dirty="0"/>
            </a:br>
            <a:r>
              <a:rPr lang="hr-HR" sz="3200" b="1" dirty="0">
                <a:solidFill>
                  <a:schemeClr val="bg1"/>
                </a:solidFill>
              </a:rPr>
              <a:t/>
            </a:r>
            <a:br>
              <a:rPr lang="hr-HR" sz="3200" b="1" dirty="0">
                <a:solidFill>
                  <a:schemeClr val="bg1"/>
                </a:solidFill>
              </a:rPr>
            </a:br>
            <a:r>
              <a:rPr lang="hr-HR" sz="3200" b="1" dirty="0" smtClean="0">
                <a:solidFill>
                  <a:schemeClr val="bg1"/>
                </a:solidFill>
              </a:rPr>
              <a:t/>
            </a:r>
            <a:br>
              <a:rPr lang="hr-HR" sz="3200" b="1" dirty="0" smtClean="0">
                <a:solidFill>
                  <a:schemeClr val="bg1"/>
                </a:solidFill>
              </a:rPr>
            </a:br>
            <a:r>
              <a:rPr lang="hr-HR" sz="3200" b="1" dirty="0" smtClean="0">
                <a:solidFill>
                  <a:schemeClr val="bg1"/>
                </a:solidFill>
              </a:rPr>
              <a:t/>
            </a:r>
            <a:br>
              <a:rPr lang="hr-HR" sz="3200" b="1" dirty="0" smtClean="0">
                <a:solidFill>
                  <a:schemeClr val="bg1"/>
                </a:solidFill>
              </a:rPr>
            </a:br>
            <a:r>
              <a:rPr lang="hr-HR" sz="3200" b="1" dirty="0">
                <a:solidFill>
                  <a:schemeClr val="bg1"/>
                </a:solidFill>
              </a:rPr>
              <a:t/>
            </a:r>
            <a:br>
              <a:rPr lang="hr-HR" sz="3200" b="1" dirty="0">
                <a:solidFill>
                  <a:schemeClr val="bg1"/>
                </a:solidFill>
              </a:rPr>
            </a:br>
            <a:r>
              <a:rPr lang="hr-HR" sz="3200" b="1" dirty="0">
                <a:solidFill>
                  <a:schemeClr val="bg1"/>
                </a:solidFill>
              </a:rPr>
              <a:t/>
            </a:r>
            <a:br>
              <a:rPr lang="hr-HR" sz="3200" b="1" dirty="0">
                <a:solidFill>
                  <a:schemeClr val="bg1"/>
                </a:solidFill>
              </a:rPr>
            </a:br>
            <a:r>
              <a:rPr lang="hr-HR" sz="3200" b="1" dirty="0">
                <a:solidFill>
                  <a:schemeClr val="bg1"/>
                </a:solidFill>
              </a:rPr>
              <a:t/>
            </a:r>
            <a:br>
              <a:rPr lang="hr-HR" sz="3200" b="1" dirty="0">
                <a:solidFill>
                  <a:schemeClr val="bg1"/>
                </a:solidFill>
              </a:rPr>
            </a:br>
            <a:r>
              <a:rPr lang="en-US" sz="3000" b="1" dirty="0" smtClean="0">
                <a:solidFill>
                  <a:schemeClr val="bg1"/>
                </a:solidFill>
                <a:latin typeface="Arial"/>
                <a:cs typeface="Arial"/>
              </a:rPr>
              <a:t/>
            </a:r>
            <a:br>
              <a:rPr lang="en-US" sz="3000" b="1" dirty="0" smtClean="0">
                <a:solidFill>
                  <a:schemeClr val="bg1"/>
                </a:solidFill>
                <a:latin typeface="Arial"/>
                <a:cs typeface="Arial"/>
              </a:rPr>
            </a:br>
            <a:endParaRPr lang="en-US" sz="3000" b="1" dirty="0">
              <a:solidFill>
                <a:schemeClr val="bg1"/>
              </a:solidFill>
              <a:latin typeface="Arial"/>
              <a:cs typeface="Arial"/>
            </a:endParaRPr>
          </a:p>
        </p:txBody>
      </p:sp>
      <p:sp>
        <p:nvSpPr>
          <p:cNvPr id="8" name="Rectangle 7"/>
          <p:cNvSpPr/>
          <p:nvPr/>
        </p:nvSpPr>
        <p:spPr>
          <a:xfrm>
            <a:off x="6104463" y="5009450"/>
            <a:ext cx="3240360" cy="707886"/>
          </a:xfrm>
          <a:prstGeom prst="rect">
            <a:avLst/>
          </a:prstGeom>
        </p:spPr>
        <p:txBody>
          <a:bodyPr wrap="square">
            <a:spAutoFit/>
          </a:bodyPr>
          <a:lstStyle/>
          <a:p>
            <a:pPr algn="ctr"/>
            <a:r>
              <a:rPr lang="hr-HR" sz="2000" b="1" dirty="0" smtClean="0">
                <a:solidFill>
                  <a:schemeClr val="bg1"/>
                </a:solidFill>
                <a:ea typeface="Times New Roman"/>
              </a:rPr>
              <a:t>EPALE konferencija </a:t>
            </a:r>
          </a:p>
          <a:p>
            <a:pPr algn="ctr"/>
            <a:r>
              <a:rPr lang="hr-HR" sz="2000" b="1" dirty="0" smtClean="0">
                <a:solidFill>
                  <a:schemeClr val="bg1"/>
                </a:solidFill>
                <a:ea typeface="Times New Roman"/>
              </a:rPr>
              <a:t>4. ožujka 2015., Zagreb</a:t>
            </a:r>
          </a:p>
        </p:txBody>
      </p:sp>
      <p:sp>
        <p:nvSpPr>
          <p:cNvPr id="6" name="Title 1"/>
          <p:cNvSpPr txBox="1">
            <a:spLocks/>
          </p:cNvSpPr>
          <p:nvPr/>
        </p:nvSpPr>
        <p:spPr>
          <a:xfrm>
            <a:off x="-6237" y="2698444"/>
            <a:ext cx="3090146" cy="861759"/>
          </a:xfrm>
          <a:prstGeom prst="rect">
            <a:avLst/>
          </a:prstGeom>
        </p:spPr>
        <p:txBody>
          <a:bodyPr vert="horz" lIns="91440" tIns="45720" rIns="91440" bIns="4572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r-HR" sz="2500" b="1" dirty="0" smtClean="0">
                <a:solidFill>
                  <a:schemeClr val="bg1"/>
                </a:solidFill>
              </a:rPr>
              <a:t/>
            </a:r>
            <a:br>
              <a:rPr lang="hr-HR" sz="2500" b="1" dirty="0" smtClean="0">
                <a:solidFill>
                  <a:schemeClr val="bg1"/>
                </a:solidFill>
              </a:rPr>
            </a:br>
            <a:r>
              <a:rPr lang="hr-HR" sz="2500" b="1" dirty="0" smtClean="0">
                <a:solidFill>
                  <a:schemeClr val="bg1"/>
                </a:solidFill>
              </a:rPr>
              <a:t/>
            </a:r>
            <a:br>
              <a:rPr lang="hr-HR" sz="2500" b="1" dirty="0" smtClean="0">
                <a:solidFill>
                  <a:schemeClr val="bg1"/>
                </a:solidFill>
              </a:rPr>
            </a:br>
            <a:r>
              <a:rPr lang="hr-HR" sz="2500" b="1" dirty="0" smtClean="0">
                <a:solidFill>
                  <a:schemeClr val="bg1"/>
                </a:solidFill>
              </a:rPr>
              <a:t/>
            </a:r>
            <a:br>
              <a:rPr lang="hr-HR" sz="2500" b="1" dirty="0" smtClean="0">
                <a:solidFill>
                  <a:schemeClr val="bg1"/>
                </a:solidFill>
              </a:rPr>
            </a:br>
            <a:r>
              <a:rPr lang="en-US" sz="2500" b="1" dirty="0" smtClean="0">
                <a:solidFill>
                  <a:schemeClr val="bg1"/>
                </a:solidFill>
                <a:latin typeface="Arial"/>
                <a:cs typeface="Arial"/>
              </a:rPr>
              <a:t/>
            </a:r>
            <a:br>
              <a:rPr lang="en-US" sz="2500" b="1" dirty="0" smtClean="0">
                <a:solidFill>
                  <a:schemeClr val="bg1"/>
                </a:solidFill>
                <a:latin typeface="Arial"/>
                <a:cs typeface="Arial"/>
              </a:rPr>
            </a:br>
            <a:endParaRPr lang="en-US" sz="2500" b="1" dirty="0">
              <a:solidFill>
                <a:schemeClr val="bg1"/>
              </a:solidFill>
              <a:latin typeface="Arial"/>
              <a:cs typeface="Arial"/>
            </a:endParaRPr>
          </a:p>
        </p:txBody>
      </p:sp>
      <p:sp>
        <p:nvSpPr>
          <p:cNvPr id="7" name="Rectangle 6"/>
          <p:cNvSpPr/>
          <p:nvPr/>
        </p:nvSpPr>
        <p:spPr>
          <a:xfrm>
            <a:off x="-63584" y="4763229"/>
            <a:ext cx="3240360" cy="954107"/>
          </a:xfrm>
          <a:prstGeom prst="rect">
            <a:avLst/>
          </a:prstGeom>
        </p:spPr>
        <p:txBody>
          <a:bodyPr wrap="square">
            <a:spAutoFit/>
          </a:bodyPr>
          <a:lstStyle/>
          <a:p>
            <a:pPr algn="ctr"/>
            <a:endParaRPr lang="hr-HR" sz="1600" dirty="0">
              <a:solidFill>
                <a:schemeClr val="bg1"/>
              </a:solidFill>
            </a:endParaRPr>
          </a:p>
          <a:p>
            <a:pPr algn="ctr"/>
            <a:r>
              <a:rPr lang="hr-HR" sz="2000" b="1" dirty="0" smtClean="0">
                <a:solidFill>
                  <a:schemeClr val="bg1"/>
                </a:solidFill>
              </a:rPr>
              <a:t>Ivana Puljiz</a:t>
            </a:r>
          </a:p>
          <a:p>
            <a:pPr algn="ctr"/>
            <a:r>
              <a:rPr lang="hr-HR" sz="2000" b="1" dirty="0">
                <a:solidFill>
                  <a:schemeClr val="bg1"/>
                </a:solidFill>
              </a:rPr>
              <a:t>p</a:t>
            </a:r>
            <a:r>
              <a:rPr lang="hr-HR" sz="2000" b="1" dirty="0" smtClean="0">
                <a:solidFill>
                  <a:schemeClr val="bg1"/>
                </a:solidFill>
              </a:rPr>
              <a:t>omoćnica ravnatelja</a:t>
            </a:r>
          </a:p>
        </p:txBody>
      </p:sp>
    </p:spTree>
    <p:extLst>
      <p:ext uri="{BB962C8B-B14F-4D97-AF65-F5344CB8AC3E}">
        <p14:creationId xmlns:p14="http://schemas.microsoft.com/office/powerpoint/2010/main" val="20556279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8974"/>
            <a:ext cx="9144000" cy="6161348"/>
          </a:xfrm>
          <a:prstGeom prst="rect">
            <a:avLst/>
          </a:prstGeom>
        </p:spPr>
      </p:pic>
      <p:sp>
        <p:nvSpPr>
          <p:cNvPr id="18" name="Rectangle 17"/>
          <p:cNvSpPr/>
          <p:nvPr/>
        </p:nvSpPr>
        <p:spPr>
          <a:xfrm>
            <a:off x="0" y="-3975"/>
            <a:ext cx="9144000" cy="1029553"/>
          </a:xfrm>
          <a:prstGeom prst="rect">
            <a:avLst/>
          </a:prstGeom>
          <a:gradFill flip="none" rotWithShape="1">
            <a:gsLst>
              <a:gs pos="0">
                <a:srgbClr val="2FB2CE">
                  <a:shade val="30000"/>
                  <a:satMod val="115000"/>
                </a:srgbClr>
              </a:gs>
              <a:gs pos="50000">
                <a:srgbClr val="2FB2CE">
                  <a:shade val="67500"/>
                  <a:satMod val="115000"/>
                </a:srgbClr>
              </a:gs>
              <a:gs pos="100000">
                <a:srgbClr val="2FB2CE">
                  <a:shade val="100000"/>
                  <a:satMod val="115000"/>
                </a:srgbClr>
              </a:gs>
            </a:gsLst>
            <a:lin ang="540000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21" name="TextBox 20"/>
          <p:cNvSpPr txBox="1"/>
          <p:nvPr/>
        </p:nvSpPr>
        <p:spPr>
          <a:xfrm>
            <a:off x="971600" y="247806"/>
            <a:ext cx="7992888" cy="523220"/>
          </a:xfrm>
          <a:prstGeom prst="rect">
            <a:avLst/>
          </a:prstGeom>
          <a:noFill/>
        </p:spPr>
        <p:txBody>
          <a:bodyPr wrap="square" rtlCol="0">
            <a:spAutoFit/>
          </a:bodyPr>
          <a:lstStyle/>
          <a:p>
            <a:pPr algn="r"/>
            <a:r>
              <a:rPr lang="hr-HR" sz="2400" b="1" dirty="0">
                <a:solidFill>
                  <a:schemeClr val="bg1"/>
                </a:solidFill>
              </a:rPr>
              <a:t>Ciljevi</a:t>
            </a:r>
            <a:r>
              <a:rPr lang="hr-HR" sz="2800" b="1" dirty="0" smtClean="0">
                <a:solidFill>
                  <a:schemeClr val="bg1"/>
                </a:solidFill>
              </a:rPr>
              <a:t> </a:t>
            </a:r>
            <a:r>
              <a:rPr lang="hr-HR" sz="2400" b="1" dirty="0">
                <a:solidFill>
                  <a:schemeClr val="bg1"/>
                </a:solidFill>
              </a:rPr>
              <a:t>i</a:t>
            </a:r>
            <a:r>
              <a:rPr lang="hr-HR" sz="2800" b="1" dirty="0" smtClean="0">
                <a:solidFill>
                  <a:schemeClr val="bg1"/>
                </a:solidFill>
              </a:rPr>
              <a:t> </a:t>
            </a:r>
            <a:r>
              <a:rPr lang="hr-HR" sz="2400" b="1" dirty="0" smtClean="0">
                <a:solidFill>
                  <a:schemeClr val="bg1"/>
                </a:solidFill>
              </a:rPr>
              <a:t>prioriteti</a:t>
            </a:r>
            <a:endParaRPr lang="hr-HR" sz="2400" b="1" dirty="0">
              <a:solidFill>
                <a:schemeClr val="bg1"/>
              </a:solidFill>
            </a:endParaRPr>
          </a:p>
        </p:txBody>
      </p:sp>
      <p:sp>
        <p:nvSpPr>
          <p:cNvPr id="20" name="Rounded Rectangle 19"/>
          <p:cNvSpPr/>
          <p:nvPr/>
        </p:nvSpPr>
        <p:spPr>
          <a:xfrm>
            <a:off x="251520" y="1340768"/>
            <a:ext cx="8640960" cy="374394"/>
          </a:xfrm>
          <a:prstGeom prst="roundRect">
            <a:avLst>
              <a:gd name="adj" fmla="val 11626"/>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hr-HR" sz="2000" b="1" dirty="0" smtClean="0"/>
              <a:t>4. poglavlje CILJEVI STRATEGIJE </a:t>
            </a:r>
            <a:r>
              <a:rPr lang="hr-HR" sz="2000" b="1" dirty="0"/>
              <a:t>„Europa </a:t>
            </a:r>
            <a:r>
              <a:rPr lang="hr-HR" sz="2000" b="1" dirty="0" smtClean="0"/>
              <a:t>2020”  – OBRAZOVANJE ODRASLIH</a:t>
            </a:r>
            <a:endParaRPr lang="hr-HR" sz="2000" b="1" dirty="0"/>
          </a:p>
        </p:txBody>
      </p:sp>
      <p:sp>
        <p:nvSpPr>
          <p:cNvPr id="25" name="Rounded Rectangle 24"/>
          <p:cNvSpPr/>
          <p:nvPr/>
        </p:nvSpPr>
        <p:spPr>
          <a:xfrm>
            <a:off x="626827" y="2173168"/>
            <a:ext cx="3672408" cy="526360"/>
          </a:xfrm>
          <a:prstGeom prst="roundRect">
            <a:avLst>
              <a:gd name="adj" fmla="val 8971"/>
            </a:avLst>
          </a:prstGeom>
          <a:solidFill>
            <a:schemeClr val="tx1">
              <a:lumMod val="65000"/>
              <a:lumOff val="35000"/>
              <a:alpha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hr-HR" sz="1600" b="1" dirty="0" smtClean="0"/>
              <a:t>Povećanje sudjelovanja odraslih osoba u cjeloživotnom učenju</a:t>
            </a:r>
            <a:endParaRPr lang="hr-HR" sz="1600" b="1" dirty="0"/>
          </a:p>
        </p:txBody>
      </p:sp>
      <p:sp>
        <p:nvSpPr>
          <p:cNvPr id="28" name="Rounded Rectangle 27"/>
          <p:cNvSpPr/>
          <p:nvPr/>
        </p:nvSpPr>
        <p:spPr>
          <a:xfrm>
            <a:off x="4818429" y="2164956"/>
            <a:ext cx="3835035" cy="534572"/>
          </a:xfrm>
          <a:prstGeom prst="roundRect">
            <a:avLst>
              <a:gd name="adj" fmla="val 8971"/>
            </a:avLst>
          </a:prstGeom>
          <a:solidFill>
            <a:schemeClr val="tx1">
              <a:lumMod val="65000"/>
              <a:lumOff val="35000"/>
              <a:alpha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hr-HR" sz="1600" b="1" dirty="0" smtClean="0"/>
              <a:t>Poboljšanje kvalitete i transparentnosti obrazovanja odraslih</a:t>
            </a:r>
            <a:endParaRPr lang="hr-HR" sz="1600" b="1" dirty="0"/>
          </a:p>
        </p:txBody>
      </p:sp>
      <p:sp>
        <p:nvSpPr>
          <p:cNvPr id="35" name="Rounded Rectangle 34"/>
          <p:cNvSpPr/>
          <p:nvPr/>
        </p:nvSpPr>
        <p:spPr>
          <a:xfrm>
            <a:off x="251520" y="4293096"/>
            <a:ext cx="8636056" cy="738049"/>
          </a:xfrm>
          <a:prstGeom prst="roundRect">
            <a:avLst>
              <a:gd name="adj" fmla="val 9016"/>
            </a:avLst>
          </a:prstGeom>
          <a:solidFill>
            <a:schemeClr val="tx1">
              <a:lumMod val="65000"/>
              <a:lumOff val="35000"/>
              <a:alpha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hr-HR" sz="1600" b="1" dirty="0" smtClean="0"/>
              <a:t>Smanjenje broja odraslih osoba sa slabim osnovnim vještinama, npr. poduzetništvo, informatičke i jezične vještine (uključujući osobe </a:t>
            </a:r>
            <a:r>
              <a:rPr lang="hr-HR" sz="1600" b="1" dirty="0"/>
              <a:t>s posebnim </a:t>
            </a:r>
            <a:r>
              <a:rPr lang="hr-HR" sz="1600" b="1" dirty="0" smtClean="0"/>
              <a:t>potrebama</a:t>
            </a:r>
            <a:r>
              <a:rPr lang="hr-HR" sz="1600" b="1" dirty="0"/>
              <a:t> </a:t>
            </a:r>
            <a:r>
              <a:rPr lang="hr-HR" sz="1600" b="1" dirty="0" smtClean="0"/>
              <a:t>i </a:t>
            </a:r>
            <a:r>
              <a:rPr lang="hr-HR" sz="1600" b="1" dirty="0"/>
              <a:t>osobe s manjim </a:t>
            </a:r>
            <a:r>
              <a:rPr lang="hr-HR" sz="1600" b="1" dirty="0" smtClean="0"/>
              <a:t>mogućnostima)</a:t>
            </a:r>
            <a:endParaRPr lang="hr-HR" sz="1600" b="1" dirty="0"/>
          </a:p>
        </p:txBody>
      </p:sp>
      <p:sp>
        <p:nvSpPr>
          <p:cNvPr id="36" name="Down Arrow 35"/>
          <p:cNvSpPr/>
          <p:nvPr/>
        </p:nvSpPr>
        <p:spPr>
          <a:xfrm>
            <a:off x="2220715" y="2782023"/>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dirty="0"/>
          </a:p>
        </p:txBody>
      </p:sp>
      <p:sp>
        <p:nvSpPr>
          <p:cNvPr id="37" name="Rounded Rectangle 36"/>
          <p:cNvSpPr/>
          <p:nvPr/>
        </p:nvSpPr>
        <p:spPr>
          <a:xfrm>
            <a:off x="1893672" y="3214829"/>
            <a:ext cx="5472609" cy="564819"/>
          </a:xfrm>
          <a:prstGeom prst="roundRect">
            <a:avLst>
              <a:gd name="adj" fmla="val 13546"/>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hr-HR" sz="2000" b="1" dirty="0" smtClean="0"/>
              <a:t>ERASMUS+</a:t>
            </a:r>
          </a:p>
          <a:p>
            <a:pPr lvl="0" algn="ctr"/>
            <a:r>
              <a:rPr lang="hr-HR" sz="1600" b="1" dirty="0" smtClean="0"/>
              <a:t>PRIORITET U OBRAZOVANJU ODRASLIH</a:t>
            </a:r>
            <a:endParaRPr lang="hr-HR" sz="1600" b="1" dirty="0"/>
          </a:p>
        </p:txBody>
      </p:sp>
      <p:sp>
        <p:nvSpPr>
          <p:cNvPr id="38" name="Down Arrow 37"/>
          <p:cNvSpPr/>
          <p:nvPr/>
        </p:nvSpPr>
        <p:spPr>
          <a:xfrm>
            <a:off x="2220715" y="5149640"/>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39" name="Rounded Rectangle 38"/>
          <p:cNvSpPr/>
          <p:nvPr/>
        </p:nvSpPr>
        <p:spPr>
          <a:xfrm>
            <a:off x="4845321" y="5623267"/>
            <a:ext cx="4042255" cy="1046093"/>
          </a:xfrm>
          <a:prstGeom prst="roundRect">
            <a:avLst>
              <a:gd name="adj" fmla="val 8556"/>
            </a:avLst>
          </a:prstGeom>
          <a:solidFill>
            <a:schemeClr val="tx1">
              <a:lumMod val="65000"/>
              <a:lumOff val="35000"/>
              <a:alpha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hr-HR" sz="1600" b="1" dirty="0" smtClean="0"/>
              <a:t>Pružanje informacija o uslugama u cjeloživotnom učenju </a:t>
            </a:r>
            <a:r>
              <a:rPr lang="hr-HR" sz="1600" dirty="0"/>
              <a:t>(npr</a:t>
            </a:r>
            <a:r>
              <a:rPr lang="hr-HR" sz="1600" dirty="0" smtClean="0"/>
              <a:t>. informacije o vrednovanju neformalnog i informalnog učenja, profesionalno usmjeravanje.</a:t>
            </a:r>
            <a:endParaRPr lang="hr-HR" sz="1600" dirty="0"/>
          </a:p>
        </p:txBody>
      </p:sp>
      <p:sp>
        <p:nvSpPr>
          <p:cNvPr id="41" name="Rounded Rectangle 40"/>
          <p:cNvSpPr/>
          <p:nvPr/>
        </p:nvSpPr>
        <p:spPr>
          <a:xfrm>
            <a:off x="251520" y="5623267"/>
            <a:ext cx="4359845" cy="1046093"/>
          </a:xfrm>
          <a:prstGeom prst="roundRect">
            <a:avLst>
              <a:gd name="adj" fmla="val 7100"/>
            </a:avLst>
          </a:prstGeom>
          <a:solidFill>
            <a:schemeClr val="tx1">
              <a:lumMod val="65000"/>
              <a:lumOff val="35000"/>
              <a:alpha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hr-HR" sz="1600" b="1" dirty="0" smtClean="0"/>
              <a:t>Pružanje fleksibilnih mogućnosti i načini učenja prilagođenih pojednicima – korištenje IKT</a:t>
            </a:r>
            <a:endParaRPr lang="hr-HR" sz="1600" b="1" dirty="0"/>
          </a:p>
        </p:txBody>
      </p:sp>
      <p:sp>
        <p:nvSpPr>
          <p:cNvPr id="44" name="Down Arrow 43"/>
          <p:cNvSpPr/>
          <p:nvPr/>
        </p:nvSpPr>
        <p:spPr>
          <a:xfrm>
            <a:off x="4335837" y="3844104"/>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45" name="Down Arrow 44"/>
          <p:cNvSpPr/>
          <p:nvPr/>
        </p:nvSpPr>
        <p:spPr>
          <a:xfrm>
            <a:off x="6552965" y="2763984"/>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48" name="Down Arrow 47"/>
          <p:cNvSpPr/>
          <p:nvPr/>
        </p:nvSpPr>
        <p:spPr>
          <a:xfrm>
            <a:off x="6560520" y="5149640"/>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49" name="Down Arrow 48"/>
          <p:cNvSpPr/>
          <p:nvPr/>
        </p:nvSpPr>
        <p:spPr>
          <a:xfrm>
            <a:off x="2223241" y="1766411"/>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50" name="Down Arrow 49"/>
          <p:cNvSpPr/>
          <p:nvPr/>
        </p:nvSpPr>
        <p:spPr>
          <a:xfrm>
            <a:off x="6552965" y="1765136"/>
            <a:ext cx="484632" cy="367592"/>
          </a:xfrm>
          <a:prstGeom prst="downArrow">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649" y="232009"/>
            <a:ext cx="1442024" cy="557583"/>
          </a:xfrm>
          <a:prstGeom prst="rect">
            <a:avLst/>
          </a:prstGeom>
          <a:noFill/>
        </p:spPr>
      </p:pic>
    </p:spTree>
    <p:extLst>
      <p:ext uri="{BB962C8B-B14F-4D97-AF65-F5344CB8AC3E}">
        <p14:creationId xmlns:p14="http://schemas.microsoft.com/office/powerpoint/2010/main" val="1622998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59456"/>
            <a:ext cx="9144000" cy="6098544"/>
          </a:xfrm>
          <a:prstGeom prst="rect">
            <a:avLst/>
          </a:prstGeom>
        </p:spPr>
      </p:pic>
      <p:sp>
        <p:nvSpPr>
          <p:cNvPr id="18" name="Rectangle 17"/>
          <p:cNvSpPr/>
          <p:nvPr/>
        </p:nvSpPr>
        <p:spPr>
          <a:xfrm>
            <a:off x="0" y="-3975"/>
            <a:ext cx="9144000" cy="1029553"/>
          </a:xfrm>
          <a:prstGeom prst="rect">
            <a:avLst/>
          </a:prstGeom>
          <a:gradFill flip="none" rotWithShape="1">
            <a:gsLst>
              <a:gs pos="0">
                <a:srgbClr val="2FB2CE">
                  <a:shade val="30000"/>
                  <a:satMod val="115000"/>
                </a:srgbClr>
              </a:gs>
              <a:gs pos="50000">
                <a:srgbClr val="2FB2CE">
                  <a:shade val="67500"/>
                  <a:satMod val="115000"/>
                </a:srgbClr>
              </a:gs>
              <a:gs pos="100000">
                <a:srgbClr val="2FB2CE">
                  <a:shade val="100000"/>
                  <a:satMod val="115000"/>
                </a:srgbClr>
              </a:gs>
            </a:gsLst>
            <a:lin ang="540000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23" name="Rounded Rectangle 22"/>
          <p:cNvSpPr/>
          <p:nvPr/>
        </p:nvSpPr>
        <p:spPr>
          <a:xfrm>
            <a:off x="2001889" y="2852936"/>
            <a:ext cx="4459972" cy="504056"/>
          </a:xfrm>
          <a:prstGeom prst="roundRect">
            <a:avLst>
              <a:gd name="adj" fmla="val 18134"/>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hr-HR" sz="1600" dirty="0">
                <a:solidFill>
                  <a:schemeClr val="bg1"/>
                </a:solidFill>
              </a:rPr>
              <a:t>Projekt: 1 ili 2 godine</a:t>
            </a:r>
          </a:p>
        </p:txBody>
      </p:sp>
      <p:sp>
        <p:nvSpPr>
          <p:cNvPr id="25" name="Rounded Rectangle 24"/>
          <p:cNvSpPr/>
          <p:nvPr/>
        </p:nvSpPr>
        <p:spPr>
          <a:xfrm>
            <a:off x="2001889" y="3479748"/>
            <a:ext cx="3474092" cy="328980"/>
          </a:xfrm>
          <a:prstGeom prst="roundRect">
            <a:avLst>
              <a:gd name="adj" fmla="val 18134"/>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hr-HR" sz="1600" dirty="0">
                <a:solidFill>
                  <a:schemeClr val="bg1"/>
                </a:solidFill>
              </a:rPr>
              <a:t>Aktivnosti: 2 dana -  2 mjeseca</a:t>
            </a:r>
          </a:p>
        </p:txBody>
      </p:sp>
      <p:sp>
        <p:nvSpPr>
          <p:cNvPr id="26" name="Rounded Rectangle 25"/>
          <p:cNvSpPr/>
          <p:nvPr/>
        </p:nvSpPr>
        <p:spPr>
          <a:xfrm>
            <a:off x="539552" y="6028367"/>
            <a:ext cx="8089722" cy="328980"/>
          </a:xfrm>
          <a:prstGeom prst="roundRect">
            <a:avLst>
              <a:gd name="adj" fmla="val 18134"/>
            </a:avLst>
          </a:prstGeom>
          <a:gradFill flip="none" rotWithShape="1">
            <a:gsLst>
              <a:gs pos="0">
                <a:schemeClr val="tx1">
                  <a:lumMod val="65000"/>
                  <a:lumOff val="35000"/>
                  <a:shade val="30000"/>
                  <a:satMod val="115000"/>
                  <a:alpha val="50000"/>
                </a:schemeClr>
              </a:gs>
              <a:gs pos="50000">
                <a:schemeClr val="tx1">
                  <a:lumMod val="65000"/>
                  <a:lumOff val="35000"/>
                  <a:shade val="67500"/>
                  <a:satMod val="115000"/>
                </a:schemeClr>
              </a:gs>
              <a:gs pos="100000">
                <a:schemeClr val="tx1">
                  <a:lumMod val="65000"/>
                  <a:lumOff val="35000"/>
                  <a:shade val="100000"/>
                  <a:satMod val="115000"/>
                </a:schemeClr>
              </a:gs>
            </a:gsLst>
            <a:lin ang="0" scaled="1"/>
            <a:tileRect/>
          </a:gra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600" dirty="0">
                <a:solidFill>
                  <a:schemeClr val="bg1"/>
                </a:solidFill>
              </a:rPr>
              <a:t>Rok za prijavu: </a:t>
            </a:r>
            <a:r>
              <a:rPr lang="hr-HR" sz="1600" dirty="0" smtClean="0">
                <a:solidFill>
                  <a:schemeClr val="bg1"/>
                </a:solidFill>
              </a:rPr>
              <a:t>4</a:t>
            </a:r>
            <a:r>
              <a:rPr lang="hr-HR" sz="1600" dirty="0" smtClean="0">
                <a:solidFill>
                  <a:schemeClr val="bg1"/>
                </a:solidFill>
              </a:rPr>
              <a:t>.03.2015. </a:t>
            </a:r>
            <a:endParaRPr lang="hr-HR" sz="1600" dirty="0">
              <a:solidFill>
                <a:schemeClr val="bg1"/>
              </a:solidFill>
            </a:endParaRPr>
          </a:p>
        </p:txBody>
      </p:sp>
      <p:sp>
        <p:nvSpPr>
          <p:cNvPr id="27" name="Rounded Rectangle 26"/>
          <p:cNvSpPr/>
          <p:nvPr/>
        </p:nvSpPr>
        <p:spPr>
          <a:xfrm>
            <a:off x="4492958" y="4801766"/>
            <a:ext cx="4459972" cy="328980"/>
          </a:xfrm>
          <a:prstGeom prst="roundRect">
            <a:avLst>
              <a:gd name="adj" fmla="val 18134"/>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hr-HR" sz="1600" dirty="0">
                <a:solidFill>
                  <a:schemeClr val="bg1"/>
                </a:solidFill>
              </a:rPr>
              <a:t>jednostavnije financiranje: </a:t>
            </a:r>
            <a:r>
              <a:rPr lang="hr-HR" sz="1600" dirty="0" smtClean="0">
                <a:solidFill>
                  <a:schemeClr val="bg1"/>
                </a:solidFill>
              </a:rPr>
              <a:t>jedinični paušalni trošak</a:t>
            </a:r>
            <a:endParaRPr lang="hr-HR" sz="1600" dirty="0">
              <a:solidFill>
                <a:schemeClr val="bg1"/>
              </a:solidFill>
            </a:endParaRPr>
          </a:p>
        </p:txBody>
      </p:sp>
      <p:sp>
        <p:nvSpPr>
          <p:cNvPr id="28" name="Rounded Rectangle 27"/>
          <p:cNvSpPr/>
          <p:nvPr/>
        </p:nvSpPr>
        <p:spPr>
          <a:xfrm>
            <a:off x="2001889" y="1915536"/>
            <a:ext cx="4459972" cy="770730"/>
          </a:xfrm>
          <a:prstGeom prst="roundRect">
            <a:avLst>
              <a:gd name="adj" fmla="val 6387"/>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hr-HR" sz="1600" dirty="0">
                <a:solidFill>
                  <a:schemeClr val="bg1"/>
                </a:solidFill>
              </a:rPr>
              <a:t>Organizacija prijavljuje više mobilnosti osoblja na različite aktivnosti</a:t>
            </a:r>
          </a:p>
        </p:txBody>
      </p:sp>
      <p:sp>
        <p:nvSpPr>
          <p:cNvPr id="29" name="Rounded Rectangle 28"/>
          <p:cNvSpPr/>
          <p:nvPr/>
        </p:nvSpPr>
        <p:spPr>
          <a:xfrm>
            <a:off x="1994614" y="4801766"/>
            <a:ext cx="2346914" cy="905749"/>
          </a:xfrm>
          <a:prstGeom prst="roundRect">
            <a:avLst>
              <a:gd name="adj" fmla="val 6387"/>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hr-HR" sz="1600" dirty="0" smtClean="0">
                <a:solidFill>
                  <a:schemeClr val="bg1"/>
                </a:solidFill>
              </a:rPr>
              <a:t>Organizacija </a:t>
            </a:r>
            <a:r>
              <a:rPr lang="hr-HR" sz="1600" dirty="0">
                <a:solidFill>
                  <a:schemeClr val="bg1"/>
                </a:solidFill>
              </a:rPr>
              <a:t>prijavitelj</a:t>
            </a:r>
          </a:p>
          <a:p>
            <a:pPr marL="285750" indent="-285750">
              <a:buFont typeface="Arial" panose="020B0604020202020204" pitchFamily="34" charset="0"/>
              <a:buChar char="•"/>
            </a:pPr>
            <a:r>
              <a:rPr lang="hr-HR" sz="1600" dirty="0">
                <a:solidFill>
                  <a:schemeClr val="bg1"/>
                </a:solidFill>
              </a:rPr>
              <a:t>Organizacija domaćin</a:t>
            </a:r>
          </a:p>
          <a:p>
            <a:pPr marL="285750" indent="-285750">
              <a:buFont typeface="Arial" panose="020B0604020202020204" pitchFamily="34" charset="0"/>
              <a:buChar char="•"/>
            </a:pPr>
            <a:r>
              <a:rPr lang="hr-HR" sz="1600" dirty="0" smtClean="0">
                <a:solidFill>
                  <a:schemeClr val="bg1"/>
                </a:solidFill>
              </a:rPr>
              <a:t>Organizacija pošiljatelj</a:t>
            </a:r>
            <a:endParaRPr lang="hr-HR" sz="1600" dirty="0">
              <a:solidFill>
                <a:schemeClr val="bg1"/>
              </a:solidFill>
            </a:endParaRPr>
          </a:p>
        </p:txBody>
      </p:sp>
      <p:sp>
        <p:nvSpPr>
          <p:cNvPr id="31" name="Rounded Rectangle 30"/>
          <p:cNvSpPr/>
          <p:nvPr/>
        </p:nvSpPr>
        <p:spPr>
          <a:xfrm>
            <a:off x="2001889" y="3928582"/>
            <a:ext cx="4459972" cy="770730"/>
          </a:xfrm>
          <a:prstGeom prst="roundRect">
            <a:avLst>
              <a:gd name="adj" fmla="val 6387"/>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hr-HR" sz="1600" dirty="0">
                <a:solidFill>
                  <a:schemeClr val="bg1"/>
                </a:solidFill>
              </a:rPr>
              <a:t>Organizacija općeg obrazovanja odraslih</a:t>
            </a:r>
          </a:p>
          <a:p>
            <a:pPr marL="285750" indent="-285750">
              <a:buFont typeface="Arial" panose="020B0604020202020204" pitchFamily="34" charset="0"/>
              <a:buChar char="•"/>
            </a:pPr>
            <a:r>
              <a:rPr lang="hr-HR" sz="1600" dirty="0">
                <a:solidFill>
                  <a:schemeClr val="bg1"/>
                </a:solidFill>
              </a:rPr>
              <a:t>Nacionalni konzorcij</a:t>
            </a:r>
          </a:p>
        </p:txBody>
      </p:sp>
      <p:sp>
        <p:nvSpPr>
          <p:cNvPr id="32" name="Rounded Rectangle 31"/>
          <p:cNvSpPr/>
          <p:nvPr/>
        </p:nvSpPr>
        <p:spPr>
          <a:xfrm>
            <a:off x="4519675" y="5224834"/>
            <a:ext cx="4459972" cy="482681"/>
          </a:xfrm>
          <a:prstGeom prst="roundRect">
            <a:avLst>
              <a:gd name="adj" fmla="val 6387"/>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itchFamily="34" charset="0"/>
              <a:buChar char="•"/>
            </a:pPr>
            <a:r>
              <a:rPr lang="hr-HR" sz="1600" i="1" dirty="0">
                <a:solidFill>
                  <a:schemeClr val="bg1"/>
                </a:solidFill>
              </a:rPr>
              <a:t>Learning </a:t>
            </a:r>
            <a:r>
              <a:rPr lang="hr-HR" sz="1600" i="1" dirty="0" smtClean="0">
                <a:solidFill>
                  <a:schemeClr val="bg1"/>
                </a:solidFill>
              </a:rPr>
              <a:t>agreement </a:t>
            </a:r>
            <a:r>
              <a:rPr lang="hr-HR" sz="1500" dirty="0" smtClean="0">
                <a:solidFill>
                  <a:schemeClr val="bg1"/>
                </a:solidFill>
              </a:rPr>
              <a:t>(sporazum u svrhu učenja)</a:t>
            </a:r>
            <a:endParaRPr lang="hr-HR" sz="1500" dirty="0">
              <a:solidFill>
                <a:schemeClr val="bg1"/>
              </a:solidFill>
            </a:endParaRPr>
          </a:p>
        </p:txBody>
      </p:sp>
      <p:sp>
        <p:nvSpPr>
          <p:cNvPr id="33" name="Rounded Rectangle 32"/>
          <p:cNvSpPr/>
          <p:nvPr/>
        </p:nvSpPr>
        <p:spPr>
          <a:xfrm>
            <a:off x="539552" y="1433250"/>
            <a:ext cx="8089722" cy="328980"/>
          </a:xfrm>
          <a:prstGeom prst="roundRect">
            <a:avLst>
              <a:gd name="adj" fmla="val 18134"/>
            </a:avLst>
          </a:prstGeom>
          <a:solidFill>
            <a:srgbClr val="EE7A4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600" b="1" dirty="0">
                <a:solidFill>
                  <a:schemeClr val="bg1"/>
                </a:solidFill>
              </a:rPr>
              <a:t>KA1 – PROJEKT MOBILNOSTI </a:t>
            </a:r>
            <a:r>
              <a:rPr lang="hr-HR" sz="1600" b="1" dirty="0" smtClean="0">
                <a:solidFill>
                  <a:schemeClr val="bg1"/>
                </a:solidFill>
              </a:rPr>
              <a:t>OSOBLJA</a:t>
            </a:r>
            <a:endParaRPr lang="hr-HR" sz="1600" b="1" dirty="0">
              <a:solidFill>
                <a:schemeClr val="bg1"/>
              </a:solidFill>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649" y="232009"/>
            <a:ext cx="1442024" cy="557583"/>
          </a:xfrm>
          <a:prstGeom prst="rect">
            <a:avLst/>
          </a:prstGeom>
          <a:noFill/>
        </p:spPr>
      </p:pic>
      <p:sp>
        <p:nvSpPr>
          <p:cNvPr id="21" name="TextBox 20"/>
          <p:cNvSpPr txBox="1"/>
          <p:nvPr/>
        </p:nvSpPr>
        <p:spPr>
          <a:xfrm>
            <a:off x="986759" y="280530"/>
            <a:ext cx="7992888" cy="461665"/>
          </a:xfrm>
          <a:prstGeom prst="rect">
            <a:avLst/>
          </a:prstGeom>
          <a:noFill/>
        </p:spPr>
        <p:txBody>
          <a:bodyPr wrap="square" rtlCol="0">
            <a:spAutoFit/>
          </a:bodyPr>
          <a:lstStyle/>
          <a:p>
            <a:pPr lvl="0" algn="r"/>
            <a:r>
              <a:rPr lang="hr-HR" sz="2400" b="1" dirty="0" smtClean="0">
                <a:solidFill>
                  <a:schemeClr val="bg1"/>
                </a:solidFill>
              </a:rPr>
              <a:t>Ključne aktivnosti</a:t>
            </a:r>
            <a:endParaRPr lang="hr-HR" sz="2400" b="1" dirty="0">
              <a:solidFill>
                <a:schemeClr val="bg1"/>
              </a:solidFill>
            </a:endParaRPr>
          </a:p>
        </p:txBody>
      </p:sp>
    </p:spTree>
    <p:extLst>
      <p:ext uri="{BB962C8B-B14F-4D97-AF65-F5344CB8AC3E}">
        <p14:creationId xmlns:p14="http://schemas.microsoft.com/office/powerpoint/2010/main" val="425929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63" y="777449"/>
            <a:ext cx="9144000" cy="6100411"/>
          </a:xfrm>
          <a:prstGeom prst="rect">
            <a:avLst/>
          </a:prstGeom>
        </p:spPr>
      </p:pic>
      <p:sp>
        <p:nvSpPr>
          <p:cNvPr id="12" name="Rectangle 11"/>
          <p:cNvSpPr/>
          <p:nvPr/>
        </p:nvSpPr>
        <p:spPr>
          <a:xfrm>
            <a:off x="0" y="-3975"/>
            <a:ext cx="9144000" cy="1029553"/>
          </a:xfrm>
          <a:prstGeom prst="rect">
            <a:avLst/>
          </a:prstGeom>
          <a:gradFill flip="none" rotWithShape="1">
            <a:gsLst>
              <a:gs pos="0">
                <a:srgbClr val="2FB2CE">
                  <a:shade val="30000"/>
                  <a:satMod val="115000"/>
                </a:srgbClr>
              </a:gs>
              <a:gs pos="50000">
                <a:srgbClr val="2FB2CE">
                  <a:shade val="67500"/>
                  <a:satMod val="115000"/>
                </a:srgbClr>
              </a:gs>
              <a:gs pos="100000">
                <a:srgbClr val="2FB2CE">
                  <a:shade val="100000"/>
                  <a:satMod val="115000"/>
                </a:srgbClr>
              </a:gs>
            </a:gsLst>
            <a:lin ang="540000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hr-HR"/>
          </a:p>
        </p:txBody>
      </p:sp>
      <p:sp>
        <p:nvSpPr>
          <p:cNvPr id="13" name="TextBox 12"/>
          <p:cNvSpPr txBox="1"/>
          <p:nvPr/>
        </p:nvSpPr>
        <p:spPr>
          <a:xfrm>
            <a:off x="986759" y="280530"/>
            <a:ext cx="7992888" cy="461665"/>
          </a:xfrm>
          <a:prstGeom prst="rect">
            <a:avLst/>
          </a:prstGeom>
          <a:noFill/>
        </p:spPr>
        <p:txBody>
          <a:bodyPr wrap="square" rtlCol="0">
            <a:spAutoFit/>
          </a:bodyPr>
          <a:lstStyle/>
          <a:p>
            <a:pPr lvl="0" algn="r"/>
            <a:r>
              <a:rPr lang="hr-HR" sz="2400" b="1" dirty="0" smtClean="0">
                <a:solidFill>
                  <a:schemeClr val="bg1"/>
                </a:solidFill>
              </a:rPr>
              <a:t>Ključne aktivnosti</a:t>
            </a:r>
            <a:endParaRPr lang="hr-HR" sz="2400" b="1" dirty="0">
              <a:solidFill>
                <a:schemeClr val="bg1"/>
              </a:solidFill>
            </a:endParaRPr>
          </a:p>
        </p:txBody>
      </p:sp>
      <p:sp>
        <p:nvSpPr>
          <p:cNvPr id="14" name="Rounded Rectangle 13"/>
          <p:cNvSpPr/>
          <p:nvPr/>
        </p:nvSpPr>
        <p:spPr>
          <a:xfrm>
            <a:off x="214284" y="1295389"/>
            <a:ext cx="8671440" cy="328980"/>
          </a:xfrm>
          <a:prstGeom prst="roundRect">
            <a:avLst>
              <a:gd name="adj" fmla="val 18134"/>
            </a:avLst>
          </a:prstGeom>
          <a:solidFill>
            <a:srgbClr val="EE7A4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600" b="1" dirty="0">
                <a:solidFill>
                  <a:schemeClr val="bg1"/>
                </a:solidFill>
              </a:rPr>
              <a:t>KA2 – STRATEŠKA PARTNERSTVA</a:t>
            </a:r>
          </a:p>
        </p:txBody>
      </p:sp>
      <p:sp>
        <p:nvSpPr>
          <p:cNvPr id="16" name="Rounded Rectangle 15"/>
          <p:cNvSpPr/>
          <p:nvPr/>
        </p:nvSpPr>
        <p:spPr>
          <a:xfrm>
            <a:off x="1043608" y="2055425"/>
            <a:ext cx="6912768" cy="432048"/>
          </a:xfrm>
          <a:prstGeom prst="roundRect">
            <a:avLst>
              <a:gd name="adj" fmla="val 6387"/>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hr-HR" sz="1600" dirty="0">
                <a:solidFill>
                  <a:schemeClr val="bg1"/>
                </a:solidFill>
              </a:rPr>
              <a:t>Minimalno 3 partnera u projektu iz 3</a:t>
            </a:r>
            <a:r>
              <a:rPr lang="hr-HR" sz="1600" dirty="0" smtClean="0">
                <a:solidFill>
                  <a:schemeClr val="bg1"/>
                </a:solidFill>
              </a:rPr>
              <a:t> </a:t>
            </a:r>
            <a:r>
              <a:rPr lang="hr-HR" sz="1600" dirty="0">
                <a:solidFill>
                  <a:schemeClr val="bg1"/>
                </a:solidFill>
              </a:rPr>
              <a:t>različite zemlje članice </a:t>
            </a:r>
            <a:r>
              <a:rPr lang="hr-HR" sz="1600" dirty="0" smtClean="0">
                <a:solidFill>
                  <a:schemeClr val="bg1"/>
                </a:solidFill>
              </a:rPr>
              <a:t>Programa</a:t>
            </a:r>
            <a:endParaRPr lang="hr-HR" sz="1600" dirty="0">
              <a:solidFill>
                <a:schemeClr val="bg1"/>
              </a:solidFill>
            </a:endParaRPr>
          </a:p>
        </p:txBody>
      </p:sp>
      <p:sp>
        <p:nvSpPr>
          <p:cNvPr id="17" name="Rounded Rectangle 16"/>
          <p:cNvSpPr/>
          <p:nvPr/>
        </p:nvSpPr>
        <p:spPr>
          <a:xfrm>
            <a:off x="2622228" y="5159590"/>
            <a:ext cx="3755527" cy="429650"/>
          </a:xfrm>
          <a:prstGeom prst="roundRect">
            <a:avLst>
              <a:gd name="adj" fmla="val 18754"/>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hr-HR" sz="1600" dirty="0">
                <a:solidFill>
                  <a:schemeClr val="bg1"/>
                </a:solidFill>
              </a:rPr>
              <a:t>MEĐUSEKTORSKI PROJEKTI</a:t>
            </a:r>
          </a:p>
        </p:txBody>
      </p:sp>
      <p:sp>
        <p:nvSpPr>
          <p:cNvPr id="18" name="Rounded Rectangle 17"/>
          <p:cNvSpPr/>
          <p:nvPr/>
        </p:nvSpPr>
        <p:spPr>
          <a:xfrm>
            <a:off x="2644693" y="3429000"/>
            <a:ext cx="3686051" cy="1537160"/>
          </a:xfrm>
          <a:prstGeom prst="roundRect">
            <a:avLst>
              <a:gd name="adj" fmla="val 4301"/>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hr-HR" sz="1600" dirty="0">
                <a:solidFill>
                  <a:schemeClr val="bg1"/>
                </a:solidFill>
              </a:rPr>
              <a:t>Prijavljuje svojoj NA samo koordinator projekta</a:t>
            </a:r>
          </a:p>
          <a:p>
            <a:pPr marL="285750" indent="-285750">
              <a:buFont typeface="Arial" panose="020B0604020202020204" pitchFamily="34" charset="0"/>
              <a:buChar char="•"/>
            </a:pPr>
            <a:r>
              <a:rPr lang="hr-HR" sz="1600" dirty="0">
                <a:solidFill>
                  <a:schemeClr val="bg1"/>
                </a:solidFill>
              </a:rPr>
              <a:t>Dobiva financijsku potporu od svoje NA koordinator projekta</a:t>
            </a:r>
          </a:p>
          <a:p>
            <a:pPr marL="285750" indent="-285750">
              <a:buFont typeface="Arial" panose="020B0604020202020204" pitchFamily="34" charset="0"/>
              <a:buChar char="•"/>
            </a:pPr>
            <a:r>
              <a:rPr lang="hr-HR" sz="1600" dirty="0" smtClean="0">
                <a:solidFill>
                  <a:schemeClr val="bg1"/>
                </a:solidFill>
              </a:rPr>
              <a:t>Upotreba jediničnih paušalnih troškova</a:t>
            </a:r>
            <a:endParaRPr lang="hr-HR" sz="1600" dirty="0">
              <a:solidFill>
                <a:schemeClr val="bg1"/>
              </a:solidFill>
            </a:endParaRPr>
          </a:p>
        </p:txBody>
      </p:sp>
      <p:sp>
        <p:nvSpPr>
          <p:cNvPr id="20" name="Rounded Rectangle 19"/>
          <p:cNvSpPr/>
          <p:nvPr/>
        </p:nvSpPr>
        <p:spPr>
          <a:xfrm>
            <a:off x="2644693" y="2711420"/>
            <a:ext cx="3710598" cy="437049"/>
          </a:xfrm>
          <a:prstGeom prst="roundRect">
            <a:avLst>
              <a:gd name="adj" fmla="val 18754"/>
            </a:avLst>
          </a:prstGeom>
          <a:solidFill>
            <a:srgbClr val="2FB2CE">
              <a:alpha val="7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600" dirty="0">
                <a:solidFill>
                  <a:schemeClr val="bg1"/>
                </a:solidFill>
              </a:rPr>
              <a:t>2 ili 3 godine</a:t>
            </a:r>
          </a:p>
        </p:txBody>
      </p:sp>
      <p:sp>
        <p:nvSpPr>
          <p:cNvPr id="21" name="Rounded Rectangle 20"/>
          <p:cNvSpPr/>
          <p:nvPr/>
        </p:nvSpPr>
        <p:spPr>
          <a:xfrm>
            <a:off x="188818" y="6294192"/>
            <a:ext cx="8671440" cy="328980"/>
          </a:xfrm>
          <a:prstGeom prst="roundRect">
            <a:avLst>
              <a:gd name="adj" fmla="val 18134"/>
            </a:avLst>
          </a:prstGeom>
          <a:gradFill flip="none" rotWithShape="1">
            <a:gsLst>
              <a:gs pos="0">
                <a:schemeClr val="tx1">
                  <a:lumMod val="65000"/>
                  <a:lumOff val="35000"/>
                  <a:shade val="30000"/>
                  <a:satMod val="115000"/>
                  <a:alpha val="50000"/>
                </a:schemeClr>
              </a:gs>
              <a:gs pos="50000">
                <a:schemeClr val="tx1">
                  <a:lumMod val="65000"/>
                  <a:lumOff val="35000"/>
                  <a:shade val="67500"/>
                  <a:satMod val="115000"/>
                </a:schemeClr>
              </a:gs>
              <a:gs pos="100000">
                <a:schemeClr val="tx1">
                  <a:lumMod val="65000"/>
                  <a:lumOff val="35000"/>
                  <a:shade val="100000"/>
                  <a:satMod val="115000"/>
                </a:schemeClr>
              </a:gs>
            </a:gsLst>
            <a:lin ang="0" scaled="1"/>
            <a:tileRect/>
          </a:gra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600" dirty="0">
                <a:solidFill>
                  <a:schemeClr val="bg1"/>
                </a:solidFill>
              </a:rPr>
              <a:t>Rok za prijavu: </a:t>
            </a:r>
            <a:r>
              <a:rPr lang="hr-HR" sz="1600" dirty="0" smtClean="0">
                <a:solidFill>
                  <a:schemeClr val="bg1"/>
                </a:solidFill>
              </a:rPr>
              <a:t>30.04.2015. </a:t>
            </a:r>
            <a:endParaRPr lang="hr-HR" sz="1600" dirty="0">
              <a:solidFill>
                <a:schemeClr val="bg1"/>
              </a:solidFill>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649" y="232009"/>
            <a:ext cx="1442024" cy="557583"/>
          </a:xfrm>
          <a:prstGeom prst="rect">
            <a:avLst/>
          </a:prstGeom>
          <a:noFill/>
        </p:spPr>
      </p:pic>
    </p:spTree>
    <p:extLst>
      <p:ext uri="{BB962C8B-B14F-4D97-AF65-F5344CB8AC3E}">
        <p14:creationId xmlns:p14="http://schemas.microsoft.com/office/powerpoint/2010/main" val="171276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mpeu_PP_hr-2bb.jpg"/>
          <p:cNvPicPr>
            <a:picLocks noChangeAspect="1"/>
          </p:cNvPicPr>
          <p:nvPr/>
        </p:nvPicPr>
        <p:blipFill>
          <a:blip r:embed="rId3"/>
          <a:stretch>
            <a:fillRect/>
          </a:stretch>
        </p:blipFill>
        <p:spPr>
          <a:xfrm>
            <a:off x="5207" y="0"/>
            <a:ext cx="9133585" cy="6858000"/>
          </a:xfrm>
          <a:prstGeom prst="rect">
            <a:avLst/>
          </a:prstGeom>
        </p:spPr>
      </p:pic>
      <p:sp>
        <p:nvSpPr>
          <p:cNvPr id="2" name="Rectangle 1"/>
          <p:cNvSpPr/>
          <p:nvPr/>
        </p:nvSpPr>
        <p:spPr>
          <a:xfrm>
            <a:off x="183518" y="3861048"/>
            <a:ext cx="1652179" cy="1754326"/>
          </a:xfrm>
          <a:prstGeom prst="rect">
            <a:avLst/>
          </a:prstGeom>
        </p:spPr>
        <p:txBody>
          <a:bodyPr wrap="square">
            <a:spAutoFit/>
          </a:bodyPr>
          <a:lstStyle/>
          <a:p>
            <a:r>
              <a:rPr lang="hr-HR" dirty="0">
                <a:solidFill>
                  <a:schemeClr val="tx1">
                    <a:lumMod val="65000"/>
                    <a:lumOff val="35000"/>
                  </a:schemeClr>
                </a:solidFill>
              </a:rPr>
              <a:t>Omjer prijavljenih i odobrenih KA1 projekata </a:t>
            </a:r>
            <a:r>
              <a:rPr lang="hr-HR" dirty="0" smtClean="0">
                <a:solidFill>
                  <a:schemeClr val="tx1">
                    <a:lumMod val="65000"/>
                    <a:lumOff val="35000"/>
                  </a:schemeClr>
                </a:solidFill>
              </a:rPr>
              <a:t>po sektorima</a:t>
            </a:r>
          </a:p>
          <a:p>
            <a:endParaRPr lang="hr-HR" dirty="0">
              <a:solidFill>
                <a:schemeClr val="tx1">
                  <a:lumMod val="65000"/>
                  <a:lumOff val="35000"/>
                </a:scheme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891" y="5999692"/>
            <a:ext cx="2683311" cy="187208"/>
          </a:xfrm>
          <a:prstGeom prst="rect">
            <a:avLst/>
          </a:prstGeom>
        </p:spPr>
      </p:pic>
      <p:graphicFrame>
        <p:nvGraphicFramePr>
          <p:cNvPr id="12" name="Chart 11"/>
          <p:cNvGraphicFramePr>
            <a:graphicFrameLocks/>
          </p:cNvGraphicFramePr>
          <p:nvPr>
            <p:extLst>
              <p:ext uri="{D42A27DB-BD31-4B8C-83A1-F6EECF244321}">
                <p14:modId xmlns:p14="http://schemas.microsoft.com/office/powerpoint/2010/main" val="2911159730"/>
              </p:ext>
            </p:extLst>
          </p:nvPr>
        </p:nvGraphicFramePr>
        <p:xfrm>
          <a:off x="1835697" y="1213804"/>
          <a:ext cx="6931565" cy="4879492"/>
        </p:xfrm>
        <a:graphic>
          <a:graphicData uri="http://schemas.openxmlformats.org/drawingml/2006/chart">
            <c:chart xmlns:c="http://schemas.openxmlformats.org/drawingml/2006/chart" xmlns:r="http://schemas.openxmlformats.org/officeDocument/2006/relationships" r:id="rId5"/>
          </a:graphicData>
        </a:graphic>
      </p:graphicFrame>
      <p:sp>
        <p:nvSpPr>
          <p:cNvPr id="13" name="Rounded Rectangle 12"/>
          <p:cNvSpPr/>
          <p:nvPr/>
        </p:nvSpPr>
        <p:spPr>
          <a:xfrm>
            <a:off x="5148063" y="313722"/>
            <a:ext cx="3456385" cy="900082"/>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fontScale="32500" lnSpcReduction="20000"/>
          </a:bodyPr>
          <a:lstStyle/>
          <a:p>
            <a:r>
              <a:rPr lang="hr-HR" sz="7400" b="1" dirty="0" smtClean="0">
                <a:solidFill>
                  <a:schemeClr val="bg1"/>
                </a:solidFill>
              </a:rPr>
              <a:t>ERASMUS+ REZULTATI</a:t>
            </a:r>
          </a:p>
          <a:p>
            <a:pPr lvl="0" defTabSz="914400">
              <a:defRPr/>
            </a:pPr>
            <a:r>
              <a:rPr lang="hr-HR" sz="5500" b="1" kern="0" dirty="0" smtClean="0">
                <a:solidFill>
                  <a:schemeClr val="bg1"/>
                </a:solidFill>
              </a:rPr>
              <a:t>NATJEČAJ 2014. GODINE</a:t>
            </a:r>
            <a:endParaRPr lang="en-US" sz="5500" b="1" kern="0" dirty="0">
              <a:solidFill>
                <a:schemeClr val="bg1"/>
              </a:solidFill>
            </a:endParaRPr>
          </a:p>
        </p:txBody>
      </p:sp>
    </p:spTree>
    <p:extLst>
      <p:ext uri="{BB962C8B-B14F-4D97-AF65-F5344CB8AC3E}">
        <p14:creationId xmlns:p14="http://schemas.microsoft.com/office/powerpoint/2010/main" val="161181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3"/>
          <a:stretch>
            <a:fillRect/>
          </a:stretch>
        </p:blipFill>
        <p:spPr>
          <a:xfrm>
            <a:off x="-24358" y="0"/>
            <a:ext cx="9133585" cy="6858000"/>
          </a:xfrm>
          <a:prstGeom prst="rect">
            <a:avLst/>
          </a:prstGeom>
        </p:spPr>
      </p:pic>
      <p:graphicFrame>
        <p:nvGraphicFramePr>
          <p:cNvPr id="6" name="Chart 5"/>
          <p:cNvGraphicFramePr>
            <a:graphicFrameLocks/>
          </p:cNvGraphicFramePr>
          <p:nvPr>
            <p:extLst>
              <p:ext uri="{D42A27DB-BD31-4B8C-83A1-F6EECF244321}">
                <p14:modId xmlns:p14="http://schemas.microsoft.com/office/powerpoint/2010/main" val="1000056508"/>
              </p:ext>
            </p:extLst>
          </p:nvPr>
        </p:nvGraphicFramePr>
        <p:xfrm>
          <a:off x="683568" y="1600827"/>
          <a:ext cx="8064896" cy="4176464"/>
        </p:xfrm>
        <a:graphic>
          <a:graphicData uri="http://schemas.openxmlformats.org/drawingml/2006/chart">
            <c:chart xmlns:c="http://schemas.openxmlformats.org/drawingml/2006/chart" xmlns:r="http://schemas.openxmlformats.org/officeDocument/2006/relationships" r:id="rId4"/>
          </a:graphicData>
        </a:graphic>
      </p:graphicFrame>
      <p:sp>
        <p:nvSpPr>
          <p:cNvPr id="7" name="Rounded Rectangle 6"/>
          <p:cNvSpPr/>
          <p:nvPr/>
        </p:nvSpPr>
        <p:spPr>
          <a:xfrm>
            <a:off x="4644008" y="314663"/>
            <a:ext cx="4248472" cy="954097"/>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r>
              <a:rPr lang="hr-HR" sz="4400" b="1" dirty="0" smtClean="0">
                <a:solidFill>
                  <a:schemeClr val="bg1"/>
                </a:solidFill>
              </a:rPr>
              <a:t>ERASMUS+</a:t>
            </a:r>
            <a:r>
              <a:rPr lang="hr-HR" sz="4800" b="1" dirty="0" smtClean="0">
                <a:solidFill>
                  <a:schemeClr val="bg1"/>
                </a:solidFill>
              </a:rPr>
              <a:t>                            </a:t>
            </a:r>
            <a:r>
              <a:rPr lang="hr-HR" sz="3300" b="1" dirty="0" smtClean="0">
                <a:solidFill>
                  <a:schemeClr val="bg1"/>
                </a:solidFill>
              </a:rPr>
              <a:t>KVALITETA ZAPRIMLJENIH PRIJAVA ZA KA1</a:t>
            </a:r>
            <a:endParaRPr lang="en-US" sz="3300" b="1" kern="0" dirty="0">
              <a:solidFill>
                <a:schemeClr val="bg1"/>
              </a:solidFill>
            </a:endParaRPr>
          </a:p>
        </p:txBody>
      </p:sp>
    </p:spTree>
    <p:extLst>
      <p:ext uri="{BB962C8B-B14F-4D97-AF65-F5344CB8AC3E}">
        <p14:creationId xmlns:p14="http://schemas.microsoft.com/office/powerpoint/2010/main" val="3647524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mpeu_PP_hr-2bb.jpg"/>
          <p:cNvPicPr>
            <a:picLocks noChangeAspect="1"/>
          </p:cNvPicPr>
          <p:nvPr/>
        </p:nvPicPr>
        <p:blipFill>
          <a:blip r:embed="rId3"/>
          <a:stretch>
            <a:fillRect/>
          </a:stretch>
        </p:blipFill>
        <p:spPr>
          <a:xfrm>
            <a:off x="5207" y="0"/>
            <a:ext cx="9133585" cy="6858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501" y="2629833"/>
            <a:ext cx="1965960" cy="137160"/>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2524569400"/>
              </p:ext>
            </p:extLst>
          </p:nvPr>
        </p:nvGraphicFramePr>
        <p:xfrm>
          <a:off x="372865" y="1628799"/>
          <a:ext cx="8231583" cy="4391617"/>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0"/>
          <p:cNvSpPr/>
          <p:nvPr/>
        </p:nvSpPr>
        <p:spPr>
          <a:xfrm>
            <a:off x="787680" y="1213804"/>
            <a:ext cx="7979582" cy="615553"/>
          </a:xfrm>
          <a:prstGeom prst="rect">
            <a:avLst/>
          </a:prstGeom>
        </p:spPr>
        <p:txBody>
          <a:bodyPr wrap="square">
            <a:spAutoFit/>
          </a:bodyPr>
          <a:lstStyle/>
          <a:p>
            <a:r>
              <a:rPr lang="hr-HR" sz="1600" dirty="0" smtClean="0">
                <a:solidFill>
                  <a:schemeClr val="tx1">
                    <a:lumMod val="65000"/>
                    <a:lumOff val="35000"/>
                  </a:schemeClr>
                </a:solidFill>
              </a:rPr>
              <a:t>Omjer </a:t>
            </a:r>
            <a:r>
              <a:rPr lang="hr-HR" sz="1600" dirty="0">
                <a:solidFill>
                  <a:schemeClr val="tx1">
                    <a:lumMod val="65000"/>
                    <a:lumOff val="35000"/>
                  </a:schemeClr>
                </a:solidFill>
              </a:rPr>
              <a:t>prijavljenih i odobrenih </a:t>
            </a:r>
            <a:r>
              <a:rPr lang="hr-HR" sz="1600" dirty="0" smtClean="0">
                <a:solidFill>
                  <a:schemeClr val="tx1">
                    <a:lumMod val="65000"/>
                    <a:lumOff val="35000"/>
                  </a:schemeClr>
                </a:solidFill>
              </a:rPr>
              <a:t> Strateških partnerstva (KA2) po sektorima</a:t>
            </a:r>
          </a:p>
          <a:p>
            <a:endParaRPr lang="hr-HR" dirty="0">
              <a:solidFill>
                <a:schemeClr val="tx1">
                  <a:lumMod val="65000"/>
                  <a:lumOff val="35000"/>
                </a:schemeClr>
              </a:solidFill>
            </a:endParaRPr>
          </a:p>
        </p:txBody>
      </p:sp>
      <p:sp>
        <p:nvSpPr>
          <p:cNvPr id="13" name="Rounded Rectangle 12"/>
          <p:cNvSpPr/>
          <p:nvPr/>
        </p:nvSpPr>
        <p:spPr>
          <a:xfrm>
            <a:off x="5148063" y="313722"/>
            <a:ext cx="3619199" cy="811022"/>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fontScale="32500" lnSpcReduction="20000"/>
          </a:bodyPr>
          <a:lstStyle/>
          <a:p>
            <a:r>
              <a:rPr lang="hr-HR" sz="7400" b="1" dirty="0" smtClean="0">
                <a:solidFill>
                  <a:schemeClr val="bg1"/>
                </a:solidFill>
              </a:rPr>
              <a:t>ERASMUS+ REZULTATI</a:t>
            </a:r>
          </a:p>
          <a:p>
            <a:pPr lvl="0" defTabSz="914400">
              <a:defRPr/>
            </a:pPr>
            <a:r>
              <a:rPr lang="hr-HR" sz="5500" b="1" kern="0" dirty="0" smtClean="0">
                <a:solidFill>
                  <a:schemeClr val="bg1"/>
                </a:solidFill>
              </a:rPr>
              <a:t>NATJEČAJ 2014. GODINE</a:t>
            </a:r>
            <a:endParaRPr lang="en-US" sz="5500" b="1" kern="0" dirty="0">
              <a:solidFill>
                <a:schemeClr val="bg1"/>
              </a:solidFill>
            </a:endParaRPr>
          </a:p>
        </p:txBody>
      </p:sp>
    </p:spTree>
    <p:extLst>
      <p:ext uri="{BB962C8B-B14F-4D97-AF65-F5344CB8AC3E}">
        <p14:creationId xmlns:p14="http://schemas.microsoft.com/office/powerpoint/2010/main" val="3157861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3"/>
          <a:stretch>
            <a:fillRect/>
          </a:stretch>
        </p:blipFill>
        <p:spPr>
          <a:xfrm>
            <a:off x="0" y="-81588"/>
            <a:ext cx="9144001" cy="6939588"/>
          </a:xfrm>
          <a:prstGeom prst="rect">
            <a:avLst/>
          </a:prstGeom>
        </p:spPr>
      </p:pic>
      <p:graphicFrame>
        <p:nvGraphicFramePr>
          <p:cNvPr id="4" name="Chart 3"/>
          <p:cNvGraphicFramePr>
            <a:graphicFrameLocks/>
          </p:cNvGraphicFramePr>
          <p:nvPr>
            <p:extLst>
              <p:ext uri="{D42A27DB-BD31-4B8C-83A1-F6EECF244321}">
                <p14:modId xmlns:p14="http://schemas.microsoft.com/office/powerpoint/2010/main" val="2960076860"/>
              </p:ext>
            </p:extLst>
          </p:nvPr>
        </p:nvGraphicFramePr>
        <p:xfrm>
          <a:off x="395536" y="1484784"/>
          <a:ext cx="8424936" cy="4320480"/>
        </p:xfrm>
        <a:graphic>
          <a:graphicData uri="http://schemas.openxmlformats.org/drawingml/2006/chart">
            <c:chart xmlns:c="http://schemas.openxmlformats.org/drawingml/2006/chart" xmlns:r="http://schemas.openxmlformats.org/officeDocument/2006/relationships" r:id="rId4"/>
          </a:graphicData>
        </a:graphic>
      </p:graphicFrame>
      <p:sp>
        <p:nvSpPr>
          <p:cNvPr id="6" name="Rounded Rectangle 5"/>
          <p:cNvSpPr/>
          <p:nvPr/>
        </p:nvSpPr>
        <p:spPr>
          <a:xfrm>
            <a:off x="4716016" y="116632"/>
            <a:ext cx="4248472" cy="954097"/>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fontScale="92500"/>
          </a:bodyPr>
          <a:lstStyle/>
          <a:p>
            <a:r>
              <a:rPr lang="hr-HR" sz="2600" b="1" dirty="0" smtClean="0">
                <a:solidFill>
                  <a:schemeClr val="bg1"/>
                </a:solidFill>
              </a:rPr>
              <a:t>ERASMUS+                            </a:t>
            </a:r>
            <a:r>
              <a:rPr lang="hr-HR" sz="1900" b="1" dirty="0" smtClean="0">
                <a:solidFill>
                  <a:schemeClr val="bg1"/>
                </a:solidFill>
              </a:rPr>
              <a:t>KVALITETA ZAPRIMLJENIH PRIJAVA ZA KA2</a:t>
            </a:r>
            <a:endParaRPr lang="en-US" sz="1900" b="1" kern="0" dirty="0">
              <a:solidFill>
                <a:schemeClr val="bg1"/>
              </a:solidFill>
            </a:endParaRPr>
          </a:p>
        </p:txBody>
      </p:sp>
    </p:spTree>
    <p:extLst>
      <p:ext uri="{BB962C8B-B14F-4D97-AF65-F5344CB8AC3E}">
        <p14:creationId xmlns:p14="http://schemas.microsoft.com/office/powerpoint/2010/main" val="924798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3"/>
          <a:stretch>
            <a:fillRect/>
          </a:stretch>
        </p:blipFill>
        <p:spPr>
          <a:xfrm>
            <a:off x="-1" y="-81588"/>
            <a:ext cx="9144001" cy="6939588"/>
          </a:xfrm>
          <a:prstGeom prst="rect">
            <a:avLst/>
          </a:prstGeom>
        </p:spPr>
      </p:pic>
      <p:sp>
        <p:nvSpPr>
          <p:cNvPr id="6" name="Rounded Rectangle 5"/>
          <p:cNvSpPr/>
          <p:nvPr/>
        </p:nvSpPr>
        <p:spPr>
          <a:xfrm>
            <a:off x="5076057" y="206645"/>
            <a:ext cx="3528392" cy="954097"/>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hr-HR" sz="2400" b="1" dirty="0" smtClean="0">
                <a:solidFill>
                  <a:schemeClr val="bg1"/>
                </a:solidFill>
              </a:rPr>
              <a:t>ERASMUS+ </a:t>
            </a:r>
          </a:p>
          <a:p>
            <a:r>
              <a:rPr lang="hr-HR" sz="1800" b="1" dirty="0" smtClean="0">
                <a:solidFill>
                  <a:schemeClr val="bg1"/>
                </a:solidFill>
              </a:rPr>
              <a:t>BUDŽET 2015.</a:t>
            </a:r>
            <a:endParaRPr lang="en-US" sz="1800" b="1" kern="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374770903"/>
              </p:ext>
            </p:extLst>
          </p:nvPr>
        </p:nvGraphicFramePr>
        <p:xfrm>
          <a:off x="793931" y="1628800"/>
          <a:ext cx="7810518" cy="3960442"/>
        </p:xfrm>
        <a:graphic>
          <a:graphicData uri="http://schemas.openxmlformats.org/drawingml/2006/table">
            <a:tbl>
              <a:tblPr firstRow="1" bandRow="1">
                <a:tableStyleId>{74C1A8A3-306A-4EB7-A6B1-4F7E0EB9C5D6}</a:tableStyleId>
              </a:tblPr>
              <a:tblGrid>
                <a:gridCol w="3994093"/>
                <a:gridCol w="3816425"/>
              </a:tblGrid>
              <a:tr h="655562">
                <a:tc>
                  <a:txBody>
                    <a:bodyPr/>
                    <a:lstStyle/>
                    <a:p>
                      <a:pPr algn="ctr"/>
                      <a:r>
                        <a:rPr lang="hr-HR" dirty="0" smtClean="0">
                          <a:solidFill>
                            <a:schemeClr val="bg1"/>
                          </a:solidFill>
                        </a:rPr>
                        <a:t> PODRUČJE</a:t>
                      </a:r>
                      <a:endParaRPr lang="hr-HR" dirty="0">
                        <a:solidFill>
                          <a:schemeClr val="bg1"/>
                        </a:solidFill>
                      </a:endParaRPr>
                    </a:p>
                  </a:txBody>
                  <a:tcPr/>
                </a:tc>
                <a:tc>
                  <a:txBody>
                    <a:bodyPr/>
                    <a:lstStyle/>
                    <a:p>
                      <a:pPr algn="ctr"/>
                      <a:r>
                        <a:rPr lang="hr-HR" dirty="0" smtClean="0">
                          <a:solidFill>
                            <a:schemeClr val="bg1"/>
                          </a:solidFill>
                        </a:rPr>
                        <a:t>UKUPNA SREDSTVA (EUR)</a:t>
                      </a:r>
                      <a:endParaRPr lang="hr-HR" dirty="0">
                        <a:solidFill>
                          <a:schemeClr val="bg1"/>
                        </a:solidFill>
                      </a:endParaRPr>
                    </a:p>
                  </a:txBody>
                  <a:tcPr/>
                </a:tc>
              </a:tr>
              <a:tr h="655562">
                <a:tc>
                  <a:txBody>
                    <a:bodyPr/>
                    <a:lstStyle/>
                    <a:p>
                      <a:pPr algn="ctr"/>
                      <a:r>
                        <a:rPr lang="hr-HR" b="1" dirty="0" smtClean="0">
                          <a:solidFill>
                            <a:schemeClr val="tx1">
                              <a:lumMod val="50000"/>
                              <a:lumOff val="50000"/>
                            </a:schemeClr>
                          </a:solidFill>
                        </a:rPr>
                        <a:t>OPĆE OBRAZOVANJE</a:t>
                      </a:r>
                      <a:endParaRPr lang="hr-HR" b="1" dirty="0">
                        <a:solidFill>
                          <a:schemeClr val="tx1">
                            <a:lumMod val="50000"/>
                            <a:lumOff val="50000"/>
                          </a:schemeClr>
                        </a:solidFill>
                      </a:endParaRPr>
                    </a:p>
                  </a:txBody>
                  <a:tcPr/>
                </a:tc>
                <a:tc>
                  <a:txBody>
                    <a:bodyPr/>
                    <a:lstStyle/>
                    <a:p>
                      <a:pPr algn="ctr"/>
                      <a:r>
                        <a:rPr lang="hr-HR" b="1" dirty="0" smtClean="0">
                          <a:solidFill>
                            <a:schemeClr val="tx1">
                              <a:lumMod val="50000"/>
                              <a:lumOff val="50000"/>
                            </a:schemeClr>
                          </a:solidFill>
                        </a:rPr>
                        <a:t>1.374.954,00</a:t>
                      </a:r>
                      <a:endParaRPr lang="hr-HR" b="1" dirty="0">
                        <a:solidFill>
                          <a:schemeClr val="tx1">
                            <a:lumMod val="50000"/>
                            <a:lumOff val="50000"/>
                          </a:schemeClr>
                        </a:solidFill>
                      </a:endParaRPr>
                    </a:p>
                  </a:txBody>
                  <a:tcPr/>
                </a:tc>
              </a:tr>
              <a:tr h="655562">
                <a:tc>
                  <a:txBody>
                    <a:bodyPr/>
                    <a:lstStyle/>
                    <a:p>
                      <a:pPr algn="ctr"/>
                      <a:r>
                        <a:rPr lang="hr-HR" b="1" dirty="0" smtClean="0">
                          <a:solidFill>
                            <a:schemeClr val="tx1">
                              <a:lumMod val="50000"/>
                              <a:lumOff val="50000"/>
                            </a:schemeClr>
                          </a:solidFill>
                        </a:rPr>
                        <a:t>VISOKO OBRAZOVANJE</a:t>
                      </a:r>
                      <a:endParaRPr lang="hr-HR" b="1" dirty="0">
                        <a:solidFill>
                          <a:schemeClr val="tx1">
                            <a:lumMod val="50000"/>
                            <a:lumOff val="50000"/>
                          </a:schemeClr>
                        </a:solidFill>
                      </a:endParaRPr>
                    </a:p>
                  </a:txBody>
                  <a:tcPr/>
                </a:tc>
                <a:tc>
                  <a:txBody>
                    <a:bodyPr/>
                    <a:lstStyle/>
                    <a:p>
                      <a:pPr algn="ctr"/>
                      <a:r>
                        <a:rPr lang="hr-HR" b="1" dirty="0" smtClean="0">
                          <a:solidFill>
                            <a:schemeClr val="tx1">
                              <a:lumMod val="50000"/>
                              <a:lumOff val="50000"/>
                            </a:schemeClr>
                          </a:solidFill>
                        </a:rPr>
                        <a:t>5.241.710,00</a:t>
                      </a:r>
                      <a:endParaRPr lang="hr-HR" b="1" dirty="0">
                        <a:solidFill>
                          <a:schemeClr val="tx1">
                            <a:lumMod val="50000"/>
                            <a:lumOff val="50000"/>
                          </a:schemeClr>
                        </a:solidFill>
                      </a:endParaRPr>
                    </a:p>
                  </a:txBody>
                  <a:tcPr/>
                </a:tc>
              </a:tr>
              <a:tr h="682632">
                <a:tc>
                  <a:txBody>
                    <a:bodyPr/>
                    <a:lstStyle/>
                    <a:p>
                      <a:pPr algn="ctr"/>
                      <a:r>
                        <a:rPr lang="hr-HR" b="1" dirty="0" smtClean="0">
                          <a:solidFill>
                            <a:schemeClr val="tx1">
                              <a:lumMod val="50000"/>
                              <a:lumOff val="50000"/>
                            </a:schemeClr>
                          </a:solidFill>
                        </a:rPr>
                        <a:t>STRUKOVNO OBRAZOVANJE I OSPOSOBLJAVANJE</a:t>
                      </a:r>
                      <a:endParaRPr lang="hr-HR" b="1" dirty="0">
                        <a:solidFill>
                          <a:schemeClr val="tx1">
                            <a:lumMod val="50000"/>
                            <a:lumOff val="50000"/>
                          </a:schemeClr>
                        </a:solidFill>
                      </a:endParaRPr>
                    </a:p>
                  </a:txBody>
                  <a:tcPr/>
                </a:tc>
                <a:tc>
                  <a:txBody>
                    <a:bodyPr/>
                    <a:lstStyle/>
                    <a:p>
                      <a:pPr algn="ctr"/>
                      <a:r>
                        <a:rPr lang="hr-HR" b="1" dirty="0" smtClean="0">
                          <a:solidFill>
                            <a:schemeClr val="tx1">
                              <a:lumMod val="50000"/>
                              <a:lumOff val="50000"/>
                            </a:schemeClr>
                          </a:solidFill>
                        </a:rPr>
                        <a:t>3.037.096,00</a:t>
                      </a:r>
                      <a:endParaRPr lang="hr-HR" b="1" dirty="0">
                        <a:solidFill>
                          <a:schemeClr val="tx1">
                            <a:lumMod val="50000"/>
                            <a:lumOff val="50000"/>
                          </a:schemeClr>
                        </a:solidFill>
                      </a:endParaRPr>
                    </a:p>
                  </a:txBody>
                  <a:tcPr/>
                </a:tc>
              </a:tr>
              <a:tr h="655562">
                <a:tc>
                  <a:txBody>
                    <a:bodyPr/>
                    <a:lstStyle/>
                    <a:p>
                      <a:pPr algn="ctr"/>
                      <a:r>
                        <a:rPr lang="hr-HR" b="1" dirty="0" smtClean="0">
                          <a:solidFill>
                            <a:schemeClr val="tx1">
                              <a:lumMod val="50000"/>
                              <a:lumOff val="50000"/>
                            </a:schemeClr>
                          </a:solidFill>
                        </a:rPr>
                        <a:t>OBRAZOVANJE ODRASLIH</a:t>
                      </a:r>
                      <a:endParaRPr lang="hr-HR" b="1" dirty="0">
                        <a:solidFill>
                          <a:schemeClr val="tx1">
                            <a:lumMod val="50000"/>
                            <a:lumOff val="50000"/>
                          </a:schemeClr>
                        </a:solidFill>
                      </a:endParaRPr>
                    </a:p>
                  </a:txBody>
                  <a:tcPr/>
                </a:tc>
                <a:tc>
                  <a:txBody>
                    <a:bodyPr/>
                    <a:lstStyle/>
                    <a:p>
                      <a:pPr algn="ctr"/>
                      <a:r>
                        <a:rPr lang="hr-HR" b="1" dirty="0" smtClean="0">
                          <a:solidFill>
                            <a:schemeClr val="tx1">
                              <a:lumMod val="50000"/>
                              <a:lumOff val="50000"/>
                            </a:schemeClr>
                          </a:solidFill>
                        </a:rPr>
                        <a:t>504.470,00</a:t>
                      </a:r>
                      <a:endParaRPr lang="hr-HR" b="1" dirty="0">
                        <a:solidFill>
                          <a:schemeClr val="tx1">
                            <a:lumMod val="50000"/>
                            <a:lumOff val="50000"/>
                          </a:schemeClr>
                        </a:solidFill>
                      </a:endParaRPr>
                    </a:p>
                  </a:txBody>
                  <a:tcPr/>
                </a:tc>
              </a:tr>
              <a:tr h="655562">
                <a:tc>
                  <a:txBody>
                    <a:bodyPr/>
                    <a:lstStyle/>
                    <a:p>
                      <a:pPr algn="ctr"/>
                      <a:r>
                        <a:rPr lang="hr-HR" b="1" dirty="0" smtClean="0">
                          <a:solidFill>
                            <a:schemeClr val="tx1">
                              <a:lumMod val="50000"/>
                              <a:lumOff val="50000"/>
                            </a:schemeClr>
                          </a:solidFill>
                        </a:rPr>
                        <a:t>MLADI</a:t>
                      </a:r>
                      <a:endParaRPr lang="hr-HR" b="1" dirty="0">
                        <a:solidFill>
                          <a:schemeClr val="tx1">
                            <a:lumMod val="50000"/>
                            <a:lumOff val="50000"/>
                          </a:schemeClr>
                        </a:solidFill>
                      </a:endParaRPr>
                    </a:p>
                  </a:txBody>
                  <a:tcPr/>
                </a:tc>
                <a:tc>
                  <a:txBody>
                    <a:bodyPr/>
                    <a:lstStyle/>
                    <a:p>
                      <a:pPr algn="ctr"/>
                      <a:r>
                        <a:rPr lang="hr-HR" b="1" dirty="0" smtClean="0">
                          <a:solidFill>
                            <a:schemeClr val="tx1">
                              <a:lumMod val="50000"/>
                              <a:lumOff val="50000"/>
                            </a:schemeClr>
                          </a:solidFill>
                        </a:rPr>
                        <a:t>2.793.879,00</a:t>
                      </a:r>
                      <a:endParaRPr lang="hr-HR" b="1" dirty="0">
                        <a:solidFill>
                          <a:schemeClr val="tx1">
                            <a:lumMod val="50000"/>
                            <a:lumOff val="50000"/>
                          </a:schemeClr>
                        </a:solidFill>
                      </a:endParaRPr>
                    </a:p>
                  </a:txBody>
                  <a:tcPr/>
                </a:tc>
              </a:tr>
            </a:tbl>
          </a:graphicData>
        </a:graphic>
      </p:graphicFrame>
    </p:spTree>
    <p:extLst>
      <p:ext uri="{BB962C8B-B14F-4D97-AF65-F5344CB8AC3E}">
        <p14:creationId xmlns:p14="http://schemas.microsoft.com/office/powerpoint/2010/main" val="28234918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1600" y="44624"/>
            <a:ext cx="7992888" cy="523220"/>
          </a:xfrm>
          <a:prstGeom prst="rect">
            <a:avLst/>
          </a:prstGeom>
          <a:noFill/>
        </p:spPr>
        <p:txBody>
          <a:bodyPr wrap="square" rtlCol="0">
            <a:spAutoFit/>
          </a:bodyPr>
          <a:lstStyle/>
          <a:p>
            <a:pPr algn="r"/>
            <a:r>
              <a:rPr lang="hr-HR" sz="2800" b="1" dirty="0" smtClean="0">
                <a:solidFill>
                  <a:schemeClr val="accent5">
                    <a:lumMod val="75000"/>
                  </a:schemeClr>
                </a:solidFill>
              </a:rPr>
              <a:t>Podrška korisnicima</a:t>
            </a:r>
            <a:endParaRPr lang="hr-HR" sz="2800" b="1" dirty="0" smtClean="0">
              <a:solidFill>
                <a:schemeClr val="accent5">
                  <a:lumMod val="75000"/>
                </a:schemeClr>
              </a:solidFill>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934741499"/>
              </p:ext>
            </p:extLst>
          </p:nvPr>
        </p:nvGraphicFramePr>
        <p:xfrm>
          <a:off x="539552" y="1628800"/>
          <a:ext cx="8064896" cy="3790176"/>
        </p:xfrm>
        <a:graphic>
          <a:graphicData uri="http://schemas.openxmlformats.org/drawingml/2006/table">
            <a:tbl>
              <a:tblPr bandRow="1">
                <a:tableStyleId>{5C22544A-7EE6-4342-B048-85BDC9FD1C3A}</a:tableStyleId>
              </a:tblPr>
              <a:tblGrid>
                <a:gridCol w="4032448"/>
                <a:gridCol w="4032448"/>
              </a:tblGrid>
              <a:tr h="8640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2000" dirty="0" smtClean="0">
                          <a:solidFill>
                            <a:schemeClr val="tx1">
                              <a:lumMod val="75000"/>
                              <a:lumOff val="25000"/>
                            </a:schemeClr>
                          </a:solidFill>
                          <a:latin typeface="+mn-lt"/>
                        </a:rPr>
                        <a:t>www.mobilnost.hr</a:t>
                      </a:r>
                    </a:p>
                    <a:p>
                      <a:pPr marL="0" marR="0" indent="0" algn="l" defTabSz="914400" rtl="0" eaLnBrk="1" fontAlgn="auto" latinLnBrk="0" hangingPunct="1">
                        <a:lnSpc>
                          <a:spcPct val="100000"/>
                        </a:lnSpc>
                        <a:spcBef>
                          <a:spcPts val="0"/>
                        </a:spcBef>
                        <a:spcAft>
                          <a:spcPts val="0"/>
                        </a:spcAft>
                        <a:buClrTx/>
                        <a:buSzTx/>
                        <a:buFontTx/>
                        <a:buNone/>
                        <a:tabLst/>
                        <a:defRPr/>
                      </a:pPr>
                      <a:r>
                        <a:rPr lang="hr-HR" sz="2000" dirty="0" smtClean="0">
                          <a:solidFill>
                            <a:schemeClr val="tx1">
                              <a:lumMod val="75000"/>
                              <a:lumOff val="25000"/>
                            </a:schemeClr>
                          </a:solidFill>
                          <a:latin typeface="+mn-lt"/>
                        </a:rPr>
                        <a:t>Erasmus+ stranice</a:t>
                      </a:r>
                      <a:endParaRPr lang="hr-HR" sz="2000" dirty="0">
                        <a:solidFill>
                          <a:schemeClr val="tx1">
                            <a:lumMod val="75000"/>
                            <a:lumOff val="25000"/>
                          </a:schemeClr>
                        </a:solidFill>
                      </a:endParaRPr>
                    </a:p>
                  </a:txBody>
                  <a:tcPr>
                    <a:solidFill>
                      <a:srgbClr val="2FB1CC">
                        <a:alpha val="30196"/>
                      </a:srgbClr>
                    </a:solidFill>
                  </a:tcPr>
                </a:tc>
                <a:tc>
                  <a:txBody>
                    <a:bodyPr/>
                    <a:lstStyle/>
                    <a:p>
                      <a:r>
                        <a:rPr lang="hr-HR" sz="2000" dirty="0" smtClean="0">
                          <a:solidFill>
                            <a:schemeClr val="tx1">
                              <a:lumMod val="75000"/>
                              <a:lumOff val="25000"/>
                            </a:schemeClr>
                          </a:solidFill>
                        </a:rPr>
                        <a:t>Poziv na natječaj,</a:t>
                      </a:r>
                      <a:r>
                        <a:rPr lang="hr-HR" sz="2000" baseline="0" dirty="0" smtClean="0">
                          <a:solidFill>
                            <a:schemeClr val="tx1">
                              <a:lumMod val="75000"/>
                              <a:lumOff val="25000"/>
                            </a:schemeClr>
                          </a:solidFill>
                        </a:rPr>
                        <a:t> </a:t>
                      </a:r>
                      <a:r>
                        <a:rPr lang="hr-HR" sz="2000" baseline="0" dirty="0" smtClean="0">
                          <a:solidFill>
                            <a:schemeClr val="tx1">
                              <a:lumMod val="75000"/>
                              <a:lumOff val="25000"/>
                            </a:schemeClr>
                          </a:solidFill>
                        </a:rPr>
                        <a:t>Vodič kroz program Erasmus+, predlošci obrazaca za prijavitelje</a:t>
                      </a:r>
                    </a:p>
                    <a:p>
                      <a:r>
                        <a:rPr lang="hr-HR" sz="2000" dirty="0" smtClean="0">
                          <a:solidFill>
                            <a:schemeClr val="tx1">
                              <a:lumMod val="75000"/>
                              <a:lumOff val="25000"/>
                            </a:schemeClr>
                          </a:solidFill>
                        </a:rPr>
                        <a:t>Informacije po područjima</a:t>
                      </a:r>
                    </a:p>
                    <a:p>
                      <a:r>
                        <a:rPr lang="hr-HR" sz="2000" dirty="0" smtClean="0">
                          <a:solidFill>
                            <a:schemeClr val="tx1">
                              <a:lumMod val="75000"/>
                              <a:lumOff val="25000"/>
                            </a:schemeClr>
                          </a:solidFill>
                        </a:rPr>
                        <a:t>Prezentacije</a:t>
                      </a:r>
                      <a:r>
                        <a:rPr lang="hr-HR" sz="2000" baseline="0" dirty="0" smtClean="0">
                          <a:solidFill>
                            <a:schemeClr val="tx1">
                              <a:lumMod val="75000"/>
                              <a:lumOff val="25000"/>
                            </a:schemeClr>
                          </a:solidFill>
                        </a:rPr>
                        <a:t> info dana</a:t>
                      </a:r>
                    </a:p>
                    <a:p>
                      <a:r>
                        <a:rPr lang="hr-HR" sz="2000" baseline="0" dirty="0" smtClean="0">
                          <a:solidFill>
                            <a:schemeClr val="tx1">
                              <a:lumMod val="75000"/>
                              <a:lumOff val="25000"/>
                            </a:schemeClr>
                          </a:solidFill>
                        </a:rPr>
                        <a:t>Snimljeni </a:t>
                      </a:r>
                      <a:r>
                        <a:rPr lang="hr-HR" sz="2000" baseline="0" dirty="0" err="1" smtClean="0">
                          <a:solidFill>
                            <a:schemeClr val="tx1">
                              <a:lumMod val="75000"/>
                              <a:lumOff val="25000"/>
                            </a:schemeClr>
                          </a:solidFill>
                        </a:rPr>
                        <a:t>webinari</a:t>
                      </a:r>
                      <a:endParaRPr lang="hr-HR" sz="2000" dirty="0">
                        <a:solidFill>
                          <a:schemeClr val="tx1">
                            <a:lumMod val="75000"/>
                            <a:lumOff val="25000"/>
                          </a:schemeClr>
                        </a:solidFill>
                      </a:endParaRPr>
                    </a:p>
                  </a:txBody>
                  <a:tcPr>
                    <a:solidFill>
                      <a:srgbClr val="2FB1CC">
                        <a:alpha val="30196"/>
                      </a:srgbClr>
                    </a:solidFill>
                  </a:tcPr>
                </a:tc>
              </a:tr>
              <a:tr h="864096">
                <a:tc>
                  <a:txBody>
                    <a:bodyPr/>
                    <a:lstStyle/>
                    <a:p>
                      <a:r>
                        <a:rPr lang="hr-HR" sz="2000" dirty="0" smtClean="0">
                          <a:solidFill>
                            <a:schemeClr val="tx1">
                              <a:lumMod val="75000"/>
                              <a:lumOff val="25000"/>
                            </a:schemeClr>
                          </a:solidFill>
                        </a:rPr>
                        <a:t>AMPEU</a:t>
                      </a:r>
                      <a:r>
                        <a:rPr lang="hr-HR" sz="2000" baseline="0" dirty="0" smtClean="0">
                          <a:solidFill>
                            <a:schemeClr val="tx1">
                              <a:lumMod val="75000"/>
                              <a:lumOff val="25000"/>
                            </a:schemeClr>
                          </a:solidFill>
                        </a:rPr>
                        <a:t> </a:t>
                      </a:r>
                      <a:r>
                        <a:rPr lang="hr-HR" sz="2000" baseline="0" dirty="0" err="1" smtClean="0">
                          <a:solidFill>
                            <a:schemeClr val="tx1">
                              <a:lumMod val="75000"/>
                              <a:lumOff val="25000"/>
                            </a:schemeClr>
                          </a:solidFill>
                        </a:rPr>
                        <a:t>mailing</a:t>
                      </a:r>
                      <a:r>
                        <a:rPr lang="hr-HR" sz="2000" baseline="0" dirty="0" smtClean="0">
                          <a:solidFill>
                            <a:schemeClr val="tx1">
                              <a:lumMod val="75000"/>
                              <a:lumOff val="25000"/>
                            </a:schemeClr>
                          </a:solidFill>
                        </a:rPr>
                        <a:t> lista </a:t>
                      </a:r>
                      <a:endParaRPr lang="hr-HR" sz="2000" dirty="0">
                        <a:solidFill>
                          <a:schemeClr val="tx1">
                            <a:lumMod val="75000"/>
                            <a:lumOff val="25000"/>
                          </a:schemeClr>
                        </a:solidFill>
                      </a:endParaRPr>
                    </a:p>
                  </a:txBody>
                  <a:tcPr>
                    <a:noFill/>
                  </a:tcPr>
                </a:tc>
                <a:tc>
                  <a:txBody>
                    <a:bodyPr/>
                    <a:lstStyle/>
                    <a:p>
                      <a:pPr marL="0" indent="0">
                        <a:buNone/>
                      </a:pPr>
                      <a:r>
                        <a:rPr lang="hr-HR" sz="2000" dirty="0" smtClean="0">
                          <a:solidFill>
                            <a:schemeClr val="tx1">
                              <a:lumMod val="75000"/>
                              <a:lumOff val="25000"/>
                            </a:schemeClr>
                          </a:solidFill>
                        </a:rPr>
                        <a:t>Početna stranica</a:t>
                      </a:r>
                      <a:r>
                        <a:rPr lang="hr-HR" sz="2000" baseline="0" dirty="0" smtClean="0">
                          <a:solidFill>
                            <a:schemeClr val="tx1">
                              <a:lumMod val="75000"/>
                              <a:lumOff val="25000"/>
                            </a:schemeClr>
                          </a:solidFill>
                        </a:rPr>
                        <a:t> – </a:t>
                      </a:r>
                      <a:r>
                        <a:rPr lang="hr-HR" sz="2000" i="1" baseline="0" dirty="0" smtClean="0">
                          <a:solidFill>
                            <a:schemeClr val="tx1">
                              <a:lumMod val="75000"/>
                              <a:lumOff val="25000"/>
                            </a:schemeClr>
                          </a:solidFill>
                        </a:rPr>
                        <a:t>Obavijesti me </a:t>
                      </a:r>
                    </a:p>
                    <a:p>
                      <a:pPr marL="0" indent="0">
                        <a:buNone/>
                      </a:pPr>
                      <a:r>
                        <a:rPr lang="hr-HR" sz="2000" baseline="0" dirty="0" smtClean="0">
                          <a:solidFill>
                            <a:schemeClr val="tx1">
                              <a:lumMod val="75000"/>
                              <a:lumOff val="25000"/>
                            </a:schemeClr>
                          </a:solidFill>
                        </a:rPr>
                        <a:t>- Moguć odabir područja </a:t>
                      </a:r>
                      <a:endParaRPr lang="hr-HR" sz="2000" dirty="0">
                        <a:solidFill>
                          <a:schemeClr val="tx1">
                            <a:lumMod val="75000"/>
                            <a:lumOff val="25000"/>
                          </a:schemeClr>
                        </a:solidFill>
                      </a:endParaRPr>
                    </a:p>
                  </a:txBody>
                  <a:tcPr>
                    <a:noFill/>
                  </a:tcPr>
                </a:tc>
              </a:tr>
              <a:tr h="864096">
                <a:tc>
                  <a:txBody>
                    <a:bodyPr/>
                    <a:lstStyle/>
                    <a:p>
                      <a:r>
                        <a:rPr lang="hr-HR" sz="2000" dirty="0" smtClean="0">
                          <a:solidFill>
                            <a:schemeClr val="tx1">
                              <a:lumMod val="75000"/>
                              <a:lumOff val="25000"/>
                            </a:schemeClr>
                          </a:solidFill>
                        </a:rPr>
                        <a:t>Raspis</a:t>
                      </a:r>
                      <a:r>
                        <a:rPr lang="hr-HR" sz="2000" baseline="0" dirty="0" smtClean="0">
                          <a:solidFill>
                            <a:schemeClr val="tx1">
                              <a:lumMod val="75000"/>
                              <a:lumOff val="25000"/>
                            </a:schemeClr>
                          </a:solidFill>
                        </a:rPr>
                        <a:t> novog natječaja – zadnji kvartal 2016.</a:t>
                      </a:r>
                      <a:endParaRPr lang="hr-HR" sz="2000" dirty="0">
                        <a:solidFill>
                          <a:schemeClr val="tx1">
                            <a:lumMod val="75000"/>
                            <a:lumOff val="25000"/>
                          </a:schemeClr>
                        </a:solidFill>
                      </a:endParaRPr>
                    </a:p>
                  </a:txBody>
                  <a:tcPr>
                    <a:solidFill>
                      <a:srgbClr val="2FB1CC">
                        <a:alpha val="30196"/>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2000" dirty="0" smtClean="0">
                          <a:solidFill>
                            <a:schemeClr val="tx1">
                              <a:lumMod val="75000"/>
                              <a:lumOff val="25000"/>
                            </a:schemeClr>
                          </a:solidFill>
                        </a:rPr>
                        <a:t>Info</a:t>
                      </a:r>
                      <a:r>
                        <a:rPr lang="hr-HR" sz="2000" baseline="0" dirty="0" smtClean="0">
                          <a:solidFill>
                            <a:schemeClr val="tx1">
                              <a:lumMod val="75000"/>
                              <a:lumOff val="25000"/>
                            </a:schemeClr>
                          </a:solidFill>
                        </a:rPr>
                        <a:t> dani</a:t>
                      </a:r>
                    </a:p>
                    <a:p>
                      <a:pPr marL="0" marR="0" indent="0" algn="l" defTabSz="914400" rtl="0" eaLnBrk="1" fontAlgn="auto" latinLnBrk="0" hangingPunct="1">
                        <a:lnSpc>
                          <a:spcPct val="100000"/>
                        </a:lnSpc>
                        <a:spcBef>
                          <a:spcPts val="0"/>
                        </a:spcBef>
                        <a:spcAft>
                          <a:spcPts val="0"/>
                        </a:spcAft>
                        <a:buClrTx/>
                        <a:buSzTx/>
                        <a:buFontTx/>
                        <a:buNone/>
                        <a:tabLst/>
                        <a:defRPr/>
                      </a:pPr>
                      <a:r>
                        <a:rPr lang="hr-HR" sz="2000" baseline="0" dirty="0" err="1" smtClean="0">
                          <a:solidFill>
                            <a:schemeClr val="tx1">
                              <a:lumMod val="75000"/>
                              <a:lumOff val="25000"/>
                            </a:schemeClr>
                          </a:solidFill>
                        </a:rPr>
                        <a:t>Webinari</a:t>
                      </a:r>
                      <a:r>
                        <a:rPr lang="hr-HR" sz="2000" baseline="0" dirty="0" smtClean="0">
                          <a:solidFill>
                            <a:schemeClr val="tx1">
                              <a:lumMod val="75000"/>
                              <a:lumOff val="25000"/>
                            </a:schemeClr>
                          </a:solidFill>
                        </a:rPr>
                        <a:t> </a:t>
                      </a:r>
                    </a:p>
                    <a:p>
                      <a:pPr marL="0" marR="0" indent="0" algn="l" defTabSz="914400" rtl="0" eaLnBrk="1" fontAlgn="auto" latinLnBrk="0" hangingPunct="1">
                        <a:lnSpc>
                          <a:spcPct val="100000"/>
                        </a:lnSpc>
                        <a:spcBef>
                          <a:spcPts val="0"/>
                        </a:spcBef>
                        <a:spcAft>
                          <a:spcPts val="0"/>
                        </a:spcAft>
                        <a:buClrTx/>
                        <a:buSzTx/>
                        <a:buFontTx/>
                        <a:buNone/>
                        <a:tabLst/>
                        <a:defRPr/>
                      </a:pPr>
                      <a:r>
                        <a:rPr lang="hr-HR" sz="2000" baseline="0" dirty="0" smtClean="0">
                          <a:solidFill>
                            <a:schemeClr val="tx1">
                              <a:lumMod val="75000"/>
                              <a:lumOff val="25000"/>
                            </a:schemeClr>
                          </a:solidFill>
                        </a:rPr>
                        <a:t>Savjetovanja </a:t>
                      </a:r>
                      <a:endParaRPr lang="hr-HR" sz="2000" dirty="0" smtClean="0">
                        <a:solidFill>
                          <a:schemeClr val="tx1">
                            <a:lumMod val="75000"/>
                            <a:lumOff val="25000"/>
                          </a:schemeClr>
                        </a:solidFill>
                      </a:endParaRPr>
                    </a:p>
                  </a:txBody>
                  <a:tcPr>
                    <a:solidFill>
                      <a:srgbClr val="2FB1CC">
                        <a:alpha val="30196"/>
                      </a:srgbClr>
                    </a:solidFill>
                  </a:tcPr>
                </a:tc>
              </a:tr>
            </a:tbl>
          </a:graphicData>
        </a:graphic>
      </p:graphicFrame>
    </p:spTree>
    <p:extLst>
      <p:ext uri="{BB962C8B-B14F-4D97-AF65-F5344CB8AC3E}">
        <p14:creationId xmlns:p14="http://schemas.microsoft.com/office/powerpoint/2010/main" val="14137960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hr-HR"/>
          </a:p>
        </p:txBody>
      </p:sp>
      <p:graphicFrame>
        <p:nvGraphicFramePr>
          <p:cNvPr id="13" name="Content Placeholder 12"/>
          <p:cNvGraphicFramePr>
            <a:graphicFrameLocks noGrp="1"/>
          </p:cNvGraphicFramePr>
          <p:nvPr>
            <p:ph idx="1"/>
          </p:nvPr>
        </p:nvGraphicFramePr>
        <p:xfrm>
          <a:off x="457200" y="1600200"/>
          <a:ext cx="8229599" cy="1328166"/>
        </p:xfrm>
        <a:graphic>
          <a:graphicData uri="http://schemas.openxmlformats.org/drawingml/2006/table">
            <a:tbl>
              <a:tblPr firstRow="1" firstCol="1" bandRow="1"/>
              <a:tblGrid>
                <a:gridCol w="2308290"/>
                <a:gridCol w="1790480"/>
                <a:gridCol w="4130829"/>
              </a:tblGrid>
              <a:tr h="174625">
                <a:tc>
                  <a:txBody>
                    <a:bodyPr/>
                    <a:lstStyle/>
                    <a:p>
                      <a:pPr algn="l">
                        <a:lnSpc>
                          <a:spcPct val="115000"/>
                        </a:lnSpc>
                        <a:spcAft>
                          <a:spcPts val="0"/>
                        </a:spcAft>
                      </a:pPr>
                      <a:r>
                        <a:rPr lang="hr-HR" sz="900" b="1">
                          <a:solidFill>
                            <a:srgbClr val="F79646"/>
                          </a:solidFill>
                          <a:effectLst/>
                          <a:latin typeface="Arial"/>
                          <a:ea typeface="Times New Roman"/>
                        </a:rPr>
                        <a:t>SEMINAR - PODRUČJE</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595959"/>
                          </a:solidFill>
                          <a:effectLst/>
                          <a:latin typeface="Arial"/>
                          <a:ea typeface="Times New Roman"/>
                        </a:rPr>
                        <a:t>Datum</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595959"/>
                          </a:solidFill>
                          <a:effectLst/>
                          <a:latin typeface="Arial"/>
                          <a:ea typeface="Times New Roman"/>
                        </a:rPr>
                        <a:t>Mjesto održavanja</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r h="347980">
                <a:tc>
                  <a:txBody>
                    <a:bodyPr/>
                    <a:lstStyle/>
                    <a:p>
                      <a:pPr algn="l">
                        <a:lnSpc>
                          <a:spcPct val="115000"/>
                        </a:lnSpc>
                        <a:spcAft>
                          <a:spcPts val="0"/>
                        </a:spcAft>
                      </a:pPr>
                      <a:r>
                        <a:rPr lang="hr-HR" sz="900" b="1">
                          <a:solidFill>
                            <a:srgbClr val="4BACC6"/>
                          </a:solidFill>
                          <a:effectLst/>
                          <a:latin typeface="Arial"/>
                          <a:ea typeface="Times New Roman"/>
                        </a:rPr>
                        <a:t>Obrazovanje odraslih</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7F7F7F"/>
                          </a:solidFill>
                          <a:effectLst/>
                          <a:latin typeface="Arial"/>
                          <a:ea typeface="Times New Roman"/>
                        </a:rPr>
                        <a:t>2. prosinca 2014.</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spcAft>
                          <a:spcPts val="0"/>
                        </a:spcAft>
                      </a:pPr>
                      <a:r>
                        <a:rPr lang="hr-HR" sz="900">
                          <a:solidFill>
                            <a:srgbClr val="595959"/>
                          </a:solidFill>
                          <a:effectLst/>
                          <a:latin typeface="Arial"/>
                          <a:ea typeface="Times New Roman"/>
                        </a:rPr>
                        <a:t>Hrvatska gospodarska komora; Nova cesta 3-7 (južni ulaz, II. kat), Zagreb</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r h="174625">
                <a:tc>
                  <a:txBody>
                    <a:bodyPr/>
                    <a:lstStyle/>
                    <a:p>
                      <a:pPr algn="l">
                        <a:lnSpc>
                          <a:spcPct val="115000"/>
                        </a:lnSpc>
                        <a:spcAft>
                          <a:spcPts val="0"/>
                        </a:spcAft>
                      </a:pPr>
                      <a:r>
                        <a:rPr lang="hr-HR" sz="900" b="1">
                          <a:solidFill>
                            <a:srgbClr val="4BACC6"/>
                          </a:solidFill>
                          <a:effectLst/>
                          <a:latin typeface="Arial"/>
                          <a:ea typeface="Times New Roman"/>
                        </a:rPr>
                        <a:t>Visoko obrazovanje</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7F7F7F"/>
                          </a:solidFill>
                          <a:effectLst/>
                          <a:latin typeface="Arial"/>
                          <a:ea typeface="Times New Roman"/>
                        </a:rPr>
                        <a:t>5. prosinca 2014.</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spcAft>
                          <a:spcPts val="0"/>
                        </a:spcAft>
                      </a:pPr>
                      <a:r>
                        <a:rPr lang="hr-HR" sz="900">
                          <a:solidFill>
                            <a:srgbClr val="595959"/>
                          </a:solidFill>
                          <a:effectLst/>
                          <a:latin typeface="Arial"/>
                          <a:ea typeface="Times New Roman"/>
                        </a:rPr>
                        <a:t>Hrvatska obrtnička komora; Ilica 49/2, Zagreb</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r h="150495">
                <a:tc>
                  <a:txBody>
                    <a:bodyPr/>
                    <a:lstStyle/>
                    <a:p>
                      <a:pPr algn="l">
                        <a:lnSpc>
                          <a:spcPct val="115000"/>
                        </a:lnSpc>
                        <a:spcAft>
                          <a:spcPts val="0"/>
                        </a:spcAft>
                      </a:pPr>
                      <a:r>
                        <a:rPr lang="hr-HR" sz="900" b="1">
                          <a:solidFill>
                            <a:srgbClr val="4BACC6"/>
                          </a:solidFill>
                          <a:effectLst/>
                          <a:latin typeface="Arial"/>
                          <a:ea typeface="Times New Roman"/>
                        </a:rPr>
                        <a:t>Strukovno obrazovanje i osposobljavanje  </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7F7F7F"/>
                          </a:solidFill>
                          <a:effectLst/>
                          <a:latin typeface="Arial"/>
                          <a:ea typeface="Times New Roman"/>
                        </a:rPr>
                        <a:t>9. prosinca 2014.</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spcAft>
                          <a:spcPts val="0"/>
                        </a:spcAft>
                      </a:pPr>
                      <a:r>
                        <a:rPr lang="hr-HR" sz="900">
                          <a:solidFill>
                            <a:srgbClr val="595959"/>
                          </a:solidFill>
                          <a:effectLst/>
                          <a:latin typeface="Arial"/>
                          <a:ea typeface="Times New Roman"/>
                        </a:rPr>
                        <a:t>Hrvatska obrtnička komora; Ilica 49/2, Zagreb</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r h="150495">
                <a:tc>
                  <a:txBody>
                    <a:bodyPr/>
                    <a:lstStyle/>
                    <a:p>
                      <a:pPr algn="l">
                        <a:lnSpc>
                          <a:spcPct val="115000"/>
                        </a:lnSpc>
                        <a:spcAft>
                          <a:spcPts val="0"/>
                        </a:spcAft>
                      </a:pPr>
                      <a:r>
                        <a:rPr lang="hr-HR" sz="900" b="1">
                          <a:solidFill>
                            <a:srgbClr val="4BACC6"/>
                          </a:solidFill>
                          <a:effectLst/>
                          <a:latin typeface="Arial"/>
                          <a:ea typeface="Times New Roman"/>
                        </a:rPr>
                        <a:t>Opće obrazovanje</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7F7F7F"/>
                          </a:solidFill>
                          <a:effectLst/>
                          <a:latin typeface="Arial"/>
                          <a:ea typeface="Times New Roman"/>
                        </a:rPr>
                        <a:t>10. prosinca 2014.</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spcAft>
                          <a:spcPts val="0"/>
                        </a:spcAft>
                      </a:pPr>
                      <a:r>
                        <a:rPr lang="hr-HR" sz="900">
                          <a:solidFill>
                            <a:srgbClr val="595959"/>
                          </a:solidFill>
                          <a:effectLst/>
                          <a:latin typeface="Arial"/>
                          <a:ea typeface="Times New Roman"/>
                        </a:rPr>
                        <a:t>Hrvatska obrtnička komora; Ilica 49/2, Zagreb</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r h="150495">
                <a:tc>
                  <a:txBody>
                    <a:bodyPr/>
                    <a:lstStyle/>
                    <a:p>
                      <a:pPr algn="l">
                        <a:lnSpc>
                          <a:spcPct val="115000"/>
                        </a:lnSpc>
                        <a:spcAft>
                          <a:spcPts val="0"/>
                        </a:spcAft>
                      </a:pPr>
                      <a:r>
                        <a:rPr lang="hr-HR" sz="900" b="1">
                          <a:solidFill>
                            <a:srgbClr val="4BACC6"/>
                          </a:solidFill>
                          <a:effectLst/>
                          <a:latin typeface="Arial"/>
                          <a:ea typeface="Times New Roman"/>
                        </a:rPr>
                        <a:t>Mladi </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lnSpc>
                          <a:spcPct val="115000"/>
                        </a:lnSpc>
                        <a:spcAft>
                          <a:spcPts val="0"/>
                        </a:spcAft>
                      </a:pPr>
                      <a:r>
                        <a:rPr lang="hr-HR" sz="900" b="1">
                          <a:solidFill>
                            <a:srgbClr val="7F7F7F"/>
                          </a:solidFill>
                          <a:effectLst/>
                          <a:latin typeface="Arial"/>
                          <a:ea typeface="Times New Roman"/>
                        </a:rPr>
                        <a:t>11. prosinca 2014.</a:t>
                      </a:r>
                      <a:endParaRPr lang="hr-HR" sz="120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algn="l">
                        <a:spcAft>
                          <a:spcPts val="0"/>
                        </a:spcAft>
                      </a:pPr>
                      <a:r>
                        <a:rPr lang="hr-HR" sz="900" dirty="0">
                          <a:solidFill>
                            <a:srgbClr val="595959"/>
                          </a:solidFill>
                          <a:effectLst/>
                          <a:latin typeface="Arial"/>
                          <a:ea typeface="Times New Roman"/>
                        </a:rPr>
                        <a:t>Hrvatska obrtnička komora; Ilica 49/2, Zagreb</a:t>
                      </a:r>
                      <a:endParaRPr lang="hr-HR" sz="1200" dirty="0">
                        <a:effectLst/>
                        <a:latin typeface="Times New Roman"/>
                        <a:ea typeface="Times New Roman"/>
                      </a:endParaRPr>
                    </a:p>
                  </a:txBody>
                  <a:tcPr marL="104874" marR="104874"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r>
            </a:tbl>
          </a:graphicData>
        </a:graphic>
      </p:graphicFrame>
      <p:pic>
        <p:nvPicPr>
          <p:cNvPr id="4" name="Picture 3" descr="Ampeu_PP_hr-2bb.jpg"/>
          <p:cNvPicPr>
            <a:picLocks noChangeAspect="1"/>
          </p:cNvPicPr>
          <p:nvPr/>
        </p:nvPicPr>
        <p:blipFill>
          <a:blip r:embed="rId2"/>
          <a:stretch>
            <a:fillRect/>
          </a:stretch>
        </p:blipFill>
        <p:spPr>
          <a:xfrm>
            <a:off x="44735" y="-6132"/>
            <a:ext cx="9133585" cy="6858000"/>
          </a:xfrm>
          <a:prstGeom prst="rect">
            <a:avLst/>
          </a:prstGeom>
        </p:spPr>
      </p:pic>
      <p:sp>
        <p:nvSpPr>
          <p:cNvPr id="5" name="Title 1"/>
          <p:cNvSpPr txBox="1">
            <a:spLocks/>
          </p:cNvSpPr>
          <p:nvPr/>
        </p:nvSpPr>
        <p:spPr>
          <a:xfrm>
            <a:off x="2411760" y="188640"/>
            <a:ext cx="6552728" cy="12289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hr-HR" sz="3200" b="1" dirty="0" smtClean="0">
              <a:solidFill>
                <a:schemeClr val="tx1">
                  <a:lumMod val="50000"/>
                  <a:lumOff val="50000"/>
                </a:schemeClr>
              </a:solidFill>
            </a:endParaRPr>
          </a:p>
        </p:txBody>
      </p:sp>
      <p:sp>
        <p:nvSpPr>
          <p:cNvPr id="6" name="Content Placeholder 2"/>
          <p:cNvSpPr txBox="1">
            <a:spLocks/>
          </p:cNvSpPr>
          <p:nvPr/>
        </p:nvSpPr>
        <p:spPr>
          <a:xfrm>
            <a:off x="457200" y="1196752"/>
            <a:ext cx="8229600" cy="492941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hr-HR" sz="3400" dirty="0" smtClean="0">
              <a:solidFill>
                <a:schemeClr val="tx1">
                  <a:lumMod val="65000"/>
                  <a:lumOff val="35000"/>
                </a:schemeClr>
              </a:solidFill>
            </a:endParaRPr>
          </a:p>
          <a:p>
            <a:pPr>
              <a:buFont typeface="Courier New" panose="02070309020205020404" pitchFamily="49" charset="0"/>
              <a:buChar char="o"/>
            </a:pPr>
            <a:endParaRPr lang="hr-HR" dirty="0">
              <a:solidFill>
                <a:schemeClr val="tx1">
                  <a:lumMod val="65000"/>
                  <a:lumOff val="35000"/>
                </a:schemeClr>
              </a:solidFill>
            </a:endParaRPr>
          </a:p>
        </p:txBody>
      </p:sp>
      <p:pic>
        <p:nvPicPr>
          <p:cNvPr id="14" name="Picture 4" descr="plavi balon"/>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852193" y="634048"/>
            <a:ext cx="4824536" cy="4181265"/>
          </a:xfrm>
          <a:prstGeom prst="rect">
            <a:avLst/>
          </a:prstGeom>
          <a:noFill/>
          <a:ln w="9525">
            <a:noFill/>
            <a:miter lim="800000"/>
            <a:headEnd/>
            <a:tailEnd/>
          </a:ln>
        </p:spPr>
      </p:pic>
      <p:sp>
        <p:nvSpPr>
          <p:cNvPr id="7" name="Rectangle 6"/>
          <p:cNvSpPr/>
          <p:nvPr/>
        </p:nvSpPr>
        <p:spPr>
          <a:xfrm>
            <a:off x="411885" y="4687823"/>
            <a:ext cx="5196339" cy="769441"/>
          </a:xfrm>
          <a:prstGeom prst="rect">
            <a:avLst/>
          </a:prstGeom>
        </p:spPr>
        <p:txBody>
          <a:bodyPr wrap="square">
            <a:spAutoFit/>
          </a:bodyPr>
          <a:lstStyle/>
          <a:p>
            <a:pPr algn="ctr"/>
            <a:r>
              <a:rPr lang="hr-HR" sz="4400" b="1" dirty="0" smtClean="0">
                <a:solidFill>
                  <a:schemeClr val="tx1">
                    <a:lumMod val="50000"/>
                    <a:lumOff val="50000"/>
                  </a:schemeClr>
                </a:solidFill>
                <a:latin typeface="Arial" pitchFamily="34" charset="0"/>
                <a:cs typeface="Arial" pitchFamily="34" charset="0"/>
              </a:rPr>
              <a:t>www.mobilnost.hr</a:t>
            </a:r>
            <a:endParaRPr lang="en-US" sz="4400" b="1" dirty="0">
              <a:solidFill>
                <a:schemeClr val="bg1"/>
              </a:solidFill>
              <a:latin typeface="Arial" pitchFamily="34" charset="0"/>
              <a:cs typeface="Arial" pitchFamily="34" charset="0"/>
            </a:endParaRPr>
          </a:p>
        </p:txBody>
      </p:sp>
      <p:sp>
        <p:nvSpPr>
          <p:cNvPr id="23" name="Rectangle 22"/>
          <p:cNvSpPr/>
          <p:nvPr/>
        </p:nvSpPr>
        <p:spPr>
          <a:xfrm>
            <a:off x="3428257" y="1772816"/>
            <a:ext cx="3672408" cy="1446550"/>
          </a:xfrm>
          <a:prstGeom prst="rect">
            <a:avLst/>
          </a:prstGeom>
        </p:spPr>
        <p:txBody>
          <a:bodyPr wrap="square">
            <a:spAutoFit/>
          </a:bodyPr>
          <a:lstStyle/>
          <a:p>
            <a:pPr algn="ctr"/>
            <a:r>
              <a:rPr lang="hr-HR" sz="4400" b="1" dirty="0">
                <a:solidFill>
                  <a:schemeClr val="bg1"/>
                </a:solidFill>
                <a:latin typeface="Arial" pitchFamily="34" charset="0"/>
                <a:cs typeface="Arial" pitchFamily="34" charset="0"/>
              </a:rPr>
              <a:t>Hvala na pozornosti!</a:t>
            </a:r>
            <a:endParaRPr lang="en-US" sz="4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275642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2"/>
          <a:stretch>
            <a:fillRect/>
          </a:stretch>
        </p:blipFill>
        <p:spPr>
          <a:xfrm>
            <a:off x="5207" y="0"/>
            <a:ext cx="9133585" cy="6858000"/>
          </a:xfrm>
          <a:prstGeom prst="rect">
            <a:avLst/>
          </a:prstGeom>
        </p:spPr>
      </p:pic>
      <p:sp>
        <p:nvSpPr>
          <p:cNvPr id="6" name="Title 1"/>
          <p:cNvSpPr>
            <a:spLocks noGrp="1"/>
          </p:cNvSpPr>
          <p:nvPr>
            <p:ph type="ctrTitle"/>
          </p:nvPr>
        </p:nvSpPr>
        <p:spPr>
          <a:xfrm>
            <a:off x="611560" y="2204864"/>
            <a:ext cx="8424936" cy="4729336"/>
          </a:xfrm>
        </p:spPr>
        <p:txBody>
          <a:bodyPr anchor="t">
            <a:normAutofit fontScale="90000"/>
          </a:bodyPr>
          <a:lstStyle/>
          <a:p>
            <a:pPr algn="l"/>
            <a:r>
              <a:rPr lang="hr-HR" sz="2400" i="1" dirty="0" smtClean="0">
                <a:solidFill>
                  <a:schemeClr val="tx1">
                    <a:lumMod val="65000"/>
                    <a:lumOff val="35000"/>
                  </a:schemeClr>
                </a:solidFill>
                <a:cs typeface="Arial"/>
              </a:rPr>
              <a:t>O Agenciji  </a:t>
            </a:r>
            <a:r>
              <a:rPr lang="hr-HR" sz="2400" i="1" dirty="0">
                <a:solidFill>
                  <a:schemeClr val="tx1">
                    <a:lumMod val="65000"/>
                    <a:lumOff val="35000"/>
                  </a:schemeClr>
                </a:solidFill>
                <a:cs typeface="Arial"/>
              </a:rPr>
              <a:t/>
            </a:r>
            <a:br>
              <a:rPr lang="hr-HR" sz="2400" i="1" dirty="0">
                <a:solidFill>
                  <a:schemeClr val="tx1">
                    <a:lumMod val="65000"/>
                    <a:lumOff val="35000"/>
                  </a:schemeClr>
                </a:solidFill>
                <a:cs typeface="Arial"/>
              </a:rPr>
            </a:br>
            <a:r>
              <a:rPr lang="hr-HR" sz="2400" i="1" dirty="0" smtClean="0">
                <a:solidFill>
                  <a:schemeClr val="tx1">
                    <a:lumMod val="65000"/>
                    <a:lumOff val="35000"/>
                  </a:schemeClr>
                </a:solidFill>
                <a:cs typeface="Arial"/>
              </a:rPr>
              <a:t/>
            </a:r>
            <a:br>
              <a:rPr lang="hr-HR"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Erasmus+: struktura, ciljevi</a:t>
            </a:r>
            <a:br>
              <a:rPr lang="hr-HR" sz="2400" i="1" dirty="0" smtClean="0">
                <a:solidFill>
                  <a:schemeClr val="tx1">
                    <a:lumMod val="65000"/>
                    <a:lumOff val="35000"/>
                  </a:schemeClr>
                </a:solidFill>
                <a:cs typeface="Arial"/>
              </a:rPr>
            </a:br>
            <a:r>
              <a:rPr lang="hr-HR" sz="2400" i="1" dirty="0">
                <a:solidFill>
                  <a:schemeClr val="tx1">
                    <a:lumMod val="65000"/>
                    <a:lumOff val="35000"/>
                  </a:schemeClr>
                </a:solidFill>
                <a:cs typeface="Arial"/>
              </a:rPr>
              <a:t/>
            </a:r>
            <a:br>
              <a:rPr lang="hr-HR" sz="2400" i="1" dirty="0">
                <a:solidFill>
                  <a:schemeClr val="tx1">
                    <a:lumMod val="65000"/>
                    <a:lumOff val="35000"/>
                  </a:schemeClr>
                </a:solidFill>
                <a:cs typeface="Arial"/>
              </a:rPr>
            </a:br>
            <a:r>
              <a:rPr lang="hr-HR" sz="2400" i="1" dirty="0" smtClean="0">
                <a:solidFill>
                  <a:schemeClr val="tx1">
                    <a:lumMod val="65000"/>
                    <a:lumOff val="35000"/>
                  </a:schemeClr>
                </a:solidFill>
                <a:cs typeface="Arial"/>
              </a:rPr>
              <a:t>Erasmus+ i obrazovanje odraslih</a:t>
            </a:r>
            <a:br>
              <a:rPr lang="hr-HR"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 dvije vrste projekata</a:t>
            </a:r>
            <a:br>
              <a:rPr lang="hr-HR"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 rezultati natječaja 2014.</a:t>
            </a:r>
            <a:br>
              <a:rPr lang="hr-HR"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 proračun 2015.</a:t>
            </a:r>
            <a:br>
              <a:rPr lang="hr-HR"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 potpora Agencije u pripremi potencijalnih korisnika </a:t>
            </a:r>
            <a:r>
              <a:rPr lang="hr-HR" sz="2400" i="1" dirty="0" smtClean="0">
                <a:solidFill>
                  <a:schemeClr val="tx1">
                    <a:lumMod val="65000"/>
                    <a:lumOff val="35000"/>
                  </a:schemeClr>
                </a:solidFill>
                <a:cs typeface="Arial"/>
              </a:rPr>
              <a:t/>
            </a:r>
            <a:br>
              <a:rPr lang="hr-HR" sz="2400" i="1" dirty="0" smtClean="0">
                <a:solidFill>
                  <a:schemeClr val="tx1">
                    <a:lumMod val="65000"/>
                    <a:lumOff val="35000"/>
                  </a:schemeClr>
                </a:solidFill>
                <a:cs typeface="Arial"/>
              </a:rPr>
            </a:br>
            <a:r>
              <a:rPr lang="en-US" sz="2400" i="1" dirty="0" smtClean="0">
                <a:solidFill>
                  <a:schemeClr val="tx1">
                    <a:lumMod val="65000"/>
                    <a:lumOff val="35000"/>
                  </a:schemeClr>
                </a:solidFill>
                <a:cs typeface="Arial"/>
              </a:rPr>
              <a:t/>
            </a:r>
            <a:br>
              <a:rPr lang="en-US" sz="2400" i="1" dirty="0" smtClean="0">
                <a:solidFill>
                  <a:schemeClr val="tx1">
                    <a:lumMod val="65000"/>
                    <a:lumOff val="35000"/>
                  </a:schemeClr>
                </a:solidFill>
                <a:cs typeface="Arial"/>
              </a:rPr>
            </a:br>
            <a:r>
              <a:rPr lang="hr-HR" sz="2400" i="1" dirty="0" smtClean="0">
                <a:solidFill>
                  <a:schemeClr val="tx1">
                    <a:lumMod val="65000"/>
                    <a:lumOff val="35000"/>
                  </a:schemeClr>
                </a:solidFill>
                <a:cs typeface="Arial"/>
              </a:rPr>
              <a:t/>
            </a:r>
            <a:br>
              <a:rPr lang="hr-HR" sz="2400" i="1" dirty="0" smtClean="0">
                <a:solidFill>
                  <a:schemeClr val="tx1">
                    <a:lumMod val="65000"/>
                    <a:lumOff val="35000"/>
                  </a:schemeClr>
                </a:solidFill>
                <a:cs typeface="Arial"/>
              </a:rPr>
            </a:br>
            <a:r>
              <a:rPr lang="en-US" sz="2400" i="1" dirty="0" smtClean="0">
                <a:solidFill>
                  <a:schemeClr val="tx1">
                    <a:lumMod val="65000"/>
                    <a:lumOff val="35000"/>
                  </a:schemeClr>
                </a:solidFill>
                <a:cs typeface="Arial"/>
              </a:rPr>
              <a:t/>
            </a:r>
            <a:br>
              <a:rPr lang="en-US" sz="2400" i="1" dirty="0" smtClean="0">
                <a:solidFill>
                  <a:schemeClr val="tx1">
                    <a:lumMod val="65000"/>
                    <a:lumOff val="35000"/>
                  </a:schemeClr>
                </a:solidFill>
                <a:cs typeface="Arial"/>
              </a:rPr>
            </a:br>
            <a:r>
              <a:rPr lang="en-US" sz="1800" dirty="0" smtClean="0">
                <a:solidFill>
                  <a:schemeClr val="tx1">
                    <a:lumMod val="65000"/>
                    <a:lumOff val="35000"/>
                  </a:schemeClr>
                </a:solidFill>
                <a:latin typeface="Arial"/>
                <a:cs typeface="Arial"/>
              </a:rPr>
              <a:t/>
            </a:r>
            <a:br>
              <a:rPr lang="en-US" sz="1800" dirty="0" smtClean="0">
                <a:solidFill>
                  <a:schemeClr val="tx1">
                    <a:lumMod val="65000"/>
                    <a:lumOff val="35000"/>
                  </a:schemeClr>
                </a:solidFill>
                <a:latin typeface="Arial"/>
                <a:cs typeface="Arial"/>
              </a:rPr>
            </a:br>
            <a:r>
              <a:rPr lang="en-US" sz="3000" b="1" dirty="0" smtClean="0">
                <a:solidFill>
                  <a:srgbClr val="206F88"/>
                </a:solidFill>
                <a:latin typeface="Arial"/>
                <a:cs typeface="Arial"/>
              </a:rPr>
              <a:t/>
            </a:r>
            <a:br>
              <a:rPr lang="en-US" sz="3000" b="1" dirty="0" smtClean="0">
                <a:solidFill>
                  <a:srgbClr val="206F88"/>
                </a:solidFill>
                <a:latin typeface="Arial"/>
                <a:cs typeface="Arial"/>
              </a:rPr>
            </a:br>
            <a:endParaRPr lang="en-US" sz="3000" b="1" dirty="0">
              <a:solidFill>
                <a:srgbClr val="206F88"/>
              </a:solidFill>
              <a:latin typeface="Arial"/>
              <a:cs typeface="Arial"/>
            </a:endParaRPr>
          </a:p>
        </p:txBody>
      </p:sp>
      <p:sp>
        <p:nvSpPr>
          <p:cNvPr id="4" name="Rectangle 3"/>
          <p:cNvSpPr/>
          <p:nvPr/>
        </p:nvSpPr>
        <p:spPr>
          <a:xfrm>
            <a:off x="683568" y="1268760"/>
            <a:ext cx="6804248" cy="584775"/>
          </a:xfrm>
          <a:prstGeom prst="rect">
            <a:avLst/>
          </a:prstGeom>
        </p:spPr>
        <p:txBody>
          <a:bodyPr wrap="square">
            <a:spAutoFit/>
          </a:bodyPr>
          <a:lstStyle/>
          <a:p>
            <a:r>
              <a:rPr lang="hr-HR" sz="3200" b="1" i="1" dirty="0" smtClean="0">
                <a:solidFill>
                  <a:srgbClr val="2FB1CC"/>
                </a:solidFill>
              </a:rPr>
              <a:t>Sadržaj</a:t>
            </a:r>
            <a:endParaRPr lang="hr-HR" sz="3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2"/>
          <a:stretch>
            <a:fillRect/>
          </a:stretch>
        </p:blipFill>
        <p:spPr>
          <a:xfrm>
            <a:off x="5207" y="0"/>
            <a:ext cx="9133585" cy="6858000"/>
          </a:xfrm>
          <a:prstGeom prst="rect">
            <a:avLst/>
          </a:prstGeom>
        </p:spPr>
      </p:pic>
      <p:sp>
        <p:nvSpPr>
          <p:cNvPr id="6" name="Title 1"/>
          <p:cNvSpPr>
            <a:spLocks noGrp="1"/>
          </p:cNvSpPr>
          <p:nvPr>
            <p:ph type="ctrTitle"/>
          </p:nvPr>
        </p:nvSpPr>
        <p:spPr>
          <a:xfrm>
            <a:off x="611560" y="1524000"/>
            <a:ext cx="6480720" cy="5410200"/>
          </a:xfrm>
        </p:spPr>
        <p:txBody>
          <a:bodyPr anchor="t">
            <a:normAutofit/>
          </a:bodyPr>
          <a:lstStyle/>
          <a:p>
            <a:pPr algn="l"/>
            <a:r>
              <a:rPr lang="en-US" sz="1800" dirty="0" smtClean="0">
                <a:solidFill>
                  <a:schemeClr val="tx1">
                    <a:lumMod val="65000"/>
                    <a:lumOff val="35000"/>
                  </a:schemeClr>
                </a:solidFill>
                <a:latin typeface="Arial"/>
                <a:cs typeface="Arial"/>
              </a:rPr>
              <a:t/>
            </a:r>
            <a:br>
              <a:rPr lang="en-US" sz="1800" dirty="0" smtClean="0">
                <a:solidFill>
                  <a:schemeClr val="tx1">
                    <a:lumMod val="65000"/>
                    <a:lumOff val="35000"/>
                  </a:schemeClr>
                </a:solidFill>
                <a:latin typeface="Arial"/>
                <a:cs typeface="Arial"/>
              </a:rPr>
            </a:br>
            <a:r>
              <a:rPr lang="en-US" sz="3000" b="1" dirty="0" smtClean="0">
                <a:solidFill>
                  <a:srgbClr val="206F88"/>
                </a:solidFill>
                <a:latin typeface="Arial"/>
                <a:cs typeface="Arial"/>
              </a:rPr>
              <a:t/>
            </a:r>
            <a:br>
              <a:rPr lang="en-US" sz="3000" b="1" dirty="0" smtClean="0">
                <a:solidFill>
                  <a:srgbClr val="206F88"/>
                </a:solidFill>
                <a:latin typeface="Arial"/>
                <a:cs typeface="Arial"/>
              </a:rPr>
            </a:br>
            <a:endParaRPr lang="en-US" sz="3000" b="1" dirty="0">
              <a:solidFill>
                <a:srgbClr val="206F88"/>
              </a:solidFill>
              <a:latin typeface="Arial"/>
              <a:cs typeface="Arial"/>
            </a:endParaRPr>
          </a:p>
        </p:txBody>
      </p:sp>
      <p:graphicFrame>
        <p:nvGraphicFramePr>
          <p:cNvPr id="4" name="Diagram 3"/>
          <p:cNvGraphicFramePr/>
          <p:nvPr>
            <p:extLst>
              <p:ext uri="{D42A27DB-BD31-4B8C-83A1-F6EECF244321}">
                <p14:modId xmlns:p14="http://schemas.microsoft.com/office/powerpoint/2010/main" val="592956136"/>
              </p:ext>
            </p:extLst>
          </p:nvPr>
        </p:nvGraphicFramePr>
        <p:xfrm>
          <a:off x="1475656" y="1772816"/>
          <a:ext cx="6288360" cy="36908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2123728" y="332656"/>
            <a:ext cx="6804248" cy="584775"/>
          </a:xfrm>
          <a:prstGeom prst="rect">
            <a:avLst/>
          </a:prstGeom>
        </p:spPr>
        <p:txBody>
          <a:bodyPr wrap="square">
            <a:spAutoFit/>
          </a:bodyPr>
          <a:lstStyle/>
          <a:p>
            <a:pPr algn="r"/>
            <a:r>
              <a:rPr lang="hr-HR" sz="3200" b="1" dirty="0" smtClean="0">
                <a:solidFill>
                  <a:srgbClr val="2FB1CC"/>
                </a:solidFill>
              </a:rPr>
              <a:t>Agencija za mobilnost i programe EU</a:t>
            </a:r>
            <a:endParaRPr lang="hr-HR" sz="3200" dirty="0"/>
          </a:p>
        </p:txBody>
      </p:sp>
    </p:spTree>
    <p:extLst>
      <p:ext uri="{BB962C8B-B14F-4D97-AF65-F5344CB8AC3E}">
        <p14:creationId xmlns:p14="http://schemas.microsoft.com/office/powerpoint/2010/main" val="225588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2"/>
          <a:stretch>
            <a:fillRect/>
          </a:stretch>
        </p:blipFill>
        <p:spPr>
          <a:xfrm>
            <a:off x="5207" y="0"/>
            <a:ext cx="9133585" cy="6858000"/>
          </a:xfrm>
          <a:prstGeom prst="rect">
            <a:avLst/>
          </a:prstGeom>
        </p:spPr>
      </p:pic>
      <p:sp>
        <p:nvSpPr>
          <p:cNvPr id="6" name="Title 1"/>
          <p:cNvSpPr>
            <a:spLocks noGrp="1"/>
          </p:cNvSpPr>
          <p:nvPr>
            <p:ph type="ctrTitle"/>
          </p:nvPr>
        </p:nvSpPr>
        <p:spPr>
          <a:xfrm>
            <a:off x="611560" y="1524000"/>
            <a:ext cx="6480720" cy="5410200"/>
          </a:xfrm>
        </p:spPr>
        <p:txBody>
          <a:bodyPr anchor="t">
            <a:normAutofit/>
          </a:bodyPr>
          <a:lstStyle/>
          <a:p>
            <a:pPr algn="l"/>
            <a:r>
              <a:rPr lang="en-US" sz="1800" dirty="0" smtClean="0">
                <a:solidFill>
                  <a:schemeClr val="tx1">
                    <a:lumMod val="65000"/>
                    <a:lumOff val="35000"/>
                  </a:schemeClr>
                </a:solidFill>
                <a:latin typeface="Arial"/>
                <a:cs typeface="Arial"/>
              </a:rPr>
              <a:t/>
            </a:r>
            <a:br>
              <a:rPr lang="en-US" sz="1800" dirty="0" smtClean="0">
                <a:solidFill>
                  <a:schemeClr val="tx1">
                    <a:lumMod val="65000"/>
                    <a:lumOff val="35000"/>
                  </a:schemeClr>
                </a:solidFill>
                <a:latin typeface="Arial"/>
                <a:cs typeface="Arial"/>
              </a:rPr>
            </a:br>
            <a:r>
              <a:rPr lang="en-US" sz="3000" b="1" dirty="0" smtClean="0">
                <a:solidFill>
                  <a:srgbClr val="206F88"/>
                </a:solidFill>
                <a:latin typeface="Arial"/>
                <a:cs typeface="Arial"/>
              </a:rPr>
              <a:t/>
            </a:r>
            <a:br>
              <a:rPr lang="en-US" sz="3000" b="1" dirty="0" smtClean="0">
                <a:solidFill>
                  <a:srgbClr val="206F88"/>
                </a:solidFill>
                <a:latin typeface="Arial"/>
                <a:cs typeface="Arial"/>
              </a:rPr>
            </a:br>
            <a:endParaRPr lang="en-US" sz="3000" b="1" dirty="0">
              <a:solidFill>
                <a:srgbClr val="206F88"/>
              </a:solidFill>
              <a:latin typeface="Arial"/>
              <a:cs typeface="Arial"/>
            </a:endParaRPr>
          </a:p>
        </p:txBody>
      </p:sp>
      <p:sp>
        <p:nvSpPr>
          <p:cNvPr id="4" name="Rectangle 3"/>
          <p:cNvSpPr/>
          <p:nvPr/>
        </p:nvSpPr>
        <p:spPr>
          <a:xfrm>
            <a:off x="2195736" y="332656"/>
            <a:ext cx="6804248" cy="584775"/>
          </a:xfrm>
          <a:prstGeom prst="rect">
            <a:avLst/>
          </a:prstGeom>
        </p:spPr>
        <p:txBody>
          <a:bodyPr wrap="square">
            <a:spAutoFit/>
          </a:bodyPr>
          <a:lstStyle/>
          <a:p>
            <a:pPr algn="r"/>
            <a:r>
              <a:rPr lang="hr-HR" sz="3200" b="1" dirty="0" smtClean="0">
                <a:solidFill>
                  <a:srgbClr val="2FB1CC"/>
                </a:solidFill>
              </a:rPr>
              <a:t>Djelatnost Agencije</a:t>
            </a:r>
            <a:endParaRPr lang="hr-HR" sz="3200" dirty="0"/>
          </a:p>
        </p:txBody>
      </p:sp>
      <p:graphicFrame>
        <p:nvGraphicFramePr>
          <p:cNvPr id="10" name="Diagram 9"/>
          <p:cNvGraphicFramePr/>
          <p:nvPr>
            <p:extLst>
              <p:ext uri="{D42A27DB-BD31-4B8C-83A1-F6EECF244321}">
                <p14:modId xmlns:p14="http://schemas.microsoft.com/office/powerpoint/2010/main" val="2943143586"/>
              </p:ext>
            </p:extLst>
          </p:nvPr>
        </p:nvGraphicFramePr>
        <p:xfrm>
          <a:off x="1115616" y="1268760"/>
          <a:ext cx="7056784" cy="1959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extLst>
              <p:ext uri="{D42A27DB-BD31-4B8C-83A1-F6EECF244321}">
                <p14:modId xmlns:p14="http://schemas.microsoft.com/office/powerpoint/2010/main" val="1298931126"/>
              </p:ext>
            </p:extLst>
          </p:nvPr>
        </p:nvGraphicFramePr>
        <p:xfrm>
          <a:off x="1115616" y="3501008"/>
          <a:ext cx="7128792" cy="24482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56857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a:spLocks noChangeArrowheads="1"/>
          </p:cNvSpPr>
          <p:nvPr/>
        </p:nvSpPr>
        <p:spPr bwMode="auto">
          <a:xfrm>
            <a:off x="6183313" y="1897063"/>
            <a:ext cx="244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hr-HR" altLang="x-none" smtClean="0">
              <a:solidFill>
                <a:prstClr val="black"/>
              </a:solidFill>
              <a:latin typeface="Calibri" pitchFamily="34" charset="0"/>
            </a:endParaRPr>
          </a:p>
        </p:txBody>
      </p:sp>
      <p:sp>
        <p:nvSpPr>
          <p:cNvPr id="8" name="Rounded Rectangle 7"/>
          <p:cNvSpPr/>
          <p:nvPr/>
        </p:nvSpPr>
        <p:spPr>
          <a:xfrm>
            <a:off x="250825" y="1700808"/>
            <a:ext cx="3025031" cy="3960439"/>
          </a:xfrm>
          <a:prstGeom prst="roundRect">
            <a:avLst>
              <a:gd name="adj" fmla="val 5589"/>
            </a:avLst>
          </a:prstGeom>
          <a:solidFill>
            <a:schemeClr val="bg1">
              <a:lumMod val="65000"/>
            </a:schemeClr>
          </a:solidFill>
          <a:ln w="9525"/>
        </p:spPr>
        <p:style>
          <a:lnRef idx="3">
            <a:schemeClr val="lt1"/>
          </a:lnRef>
          <a:fillRef idx="1">
            <a:schemeClr val="accent6"/>
          </a:fillRef>
          <a:effectRef idx="1">
            <a:schemeClr val="accent6"/>
          </a:effectRef>
          <a:fontRef idx="minor">
            <a:schemeClr val="lt1"/>
          </a:fontRef>
        </p:style>
        <p:txBody>
          <a:bodyPr anchor="ctr"/>
          <a:lstStyle/>
          <a:p>
            <a:pPr lvl="1">
              <a:defRPr/>
            </a:pPr>
            <a:r>
              <a:rPr lang="hr-HR" sz="2000" b="1" i="1" dirty="0" smtClean="0">
                <a:solidFill>
                  <a:prstClr val="white"/>
                </a:solidFill>
              </a:rPr>
              <a:t>POLICY</a:t>
            </a:r>
            <a:r>
              <a:rPr lang="hr-HR" sz="2000" b="1" dirty="0" smtClean="0">
                <a:solidFill>
                  <a:prstClr val="white"/>
                </a:solidFill>
              </a:rPr>
              <a:t> MREŽE I INICIJATIVE </a:t>
            </a:r>
          </a:p>
          <a:p>
            <a:pPr lvl="1">
              <a:defRPr/>
            </a:pPr>
            <a:r>
              <a:rPr lang="hr-HR" dirty="0" smtClean="0">
                <a:solidFill>
                  <a:prstClr val="white"/>
                </a:solidFill>
              </a:rPr>
              <a:t>AMPEU</a:t>
            </a:r>
          </a:p>
          <a:p>
            <a:pPr marL="742950" lvl="1" indent="-285750">
              <a:buFont typeface="Arial" panose="020B0604020202020204" pitchFamily="34" charset="0"/>
              <a:buChar char="•"/>
              <a:defRPr/>
            </a:pPr>
            <a:r>
              <a:rPr lang="hr-HR" dirty="0" smtClean="0">
                <a:solidFill>
                  <a:prstClr val="white"/>
                </a:solidFill>
              </a:rPr>
              <a:t>eTwinning</a:t>
            </a:r>
          </a:p>
          <a:p>
            <a:pPr marL="742950" lvl="1" indent="-285750">
              <a:buFont typeface="Arial" panose="020B0604020202020204" pitchFamily="34" charset="0"/>
              <a:buChar char="•"/>
              <a:defRPr/>
            </a:pPr>
            <a:r>
              <a:rPr lang="hr-HR" dirty="0" smtClean="0">
                <a:solidFill>
                  <a:prstClr val="white"/>
                </a:solidFill>
              </a:rPr>
              <a:t>Europass</a:t>
            </a:r>
          </a:p>
          <a:p>
            <a:pPr marL="742950" lvl="1" indent="-285750">
              <a:buFont typeface="Arial" panose="020B0604020202020204" pitchFamily="34" charset="0"/>
              <a:buChar char="•"/>
              <a:defRPr/>
            </a:pPr>
            <a:r>
              <a:rPr lang="hr-HR" dirty="0" smtClean="0">
                <a:solidFill>
                  <a:prstClr val="white"/>
                </a:solidFill>
              </a:rPr>
              <a:t>ECVET</a:t>
            </a:r>
            <a:endParaRPr lang="hr-HR" dirty="0">
              <a:solidFill>
                <a:prstClr val="white"/>
              </a:solidFill>
            </a:endParaRPr>
          </a:p>
          <a:p>
            <a:pPr marL="742950" lvl="1" indent="-285750">
              <a:buFont typeface="Arial" panose="020B0604020202020204" pitchFamily="34" charset="0"/>
              <a:buChar char="•"/>
              <a:defRPr/>
            </a:pPr>
            <a:r>
              <a:rPr lang="hr-HR" dirty="0" smtClean="0">
                <a:solidFill>
                  <a:prstClr val="white"/>
                </a:solidFill>
              </a:rPr>
              <a:t>Euroguidance</a:t>
            </a:r>
          </a:p>
          <a:p>
            <a:pPr marL="742950" lvl="1" indent="-285750">
              <a:buFont typeface="Arial" panose="020B0604020202020204" pitchFamily="34" charset="0"/>
              <a:buChar char="•"/>
              <a:defRPr/>
            </a:pPr>
            <a:r>
              <a:rPr lang="hr-HR" dirty="0" smtClean="0">
                <a:solidFill>
                  <a:prstClr val="white"/>
                </a:solidFill>
              </a:rPr>
              <a:t>Europska oznaka jezika</a:t>
            </a:r>
          </a:p>
          <a:p>
            <a:pPr marL="742950" lvl="1" indent="-285750">
              <a:buFont typeface="Arial" panose="020B0604020202020204" pitchFamily="34" charset="0"/>
              <a:buChar char="•"/>
              <a:defRPr/>
            </a:pPr>
            <a:r>
              <a:rPr lang="hr-HR" dirty="0" err="1" smtClean="0">
                <a:solidFill>
                  <a:prstClr val="white"/>
                </a:solidFill>
              </a:rPr>
              <a:t>Eurodesk</a:t>
            </a:r>
            <a:endParaRPr lang="hr-HR" dirty="0" smtClean="0">
              <a:solidFill>
                <a:prstClr val="white"/>
              </a:solidFill>
            </a:endParaRPr>
          </a:p>
          <a:p>
            <a:pPr lvl="1">
              <a:defRPr/>
            </a:pPr>
            <a:r>
              <a:rPr lang="hr-HR" dirty="0" smtClean="0">
                <a:solidFill>
                  <a:prstClr val="white"/>
                </a:solidFill>
              </a:rPr>
              <a:t>MZOS</a:t>
            </a:r>
          </a:p>
          <a:p>
            <a:pPr marL="742950" lvl="1" indent="-285750">
              <a:buFont typeface="Arial" panose="020B0604020202020204" pitchFamily="34" charset="0"/>
              <a:buChar char="•"/>
              <a:defRPr/>
            </a:pPr>
            <a:r>
              <a:rPr lang="hr-HR" dirty="0" err="1" smtClean="0">
                <a:solidFill>
                  <a:prstClr val="white"/>
                </a:solidFill>
              </a:rPr>
              <a:t>Eurydice</a:t>
            </a:r>
            <a:endParaRPr lang="hr-HR" dirty="0" smtClean="0">
              <a:solidFill>
                <a:prstClr val="white"/>
              </a:solidFill>
            </a:endParaRPr>
          </a:p>
          <a:p>
            <a:pPr lvl="1">
              <a:defRPr/>
            </a:pPr>
            <a:r>
              <a:rPr lang="hr-HR" dirty="0" smtClean="0">
                <a:solidFill>
                  <a:schemeClr val="bg1"/>
                </a:solidFill>
              </a:rPr>
              <a:t>ASOO</a:t>
            </a:r>
          </a:p>
          <a:p>
            <a:pPr marL="742950" lvl="1" indent="-285750">
              <a:buFont typeface="Arial" panose="020B0604020202020204" pitchFamily="34" charset="0"/>
              <a:buChar char="•"/>
              <a:defRPr/>
            </a:pPr>
            <a:r>
              <a:rPr lang="hr-HR" dirty="0" smtClean="0">
                <a:solidFill>
                  <a:schemeClr val="bg1"/>
                </a:solidFill>
              </a:rPr>
              <a:t>EPALE</a:t>
            </a:r>
            <a:endParaRPr lang="hr-HR" dirty="0">
              <a:solidFill>
                <a:schemeClr val="bg1"/>
              </a:solidFill>
            </a:endParaRPr>
          </a:p>
        </p:txBody>
      </p:sp>
      <p:sp>
        <p:nvSpPr>
          <p:cNvPr id="11" name="Rounded Rectangle 10"/>
          <p:cNvSpPr/>
          <p:nvPr/>
        </p:nvSpPr>
        <p:spPr>
          <a:xfrm>
            <a:off x="4692651" y="1326356"/>
            <a:ext cx="4211637" cy="893762"/>
          </a:xfrm>
          <a:prstGeom prst="roundRect">
            <a:avLst>
              <a:gd name="adj" fmla="val 9458"/>
            </a:avLst>
          </a:prstGeom>
          <a:solidFill>
            <a:schemeClr val="accent5">
              <a:lumMod val="60000"/>
              <a:lumOff val="40000"/>
            </a:schemeClr>
          </a:solidFill>
          <a:ln w="12700">
            <a:solidFill>
              <a:schemeClr val="bg1"/>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hr-HR" sz="6000" b="1" dirty="0">
                <a:solidFill>
                  <a:prstClr val="white"/>
                </a:solidFill>
              </a:rPr>
              <a:t>Erasmus +</a:t>
            </a:r>
          </a:p>
        </p:txBody>
      </p:sp>
      <p:sp>
        <p:nvSpPr>
          <p:cNvPr id="12" name="Rounded Rectangle 11"/>
          <p:cNvSpPr/>
          <p:nvPr/>
        </p:nvSpPr>
        <p:spPr>
          <a:xfrm>
            <a:off x="5534025" y="2436118"/>
            <a:ext cx="3344342" cy="704850"/>
          </a:xfrm>
          <a:prstGeom prst="roundRect">
            <a:avLst>
              <a:gd name="adj" fmla="val 10340"/>
            </a:avLst>
          </a:prstGeom>
          <a:solidFill>
            <a:schemeClr val="accent5">
              <a:lumMod val="60000"/>
              <a:lumOff val="40000"/>
            </a:schemeClr>
          </a:solidFill>
          <a:ln w="9525">
            <a:solidFill>
              <a:schemeClr val="bg1"/>
            </a:solidFill>
          </a:ln>
        </p:spPr>
        <p:style>
          <a:lnRef idx="2">
            <a:schemeClr val="dk1"/>
          </a:lnRef>
          <a:fillRef idx="1">
            <a:schemeClr val="lt1"/>
          </a:fillRef>
          <a:effectRef idx="0">
            <a:schemeClr val="dk1"/>
          </a:effectRef>
          <a:fontRef idx="minor">
            <a:schemeClr val="dk1"/>
          </a:fontRef>
        </p:style>
        <p:txBody>
          <a:bodyPr anchor="ctr"/>
          <a:lstStyle/>
          <a:p>
            <a:pPr>
              <a:defRPr/>
            </a:pPr>
            <a:r>
              <a:rPr lang="pl-PL" sz="2000" dirty="0">
                <a:solidFill>
                  <a:prstClr val="white"/>
                </a:solidFill>
              </a:rPr>
              <a:t>Mobilnost u svrhu učenja za pojedince</a:t>
            </a:r>
            <a:endParaRPr lang="hr-HR" sz="2000" dirty="0">
              <a:solidFill>
                <a:prstClr val="white"/>
              </a:solidFill>
            </a:endParaRPr>
          </a:p>
        </p:txBody>
      </p:sp>
      <p:sp>
        <p:nvSpPr>
          <p:cNvPr id="13" name="Rounded Rectangle 12"/>
          <p:cNvSpPr/>
          <p:nvPr/>
        </p:nvSpPr>
        <p:spPr>
          <a:xfrm>
            <a:off x="5534025" y="3876278"/>
            <a:ext cx="3370263" cy="704850"/>
          </a:xfrm>
          <a:prstGeom prst="roundRect">
            <a:avLst>
              <a:gd name="adj" fmla="val 10340"/>
            </a:avLst>
          </a:prstGeom>
          <a:solidFill>
            <a:schemeClr val="accent5">
              <a:lumMod val="60000"/>
              <a:lumOff val="40000"/>
            </a:schemeClr>
          </a:solidFill>
          <a:ln w="9525">
            <a:solidFill>
              <a:schemeClr val="bg1"/>
            </a:solidFill>
          </a:ln>
        </p:spPr>
        <p:style>
          <a:lnRef idx="2">
            <a:schemeClr val="dk1"/>
          </a:lnRef>
          <a:fillRef idx="1">
            <a:schemeClr val="lt1"/>
          </a:fillRef>
          <a:effectRef idx="0">
            <a:schemeClr val="dk1"/>
          </a:effectRef>
          <a:fontRef idx="minor">
            <a:schemeClr val="dk1"/>
          </a:fontRef>
        </p:style>
        <p:txBody>
          <a:bodyPr anchor="ctr"/>
          <a:lstStyle/>
          <a:p>
            <a:pPr>
              <a:defRPr/>
            </a:pPr>
            <a:r>
              <a:rPr lang="pl-PL" sz="2000" dirty="0">
                <a:solidFill>
                  <a:prstClr val="white"/>
                </a:solidFill>
              </a:rPr>
              <a:t>Suradnja za inovacije i razmjenu dobre prakse</a:t>
            </a:r>
            <a:endParaRPr lang="hr-HR" sz="2000" dirty="0">
              <a:solidFill>
                <a:prstClr val="white"/>
              </a:solidFill>
            </a:endParaRPr>
          </a:p>
        </p:txBody>
      </p:sp>
      <p:sp>
        <p:nvSpPr>
          <p:cNvPr id="14" name="Rounded Rectangle 13"/>
          <p:cNvSpPr/>
          <p:nvPr/>
        </p:nvSpPr>
        <p:spPr>
          <a:xfrm>
            <a:off x="5534025" y="5390033"/>
            <a:ext cx="3370263" cy="703263"/>
          </a:xfrm>
          <a:prstGeom prst="roundRect">
            <a:avLst>
              <a:gd name="adj" fmla="val 10340"/>
            </a:avLst>
          </a:prstGeom>
          <a:solidFill>
            <a:schemeClr val="accent5">
              <a:lumMod val="60000"/>
              <a:lumOff val="40000"/>
            </a:schemeClr>
          </a:solidFill>
          <a:ln w="9525">
            <a:solidFill>
              <a:schemeClr val="bg1"/>
            </a:solidFill>
          </a:ln>
        </p:spPr>
        <p:style>
          <a:lnRef idx="2">
            <a:schemeClr val="dk1"/>
          </a:lnRef>
          <a:fillRef idx="1">
            <a:schemeClr val="lt1"/>
          </a:fillRef>
          <a:effectRef idx="0">
            <a:schemeClr val="dk1"/>
          </a:effectRef>
          <a:fontRef idx="minor">
            <a:schemeClr val="dk1"/>
          </a:fontRef>
        </p:style>
        <p:txBody>
          <a:bodyPr anchor="ctr"/>
          <a:lstStyle/>
          <a:p>
            <a:pPr>
              <a:defRPr/>
            </a:pPr>
            <a:r>
              <a:rPr lang="hr-HR" sz="2000" dirty="0">
                <a:solidFill>
                  <a:prstClr val="white"/>
                </a:solidFill>
              </a:rPr>
              <a:t>Podrška reformi politika</a:t>
            </a:r>
          </a:p>
        </p:txBody>
      </p:sp>
      <p:sp>
        <p:nvSpPr>
          <p:cNvPr id="15" name="Rounded Rectangle 14"/>
          <p:cNvSpPr/>
          <p:nvPr/>
        </p:nvSpPr>
        <p:spPr>
          <a:xfrm>
            <a:off x="4692651" y="2451100"/>
            <a:ext cx="774700" cy="1209675"/>
          </a:xfrm>
          <a:prstGeom prst="roundRect">
            <a:avLst>
              <a:gd name="adj" fmla="val 10340"/>
            </a:avLst>
          </a:prstGeom>
          <a:solidFill>
            <a:srgbClr val="F96327">
              <a:alpha val="74902"/>
            </a:srgbClr>
          </a:solidFill>
          <a:ln w="9525">
            <a:solidFill>
              <a:schemeClr val="lt1"/>
            </a:solidFill>
          </a:ln>
        </p:spPr>
        <p:style>
          <a:lnRef idx="3">
            <a:schemeClr val="lt1"/>
          </a:lnRef>
          <a:fillRef idx="1">
            <a:schemeClr val="accent6"/>
          </a:fillRef>
          <a:effectRef idx="1">
            <a:schemeClr val="accent6"/>
          </a:effectRef>
          <a:fontRef idx="minor">
            <a:schemeClr val="lt1"/>
          </a:fontRef>
        </p:style>
        <p:txBody>
          <a:bodyPr anchor="ctr"/>
          <a:lstStyle/>
          <a:p>
            <a:pPr algn="ctr">
              <a:defRPr/>
            </a:pPr>
            <a:r>
              <a:rPr lang="pl-PL" sz="2000" b="1" dirty="0">
                <a:solidFill>
                  <a:prstClr val="white"/>
                </a:solidFill>
              </a:rPr>
              <a:t>KA1</a:t>
            </a:r>
            <a:endParaRPr lang="hr-HR" sz="2000" b="1" dirty="0">
              <a:solidFill>
                <a:prstClr val="white"/>
              </a:solidFill>
            </a:endParaRPr>
          </a:p>
        </p:txBody>
      </p:sp>
      <p:sp>
        <p:nvSpPr>
          <p:cNvPr id="16" name="Rounded Rectangle 15"/>
          <p:cNvSpPr/>
          <p:nvPr/>
        </p:nvSpPr>
        <p:spPr>
          <a:xfrm>
            <a:off x="4686301" y="3861048"/>
            <a:ext cx="776287" cy="1187450"/>
          </a:xfrm>
          <a:prstGeom prst="roundRect">
            <a:avLst>
              <a:gd name="adj" fmla="val 10340"/>
            </a:avLst>
          </a:prstGeom>
          <a:solidFill>
            <a:srgbClr val="F96327">
              <a:alpha val="75000"/>
            </a:srgbClr>
          </a:solidFill>
          <a:ln w="9525">
            <a:solidFill>
              <a:schemeClr val="lt1"/>
            </a:solidFill>
          </a:ln>
        </p:spPr>
        <p:style>
          <a:lnRef idx="3">
            <a:schemeClr val="lt1"/>
          </a:lnRef>
          <a:fillRef idx="1">
            <a:schemeClr val="accent6"/>
          </a:fillRef>
          <a:effectRef idx="1">
            <a:schemeClr val="accent6"/>
          </a:effectRef>
          <a:fontRef idx="minor">
            <a:schemeClr val="lt1"/>
          </a:fontRef>
        </p:style>
        <p:txBody>
          <a:bodyPr anchor="ctr"/>
          <a:lstStyle/>
          <a:p>
            <a:pPr algn="ctr">
              <a:defRPr/>
            </a:pPr>
            <a:r>
              <a:rPr lang="pl-PL" sz="2000" b="1" dirty="0">
                <a:solidFill>
                  <a:prstClr val="white"/>
                </a:solidFill>
              </a:rPr>
              <a:t>KA2</a:t>
            </a:r>
            <a:endParaRPr lang="hr-HR" sz="2000" b="1" dirty="0">
              <a:solidFill>
                <a:prstClr val="white"/>
              </a:solidFill>
            </a:endParaRPr>
          </a:p>
        </p:txBody>
      </p:sp>
      <p:sp>
        <p:nvSpPr>
          <p:cNvPr id="17" name="Rounded Rectangle 16"/>
          <p:cNvSpPr/>
          <p:nvPr/>
        </p:nvSpPr>
        <p:spPr>
          <a:xfrm>
            <a:off x="4686301" y="5388446"/>
            <a:ext cx="774700" cy="704850"/>
          </a:xfrm>
          <a:prstGeom prst="roundRect">
            <a:avLst>
              <a:gd name="adj" fmla="val 10340"/>
            </a:avLst>
          </a:prstGeom>
          <a:solidFill>
            <a:srgbClr val="F96327">
              <a:alpha val="75000"/>
            </a:srgbClr>
          </a:solidFill>
          <a:ln w="9525">
            <a:solidFill>
              <a:schemeClr val="lt1"/>
            </a:solidFill>
          </a:ln>
        </p:spPr>
        <p:style>
          <a:lnRef idx="3">
            <a:schemeClr val="lt1"/>
          </a:lnRef>
          <a:fillRef idx="1">
            <a:schemeClr val="accent6"/>
          </a:fillRef>
          <a:effectRef idx="1">
            <a:schemeClr val="accent6"/>
          </a:effectRef>
          <a:fontRef idx="minor">
            <a:schemeClr val="lt1"/>
          </a:fontRef>
        </p:style>
        <p:txBody>
          <a:bodyPr anchor="ctr"/>
          <a:lstStyle/>
          <a:p>
            <a:pPr algn="ctr">
              <a:defRPr/>
            </a:pPr>
            <a:r>
              <a:rPr lang="pl-PL" sz="2000" b="1" dirty="0">
                <a:solidFill>
                  <a:prstClr val="white"/>
                </a:solidFill>
              </a:rPr>
              <a:t>KA3</a:t>
            </a:r>
            <a:endParaRPr lang="hr-HR" sz="2000" b="1" dirty="0">
              <a:solidFill>
                <a:prstClr val="white"/>
              </a:solidFill>
            </a:endParaRPr>
          </a:p>
        </p:txBody>
      </p:sp>
      <p:sp>
        <p:nvSpPr>
          <p:cNvPr id="18" name="Rounded Rectangle 17"/>
          <p:cNvSpPr/>
          <p:nvPr/>
        </p:nvSpPr>
        <p:spPr>
          <a:xfrm>
            <a:off x="5534025" y="3212976"/>
            <a:ext cx="3370263" cy="401637"/>
          </a:xfrm>
          <a:prstGeom prst="roundRect">
            <a:avLst>
              <a:gd name="adj" fmla="val 17387"/>
            </a:avLst>
          </a:prstGeom>
          <a:solidFill>
            <a:srgbClr val="F96327">
              <a:alpha val="75000"/>
            </a:srgbClr>
          </a:solidFill>
          <a:ln w="9525">
            <a:solidFill>
              <a:schemeClr val="lt1"/>
            </a:solidFill>
          </a:ln>
        </p:spPr>
        <p:style>
          <a:lnRef idx="2">
            <a:schemeClr val="dk1"/>
          </a:lnRef>
          <a:fillRef idx="1">
            <a:schemeClr val="lt1"/>
          </a:fillRef>
          <a:effectRef idx="0">
            <a:schemeClr val="dk1"/>
          </a:effectRef>
          <a:fontRef idx="minor">
            <a:schemeClr val="dk1"/>
          </a:fontRef>
        </p:style>
        <p:txBody>
          <a:bodyPr anchor="ctr"/>
          <a:lstStyle/>
          <a:p>
            <a:pPr>
              <a:defRPr/>
            </a:pPr>
            <a:r>
              <a:rPr lang="hr-HR" sz="2000" dirty="0">
                <a:solidFill>
                  <a:prstClr val="white"/>
                </a:solidFill>
              </a:rPr>
              <a:t>Projekti mobilnosti</a:t>
            </a:r>
          </a:p>
        </p:txBody>
      </p:sp>
      <p:sp>
        <p:nvSpPr>
          <p:cNvPr id="19" name="Rounded Rectangle 18"/>
          <p:cNvSpPr/>
          <p:nvPr/>
        </p:nvSpPr>
        <p:spPr>
          <a:xfrm>
            <a:off x="5534025" y="4683546"/>
            <a:ext cx="3370263" cy="401638"/>
          </a:xfrm>
          <a:prstGeom prst="roundRect">
            <a:avLst>
              <a:gd name="adj" fmla="val 17387"/>
            </a:avLst>
          </a:prstGeom>
          <a:solidFill>
            <a:srgbClr val="F96327">
              <a:alpha val="75000"/>
            </a:srgbClr>
          </a:solidFill>
          <a:ln w="9525">
            <a:solidFill>
              <a:schemeClr val="lt1"/>
            </a:solidFill>
          </a:ln>
        </p:spPr>
        <p:style>
          <a:lnRef idx="2">
            <a:schemeClr val="dk1"/>
          </a:lnRef>
          <a:fillRef idx="1">
            <a:schemeClr val="lt1"/>
          </a:fillRef>
          <a:effectRef idx="0">
            <a:schemeClr val="dk1"/>
          </a:effectRef>
          <a:fontRef idx="minor">
            <a:schemeClr val="dk1"/>
          </a:fontRef>
        </p:style>
        <p:txBody>
          <a:bodyPr anchor="ctr"/>
          <a:lstStyle/>
          <a:p>
            <a:pPr>
              <a:defRPr/>
            </a:pPr>
            <a:r>
              <a:rPr lang="hr-HR" sz="2000" dirty="0">
                <a:solidFill>
                  <a:prstClr val="white"/>
                </a:solidFill>
              </a:rPr>
              <a:t>Strateška partnerstva</a:t>
            </a:r>
          </a:p>
        </p:txBody>
      </p:sp>
      <p:sp>
        <p:nvSpPr>
          <p:cNvPr id="6" name="Right Arrow 5"/>
          <p:cNvSpPr/>
          <p:nvPr/>
        </p:nvSpPr>
        <p:spPr>
          <a:xfrm>
            <a:off x="3275856" y="2451100"/>
            <a:ext cx="1412032" cy="2562076"/>
          </a:xfrm>
          <a:prstGeom prst="rightArrow">
            <a:avLst>
              <a:gd name="adj1" fmla="val 48546"/>
              <a:gd name="adj2" fmla="val 59685"/>
            </a:avLst>
          </a:prstGeom>
          <a:solidFill>
            <a:srgbClr val="EE7A46">
              <a:alpha val="37000"/>
            </a:srgbClr>
          </a:solidFill>
          <a:ln w="9525"/>
        </p:spPr>
        <p:style>
          <a:lnRef idx="3">
            <a:schemeClr val="lt1"/>
          </a:lnRef>
          <a:fillRef idx="1">
            <a:schemeClr val="accent6"/>
          </a:fillRef>
          <a:effectRef idx="1">
            <a:schemeClr val="accent6"/>
          </a:effectRef>
          <a:fontRef idx="minor">
            <a:schemeClr val="lt1"/>
          </a:fontRef>
        </p:style>
        <p:txBody>
          <a:bodyPr anchor="ctr"/>
          <a:lstStyle/>
          <a:p>
            <a:pPr algn="ctr">
              <a:defRPr/>
            </a:pPr>
            <a:endParaRPr lang="hr-HR" sz="1600" dirty="0">
              <a:solidFill>
                <a:prstClr val="white"/>
              </a:solidFill>
            </a:endParaRPr>
          </a:p>
        </p:txBody>
      </p:sp>
    </p:spTree>
    <p:extLst>
      <p:ext uri="{BB962C8B-B14F-4D97-AF65-F5344CB8AC3E}">
        <p14:creationId xmlns:p14="http://schemas.microsoft.com/office/powerpoint/2010/main" val="349776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29766"/>
            <a:ext cx="913288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pPr algn="r"/>
            <a:r>
              <a:rPr lang="hr-HR" sz="3600" b="1" dirty="0" smtClean="0"/>
              <a:t/>
            </a:r>
            <a:br>
              <a:rPr lang="hr-HR" sz="3600" b="1" dirty="0" smtClean="0"/>
            </a:br>
            <a:r>
              <a:rPr lang="en-US" sz="3600" b="1" dirty="0"/>
              <a:t/>
            </a:r>
            <a:br>
              <a:rPr lang="en-US" sz="3600" b="1" dirty="0"/>
            </a:br>
            <a:endParaRPr lang="hr-HR" sz="3600" b="1" dirty="0">
              <a:solidFill>
                <a:schemeClr val="accent5"/>
              </a:solidFill>
            </a:endParaRPr>
          </a:p>
        </p:txBody>
      </p:sp>
      <p:sp>
        <p:nvSpPr>
          <p:cNvPr id="5" name="Rectangle 4"/>
          <p:cNvSpPr/>
          <p:nvPr/>
        </p:nvSpPr>
        <p:spPr>
          <a:xfrm>
            <a:off x="524162" y="1726853"/>
            <a:ext cx="2376264" cy="4329673"/>
          </a:xfrm>
          <a:prstGeom prst="rect">
            <a:avLst/>
          </a:prstGeom>
          <a:solidFill>
            <a:srgbClr val="938678">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8900" lvl="0" indent="-88900">
              <a:buFont typeface="Arial" panose="020B0604020202020204" pitchFamily="34" charset="0"/>
              <a:buChar char="•"/>
              <a:tabLst>
                <a:tab pos="88900" algn="l"/>
              </a:tabLst>
            </a:pPr>
            <a:r>
              <a:rPr lang="hr-HR" b="1" dirty="0">
                <a:solidFill>
                  <a:srgbClr val="206F88"/>
                </a:solidFill>
              </a:rPr>
              <a:t> Mobilnost osoblja </a:t>
            </a:r>
            <a:r>
              <a:rPr lang="hr-HR" b="1" dirty="0" smtClean="0">
                <a:solidFill>
                  <a:srgbClr val="206F88"/>
                </a:solidFill>
              </a:rPr>
              <a:t> </a:t>
            </a:r>
          </a:p>
          <a:p>
            <a:pPr lvl="0">
              <a:tabLst>
                <a:tab pos="88900" algn="l"/>
              </a:tabLst>
            </a:pPr>
            <a:r>
              <a:rPr lang="hr-HR" b="1" dirty="0" smtClean="0">
                <a:solidFill>
                  <a:srgbClr val="206F88"/>
                </a:solidFill>
              </a:rPr>
              <a:t>  (obrazovni djelatnici</a:t>
            </a:r>
            <a:r>
              <a:rPr lang="hr-HR" b="1" dirty="0">
                <a:solidFill>
                  <a:srgbClr val="206F88"/>
                </a:solidFill>
              </a:rPr>
              <a:t>)</a:t>
            </a:r>
          </a:p>
          <a:p>
            <a:pPr marL="88900" lvl="0" indent="-88900">
              <a:buFont typeface="Arial" panose="020B0604020202020204" pitchFamily="34" charset="0"/>
              <a:buChar char="•"/>
              <a:tabLst>
                <a:tab pos="88900" algn="l"/>
              </a:tabLst>
            </a:pPr>
            <a:r>
              <a:rPr lang="hr-HR" b="1" dirty="0">
                <a:solidFill>
                  <a:schemeClr val="tx1">
                    <a:lumMod val="65000"/>
                    <a:lumOff val="35000"/>
                  </a:schemeClr>
                </a:solidFill>
              </a:rPr>
              <a:t> Mobilnost studenata </a:t>
            </a:r>
            <a:endParaRPr lang="hr-HR" b="1" dirty="0" smtClean="0">
              <a:solidFill>
                <a:schemeClr val="tx1">
                  <a:lumMod val="65000"/>
                  <a:lumOff val="35000"/>
                </a:schemeClr>
              </a:solidFill>
            </a:endParaRPr>
          </a:p>
          <a:p>
            <a:pPr lvl="0">
              <a:tabLst>
                <a:tab pos="88900" algn="l"/>
              </a:tabLst>
            </a:pPr>
            <a:r>
              <a:rPr lang="hr-HR" b="1" dirty="0" smtClean="0">
                <a:solidFill>
                  <a:schemeClr val="tx1">
                    <a:lumMod val="65000"/>
                    <a:lumOff val="35000"/>
                  </a:schemeClr>
                </a:solidFill>
              </a:rPr>
              <a:t>   i </a:t>
            </a:r>
            <a:r>
              <a:rPr lang="hr-HR" b="1" dirty="0">
                <a:solidFill>
                  <a:schemeClr val="tx1">
                    <a:lumMod val="65000"/>
                    <a:lumOff val="35000"/>
                  </a:schemeClr>
                </a:solidFill>
              </a:rPr>
              <a:t>učenika</a:t>
            </a:r>
          </a:p>
          <a:p>
            <a:pPr marL="88900" indent="-88900">
              <a:buFont typeface="Arial" panose="020B0604020202020204" pitchFamily="34" charset="0"/>
              <a:buChar char="•"/>
              <a:tabLst>
                <a:tab pos="88900" algn="l"/>
              </a:tabLst>
            </a:pPr>
            <a:r>
              <a:rPr lang="pl-PL" b="1" dirty="0" smtClean="0">
                <a:solidFill>
                  <a:schemeClr val="tx1">
                    <a:lumMod val="50000"/>
                    <a:lumOff val="50000"/>
                  </a:schemeClr>
                </a:solidFill>
              </a:rPr>
              <a:t> Jamstvo </a:t>
            </a:r>
            <a:r>
              <a:rPr lang="pl-PL" b="1" dirty="0">
                <a:solidFill>
                  <a:schemeClr val="tx1">
                    <a:lumMod val="50000"/>
                    <a:lumOff val="50000"/>
                  </a:schemeClr>
                </a:solidFill>
              </a:rPr>
              <a:t>za zajmove </a:t>
            </a:r>
            <a:r>
              <a:rPr lang="pl-PL" b="1" dirty="0" smtClean="0">
                <a:solidFill>
                  <a:schemeClr val="tx1">
                    <a:lumMod val="50000"/>
                    <a:lumOff val="50000"/>
                  </a:schemeClr>
                </a:solidFill>
              </a:rPr>
              <a:t> </a:t>
            </a:r>
          </a:p>
          <a:p>
            <a:pPr>
              <a:tabLst>
                <a:tab pos="88900" algn="l"/>
              </a:tabLst>
            </a:pPr>
            <a:r>
              <a:rPr lang="pl-PL" b="1" dirty="0" smtClean="0">
                <a:solidFill>
                  <a:schemeClr val="tx1">
                    <a:lumMod val="50000"/>
                    <a:lumOff val="50000"/>
                  </a:schemeClr>
                </a:solidFill>
              </a:rPr>
              <a:t>   za </a:t>
            </a:r>
            <a:r>
              <a:rPr lang="pl-PL" b="1" dirty="0">
                <a:solidFill>
                  <a:schemeClr val="tx1">
                    <a:lumMod val="50000"/>
                    <a:lumOff val="50000"/>
                  </a:schemeClr>
                </a:solidFill>
              </a:rPr>
              <a:t>studente </a:t>
            </a:r>
            <a:r>
              <a:rPr lang="pl-PL" b="1" dirty="0" smtClean="0">
                <a:solidFill>
                  <a:schemeClr val="tx1">
                    <a:lumMod val="50000"/>
                    <a:lumOff val="50000"/>
                  </a:schemeClr>
                </a:solidFill>
              </a:rPr>
              <a:t> </a:t>
            </a:r>
          </a:p>
          <a:p>
            <a:pPr>
              <a:tabLst>
                <a:tab pos="88900" algn="l"/>
              </a:tabLst>
            </a:pPr>
            <a:r>
              <a:rPr lang="pl-PL" b="1" dirty="0" smtClean="0">
                <a:solidFill>
                  <a:schemeClr val="tx1">
                    <a:lumMod val="50000"/>
                    <a:lumOff val="50000"/>
                  </a:schemeClr>
                </a:solidFill>
              </a:rPr>
              <a:t>   diplomskih </a:t>
            </a:r>
            <a:r>
              <a:rPr lang="pl-PL" b="1" dirty="0">
                <a:solidFill>
                  <a:schemeClr val="tx1">
                    <a:lumMod val="50000"/>
                    <a:lumOff val="50000"/>
                  </a:schemeClr>
                </a:solidFill>
              </a:rPr>
              <a:t>studija</a:t>
            </a:r>
            <a:endParaRPr lang="hr-HR" b="1" dirty="0">
              <a:solidFill>
                <a:schemeClr val="tx1">
                  <a:lumMod val="50000"/>
                  <a:lumOff val="50000"/>
                </a:schemeClr>
              </a:solidFill>
            </a:endParaRPr>
          </a:p>
          <a:p>
            <a:pPr marL="88900" indent="-88900">
              <a:buFont typeface="Arial" panose="020B0604020202020204" pitchFamily="34" charset="0"/>
              <a:buChar char="•"/>
              <a:tabLst>
                <a:tab pos="88900" algn="l"/>
              </a:tabLst>
            </a:pPr>
            <a:r>
              <a:rPr lang="hr-HR" b="1" dirty="0" smtClean="0">
                <a:solidFill>
                  <a:schemeClr val="tx1">
                    <a:lumMod val="65000"/>
                    <a:lumOff val="35000"/>
                  </a:schemeClr>
                </a:solidFill>
              </a:rPr>
              <a:t> Združeni </a:t>
            </a:r>
            <a:r>
              <a:rPr lang="hr-HR" b="1" dirty="0">
                <a:solidFill>
                  <a:schemeClr val="tx1">
                    <a:lumMod val="65000"/>
                    <a:lumOff val="35000"/>
                  </a:schemeClr>
                </a:solidFill>
              </a:rPr>
              <a:t>diplomski </a:t>
            </a:r>
            <a:r>
              <a:rPr lang="hr-HR" b="1" dirty="0" smtClean="0">
                <a:solidFill>
                  <a:schemeClr val="tx1">
                    <a:lumMod val="65000"/>
                    <a:lumOff val="35000"/>
                  </a:schemeClr>
                </a:solidFill>
              </a:rPr>
              <a:t>  </a:t>
            </a:r>
          </a:p>
          <a:p>
            <a:pP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  studiji</a:t>
            </a:r>
            <a:endParaRPr lang="hr-HR" b="1" dirty="0">
              <a:solidFill>
                <a:schemeClr val="tx1">
                  <a:lumMod val="65000"/>
                  <a:lumOff val="35000"/>
                </a:schemeClr>
              </a:solidFill>
            </a:endParaRPr>
          </a:p>
          <a:p>
            <a:pPr marL="88900" lvl="0" indent="-88900">
              <a:buFont typeface="Arial" panose="020B0604020202020204" pitchFamily="34" charset="0"/>
              <a:buChar char="•"/>
              <a:tabLst>
                <a:tab pos="88900" algn="l"/>
              </a:tabLst>
            </a:pPr>
            <a:r>
              <a:rPr lang="hr-HR" b="1" dirty="0" smtClean="0">
                <a:solidFill>
                  <a:schemeClr val="tx1">
                    <a:lumMod val="65000"/>
                    <a:lumOff val="35000"/>
                  </a:schemeClr>
                </a:solidFill>
              </a:rPr>
              <a:t> </a:t>
            </a:r>
            <a:r>
              <a:rPr lang="hr-HR" b="1" dirty="0">
                <a:solidFill>
                  <a:schemeClr val="tx1">
                    <a:lumMod val="65000"/>
                    <a:lumOff val="35000"/>
                  </a:schemeClr>
                </a:solidFill>
              </a:rPr>
              <a:t>Mobilnost mladih</a:t>
            </a:r>
          </a:p>
          <a:p>
            <a:pPr lvl="0">
              <a:buFont typeface="Arial" pitchFamily="34" charset="0"/>
              <a:buChar char="•"/>
            </a:pPr>
            <a:endParaRPr lang="hr-HR" b="1" dirty="0">
              <a:solidFill>
                <a:srgbClr val="2FB1CC"/>
              </a:solidFill>
            </a:endParaRPr>
          </a:p>
        </p:txBody>
      </p:sp>
      <p:sp>
        <p:nvSpPr>
          <p:cNvPr id="6" name="Rectangle 5"/>
          <p:cNvSpPr/>
          <p:nvPr/>
        </p:nvSpPr>
        <p:spPr>
          <a:xfrm>
            <a:off x="3563888" y="1726852"/>
            <a:ext cx="2567606" cy="4582467"/>
          </a:xfrm>
          <a:prstGeom prst="rect">
            <a:avLst/>
          </a:prstGeom>
          <a:solidFill>
            <a:srgbClr val="938678">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8900" indent="-88900">
              <a:buFont typeface="Arial" panose="020B0604020202020204" pitchFamily="34" charset="0"/>
              <a:buChar char="•"/>
              <a:tabLst>
                <a:tab pos="88900" algn="l"/>
              </a:tabLst>
            </a:pPr>
            <a:r>
              <a:rPr lang="hr-HR" b="1" dirty="0">
                <a:solidFill>
                  <a:srgbClr val="206F88"/>
                </a:solidFill>
              </a:rPr>
              <a:t> </a:t>
            </a:r>
            <a:r>
              <a:rPr lang="hr-HR" b="1" dirty="0" smtClean="0">
                <a:solidFill>
                  <a:srgbClr val="206F88"/>
                </a:solidFill>
              </a:rPr>
              <a:t> Strateška  </a:t>
            </a:r>
          </a:p>
          <a:p>
            <a:pPr>
              <a:tabLst>
                <a:tab pos="88900" algn="l"/>
              </a:tabLst>
            </a:pPr>
            <a:r>
              <a:rPr lang="hr-HR" b="1" dirty="0">
                <a:solidFill>
                  <a:srgbClr val="206F88"/>
                </a:solidFill>
              </a:rPr>
              <a:t> </a:t>
            </a:r>
            <a:r>
              <a:rPr lang="hr-HR" b="1" dirty="0" smtClean="0">
                <a:solidFill>
                  <a:srgbClr val="206F88"/>
                </a:solidFill>
              </a:rPr>
              <a:t>   partnerstva</a:t>
            </a:r>
            <a:endParaRPr lang="hr-HR" b="1" dirty="0">
              <a:solidFill>
                <a:srgbClr val="206F88"/>
              </a:solidFill>
            </a:endParaRPr>
          </a:p>
          <a:p>
            <a:pPr marL="177800" indent="-177800">
              <a:buFont typeface="Arial" panose="020B0604020202020204" pitchFamily="34" charset="0"/>
              <a:buChar char="•"/>
              <a:tabLst>
                <a:tab pos="88900" algn="l"/>
              </a:tabLst>
            </a:pPr>
            <a:r>
              <a:rPr lang="hr-HR" b="1" dirty="0">
                <a:solidFill>
                  <a:schemeClr val="tx1">
                    <a:lumMod val="65000"/>
                    <a:lumOff val="35000"/>
                  </a:schemeClr>
                </a:solidFill>
              </a:rPr>
              <a:t> Partnerstva velikih razmjera između obrazovnih ustanova te poslovnog svijeta:</a:t>
            </a:r>
          </a:p>
          <a:p>
            <a:pPr>
              <a:tabLst>
                <a:tab pos="88900" algn="l"/>
              </a:tabLst>
            </a:pPr>
            <a:r>
              <a:rPr lang="hr-HR" b="1" dirty="0" smtClean="0">
                <a:solidFill>
                  <a:schemeClr val="tx1">
                    <a:lumMod val="65000"/>
                    <a:lumOff val="35000"/>
                  </a:schemeClr>
                </a:solidFill>
              </a:rPr>
              <a:t>	  Udruživanje znanja   </a:t>
            </a:r>
          </a:p>
          <a:p>
            <a:pPr>
              <a:tabLst>
                <a:tab pos="88900" algn="l"/>
              </a:tabLst>
            </a:pPr>
            <a:r>
              <a:rPr lang="hr-HR" b="1" dirty="0" smtClean="0">
                <a:solidFill>
                  <a:schemeClr val="tx1">
                    <a:lumMod val="65000"/>
                    <a:lumOff val="35000"/>
                  </a:schemeClr>
                </a:solidFill>
              </a:rPr>
              <a:t>    Udruživanje </a:t>
            </a:r>
            <a:r>
              <a:rPr lang="hr-HR" b="1" dirty="0">
                <a:solidFill>
                  <a:schemeClr val="tx1">
                    <a:lumMod val="65000"/>
                    <a:lumOff val="35000"/>
                  </a:schemeClr>
                </a:solidFill>
              </a:rPr>
              <a:t>sektorskih </a:t>
            </a:r>
            <a:r>
              <a:rPr lang="hr-HR" b="1" dirty="0" smtClean="0">
                <a:solidFill>
                  <a:schemeClr val="tx1">
                    <a:lumMod val="65000"/>
                    <a:lumOff val="35000"/>
                  </a:schemeClr>
                </a:solidFill>
              </a:rPr>
              <a:t>  </a:t>
            </a:r>
          </a:p>
          <a:p>
            <a:pPr>
              <a:tabLst>
                <a:tab pos="88900" algn="l"/>
              </a:tabLst>
            </a:pPr>
            <a:r>
              <a:rPr lang="hr-HR" b="1" dirty="0" smtClean="0">
                <a:solidFill>
                  <a:schemeClr val="tx1">
                    <a:lumMod val="65000"/>
                    <a:lumOff val="35000"/>
                  </a:schemeClr>
                </a:solidFill>
              </a:rPr>
              <a:t>     vještina</a:t>
            </a:r>
            <a:endParaRPr lang="hr-HR" b="1" dirty="0">
              <a:solidFill>
                <a:schemeClr val="tx1">
                  <a:lumMod val="65000"/>
                  <a:lumOff val="35000"/>
                </a:schemeClr>
              </a:solidFill>
            </a:endParaRPr>
          </a:p>
          <a:p>
            <a:pPr marL="177800" indent="-177800">
              <a:buFont typeface="Arial" panose="020B0604020202020204" pitchFamily="34" charset="0"/>
              <a:buChar cha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IT platforme: eTwinning</a:t>
            </a:r>
          </a:p>
          <a:p>
            <a:pPr>
              <a:tabLst>
                <a:tab pos="88900" algn="l"/>
              </a:tabLst>
            </a:pPr>
            <a:r>
              <a:rPr lang="hr-HR" b="1" dirty="0" smtClean="0">
                <a:solidFill>
                  <a:schemeClr val="tx1">
                    <a:lumMod val="65000"/>
                    <a:lumOff val="35000"/>
                  </a:schemeClr>
                </a:solidFill>
              </a:rPr>
              <a:t>   EPALE</a:t>
            </a:r>
          </a:p>
          <a:p>
            <a:pP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  European </a:t>
            </a:r>
            <a:r>
              <a:rPr lang="hr-HR" b="1" dirty="0" err="1" smtClean="0">
                <a:solidFill>
                  <a:schemeClr val="tx1">
                    <a:lumMod val="65000"/>
                    <a:lumOff val="35000"/>
                  </a:schemeClr>
                </a:solidFill>
              </a:rPr>
              <a:t>Youth</a:t>
            </a:r>
            <a:r>
              <a:rPr lang="hr-HR" b="1" dirty="0" smtClean="0">
                <a:solidFill>
                  <a:schemeClr val="tx1">
                    <a:lumMod val="65000"/>
                    <a:lumOff val="35000"/>
                  </a:schemeClr>
                </a:solidFill>
              </a:rPr>
              <a:t> Portal</a:t>
            </a:r>
            <a:endParaRPr lang="hr-HR" b="1" dirty="0">
              <a:solidFill>
                <a:schemeClr val="tx1">
                  <a:lumMod val="65000"/>
                  <a:lumOff val="35000"/>
                </a:schemeClr>
              </a:solidFill>
            </a:endParaRPr>
          </a:p>
          <a:p>
            <a:pPr marL="177800" indent="-177800">
              <a:buFont typeface="Arial" panose="020B0604020202020204" pitchFamily="34" charset="0"/>
              <a:buChar char="•"/>
              <a:tabLst>
                <a:tab pos="88900" algn="l"/>
              </a:tabLst>
            </a:pPr>
            <a:r>
              <a:rPr lang="hr-HR" b="1" dirty="0">
                <a:solidFill>
                  <a:schemeClr val="tx1">
                    <a:lumMod val="65000"/>
                    <a:lumOff val="35000"/>
                  </a:schemeClr>
                </a:solidFill>
              </a:rPr>
              <a:t> Suradnja s </a:t>
            </a:r>
            <a:r>
              <a:rPr lang="hr-HR" b="1" dirty="0" smtClean="0">
                <a:solidFill>
                  <a:schemeClr val="tx1">
                    <a:lumMod val="65000"/>
                    <a:lumOff val="35000"/>
                  </a:schemeClr>
                </a:solidFill>
              </a:rPr>
              <a:t> </a:t>
            </a:r>
          </a:p>
          <a:p>
            <a:pP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   partnerskim  </a:t>
            </a:r>
          </a:p>
          <a:p>
            <a:pP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   zemljama </a:t>
            </a:r>
            <a:r>
              <a:rPr lang="hr-HR" b="1" dirty="0">
                <a:solidFill>
                  <a:schemeClr val="tx1">
                    <a:lumMod val="65000"/>
                    <a:lumOff val="35000"/>
                  </a:schemeClr>
                </a:solidFill>
              </a:rPr>
              <a:t>te </a:t>
            </a:r>
            <a:endParaRPr lang="hr-HR" b="1" dirty="0" smtClean="0">
              <a:solidFill>
                <a:schemeClr val="tx1">
                  <a:lumMod val="65000"/>
                  <a:lumOff val="35000"/>
                </a:schemeClr>
              </a:solidFill>
            </a:endParaRPr>
          </a:p>
          <a:p>
            <a:pPr>
              <a:tabLst>
                <a:tab pos="88900" algn="l"/>
              </a:tabLst>
            </a:pPr>
            <a:r>
              <a:rPr lang="hr-HR" b="1" dirty="0">
                <a:solidFill>
                  <a:schemeClr val="tx1">
                    <a:lumMod val="65000"/>
                    <a:lumOff val="35000"/>
                  </a:schemeClr>
                </a:solidFill>
              </a:rPr>
              <a:t> </a:t>
            </a:r>
            <a:r>
              <a:rPr lang="hr-HR" b="1" dirty="0" smtClean="0">
                <a:solidFill>
                  <a:schemeClr val="tx1">
                    <a:lumMod val="65000"/>
                    <a:lumOff val="35000"/>
                  </a:schemeClr>
                </a:solidFill>
              </a:rPr>
              <a:t>   izgradnja </a:t>
            </a:r>
            <a:r>
              <a:rPr lang="hr-HR" b="1" dirty="0">
                <a:solidFill>
                  <a:schemeClr val="tx1">
                    <a:lumMod val="65000"/>
                    <a:lumOff val="35000"/>
                  </a:schemeClr>
                </a:solidFill>
              </a:rPr>
              <a:t>kapaciteta</a:t>
            </a:r>
          </a:p>
        </p:txBody>
      </p:sp>
      <p:sp>
        <p:nvSpPr>
          <p:cNvPr id="7" name="Rectangle 6"/>
          <p:cNvSpPr/>
          <p:nvPr/>
        </p:nvSpPr>
        <p:spPr>
          <a:xfrm>
            <a:off x="6516216" y="1726853"/>
            <a:ext cx="2376264" cy="4320480"/>
          </a:xfrm>
          <a:prstGeom prst="rect">
            <a:avLst/>
          </a:prstGeom>
          <a:solidFill>
            <a:srgbClr val="938678">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7800" lvl="0" indent="-177800">
              <a:buFont typeface="Arial" panose="020B0604020202020204" pitchFamily="34" charset="0"/>
              <a:buChar char="•"/>
              <a:tabLst>
                <a:tab pos="88900" algn="l"/>
              </a:tabLst>
            </a:pPr>
            <a:r>
              <a:rPr lang="hr-HR" b="1" dirty="0" smtClean="0">
                <a:solidFill>
                  <a:schemeClr val="tx1">
                    <a:lumMod val="65000"/>
                    <a:lumOff val="35000"/>
                  </a:schemeClr>
                </a:solidFill>
              </a:rPr>
              <a:t>Otvorena </a:t>
            </a:r>
            <a:r>
              <a:rPr lang="hr-HR" b="1" dirty="0">
                <a:solidFill>
                  <a:schemeClr val="tx1">
                    <a:lumMod val="65000"/>
                    <a:lumOff val="35000"/>
                  </a:schemeClr>
                </a:solidFill>
              </a:rPr>
              <a:t>metoda koordinacije</a:t>
            </a:r>
          </a:p>
          <a:p>
            <a:pPr marL="177800" lvl="0" indent="-177800">
              <a:buFont typeface="Arial" panose="020B0604020202020204" pitchFamily="34" charset="0"/>
              <a:buChar char="•"/>
              <a:tabLst>
                <a:tab pos="88900" algn="l"/>
              </a:tabLst>
            </a:pPr>
            <a:r>
              <a:rPr lang="hr-HR" b="1" dirty="0">
                <a:solidFill>
                  <a:schemeClr val="tx1">
                    <a:lumMod val="65000"/>
                    <a:lumOff val="35000"/>
                  </a:schemeClr>
                </a:solidFill>
              </a:rPr>
              <a:t>Buduće inicijative  za jačanje razvoja inovativnih javnih politika</a:t>
            </a:r>
          </a:p>
          <a:p>
            <a:pPr marL="177800" lvl="0" indent="-177800">
              <a:buFont typeface="Arial" panose="020B0604020202020204" pitchFamily="34" charset="0"/>
              <a:buChar char="•"/>
              <a:tabLst>
                <a:tab pos="88900" algn="l"/>
              </a:tabLst>
            </a:pPr>
            <a:r>
              <a:rPr lang="hr-HR" b="1" dirty="0" smtClean="0">
                <a:solidFill>
                  <a:schemeClr val="tx1">
                    <a:lumMod val="65000"/>
                    <a:lumOff val="35000"/>
                  </a:schemeClr>
                </a:solidFill>
              </a:rPr>
              <a:t>EU </a:t>
            </a:r>
            <a:r>
              <a:rPr lang="hr-HR" b="1" dirty="0">
                <a:solidFill>
                  <a:schemeClr val="tx1">
                    <a:lumMod val="65000"/>
                    <a:lumOff val="35000"/>
                  </a:schemeClr>
                </a:solidFill>
              </a:rPr>
              <a:t>alati priznavanja</a:t>
            </a:r>
          </a:p>
          <a:p>
            <a:pPr marL="177800" lvl="0" indent="-177800">
              <a:buFont typeface="Arial" panose="020B0604020202020204" pitchFamily="34" charset="0"/>
              <a:buChar char="•"/>
              <a:tabLst>
                <a:tab pos="88900" algn="l"/>
              </a:tabLst>
            </a:pPr>
            <a:r>
              <a:rPr lang="hr-HR" b="1" dirty="0">
                <a:solidFill>
                  <a:schemeClr val="tx1">
                    <a:lumMod val="65000"/>
                    <a:lumOff val="35000"/>
                  </a:schemeClr>
                </a:solidFill>
              </a:rPr>
              <a:t>Promidžbene aktivnosti</a:t>
            </a:r>
          </a:p>
          <a:p>
            <a:pPr marL="177800" lvl="0" indent="-177800">
              <a:buFont typeface="Arial" panose="020B0604020202020204" pitchFamily="34" charset="0"/>
              <a:buChar char="•"/>
              <a:tabLst>
                <a:tab pos="88900" algn="l"/>
              </a:tabLst>
            </a:pPr>
            <a:r>
              <a:rPr lang="hr-HR" b="1" dirty="0" smtClean="0">
                <a:solidFill>
                  <a:schemeClr val="tx1">
                    <a:lumMod val="65000"/>
                    <a:lumOff val="35000"/>
                  </a:schemeClr>
                </a:solidFill>
              </a:rPr>
              <a:t>Dijalog </a:t>
            </a:r>
            <a:r>
              <a:rPr lang="hr-HR" b="1" dirty="0">
                <a:solidFill>
                  <a:schemeClr val="tx1">
                    <a:lumMod val="65000"/>
                    <a:lumOff val="35000"/>
                  </a:schemeClr>
                </a:solidFill>
              </a:rPr>
              <a:t>o javnim politikama</a:t>
            </a:r>
          </a:p>
          <a:p>
            <a:pPr lvl="0"/>
            <a:endParaRPr lang="hr-HR" dirty="0" smtClean="0">
              <a:solidFill>
                <a:schemeClr val="tx1">
                  <a:lumMod val="75000"/>
                  <a:lumOff val="25000"/>
                </a:schemeClr>
              </a:solidFill>
            </a:endParaRPr>
          </a:p>
        </p:txBody>
      </p:sp>
      <p:sp>
        <p:nvSpPr>
          <p:cNvPr id="8" name="TextBox 7"/>
          <p:cNvSpPr txBox="1"/>
          <p:nvPr/>
        </p:nvSpPr>
        <p:spPr>
          <a:xfrm rot="16200000">
            <a:off x="964587" y="3467951"/>
            <a:ext cx="4798490" cy="400110"/>
          </a:xfrm>
          <a:prstGeom prst="rect">
            <a:avLst/>
          </a:prstGeom>
          <a:noFill/>
        </p:spPr>
        <p:txBody>
          <a:bodyPr wrap="square" rtlCol="0">
            <a:spAutoFit/>
          </a:bodyPr>
          <a:lstStyle/>
          <a:p>
            <a:pPr lvl="0" algn="r"/>
            <a:r>
              <a:rPr lang="pl-PL" sz="2000" b="1" dirty="0" smtClean="0">
                <a:solidFill>
                  <a:srgbClr val="DA6F4E"/>
                </a:solidFill>
              </a:rPr>
              <a:t>Suradnja za inovacije i dobru praksu</a:t>
            </a:r>
          </a:p>
        </p:txBody>
      </p:sp>
      <p:sp>
        <p:nvSpPr>
          <p:cNvPr id="9" name="TextBox 8"/>
          <p:cNvSpPr txBox="1"/>
          <p:nvPr/>
        </p:nvSpPr>
        <p:spPr>
          <a:xfrm rot="16200000">
            <a:off x="4148329" y="3251926"/>
            <a:ext cx="4366441" cy="400110"/>
          </a:xfrm>
          <a:prstGeom prst="rect">
            <a:avLst/>
          </a:prstGeom>
          <a:noFill/>
        </p:spPr>
        <p:txBody>
          <a:bodyPr wrap="square" rtlCol="0">
            <a:spAutoFit/>
          </a:bodyPr>
          <a:lstStyle/>
          <a:p>
            <a:pPr lvl="0" algn="r"/>
            <a:r>
              <a:rPr lang="pl-PL" sz="2000" b="1" dirty="0" smtClean="0">
                <a:solidFill>
                  <a:srgbClr val="DA6F4E"/>
                </a:solidFill>
              </a:rPr>
              <a:t>Podrška reformi javnih politika</a:t>
            </a:r>
          </a:p>
        </p:txBody>
      </p:sp>
      <p:sp>
        <p:nvSpPr>
          <p:cNvPr id="10" name="Rectangle 9"/>
          <p:cNvSpPr/>
          <p:nvPr/>
        </p:nvSpPr>
        <p:spPr>
          <a:xfrm>
            <a:off x="539552" y="1340769"/>
            <a:ext cx="2376264" cy="360040"/>
          </a:xfrm>
          <a:prstGeom prst="rect">
            <a:avLst/>
          </a:prstGeom>
          <a:solidFill>
            <a:srgbClr val="DE6E46">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hr-HR" b="1" dirty="0" smtClean="0">
                <a:solidFill>
                  <a:schemeClr val="bg1"/>
                </a:solidFill>
              </a:rPr>
              <a:t>KA1</a:t>
            </a:r>
          </a:p>
        </p:txBody>
      </p:sp>
      <p:sp>
        <p:nvSpPr>
          <p:cNvPr id="11" name="Rectangle 10"/>
          <p:cNvSpPr/>
          <p:nvPr/>
        </p:nvSpPr>
        <p:spPr>
          <a:xfrm>
            <a:off x="3563888" y="1340768"/>
            <a:ext cx="2567606" cy="360040"/>
          </a:xfrm>
          <a:prstGeom prst="rect">
            <a:avLst/>
          </a:prstGeom>
          <a:solidFill>
            <a:srgbClr val="DE6E46">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hr-HR" b="1" dirty="0" smtClean="0">
                <a:solidFill>
                  <a:schemeClr val="bg1"/>
                </a:solidFill>
              </a:rPr>
              <a:t>KA2</a:t>
            </a:r>
          </a:p>
        </p:txBody>
      </p:sp>
      <p:sp>
        <p:nvSpPr>
          <p:cNvPr id="12" name="Rectangle 11"/>
          <p:cNvSpPr/>
          <p:nvPr/>
        </p:nvSpPr>
        <p:spPr>
          <a:xfrm>
            <a:off x="6516216" y="1340768"/>
            <a:ext cx="2376264" cy="360040"/>
          </a:xfrm>
          <a:prstGeom prst="rect">
            <a:avLst/>
          </a:prstGeom>
          <a:solidFill>
            <a:srgbClr val="DE6E46">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hr-HR" b="1" dirty="0" smtClean="0">
                <a:solidFill>
                  <a:schemeClr val="bg1"/>
                </a:solidFill>
              </a:rPr>
              <a:t>KA3</a:t>
            </a:r>
          </a:p>
        </p:txBody>
      </p:sp>
      <p:sp>
        <p:nvSpPr>
          <p:cNvPr id="13" name="Rectangle 12"/>
          <p:cNvSpPr/>
          <p:nvPr/>
        </p:nvSpPr>
        <p:spPr>
          <a:xfrm>
            <a:off x="3163776" y="548680"/>
            <a:ext cx="5728704" cy="1031051"/>
          </a:xfrm>
          <a:prstGeom prst="rect">
            <a:avLst/>
          </a:prstGeom>
        </p:spPr>
        <p:txBody>
          <a:bodyPr wrap="square">
            <a:spAutoFit/>
          </a:bodyPr>
          <a:lstStyle/>
          <a:p>
            <a:pPr algn="r"/>
            <a:r>
              <a:rPr lang="hr-HR" sz="3200" b="1" dirty="0" smtClean="0">
                <a:solidFill>
                  <a:schemeClr val="accent5"/>
                </a:solidFill>
              </a:rPr>
              <a:t>ERASMUS+: Struktura</a:t>
            </a:r>
          </a:p>
          <a:p>
            <a:pPr algn="r"/>
            <a:r>
              <a:rPr lang="hr-HR" sz="2900" b="1" dirty="0" smtClean="0">
                <a:solidFill>
                  <a:schemeClr val="accent5">
                    <a:lumMod val="75000"/>
                  </a:schemeClr>
                </a:solidFill>
              </a:rPr>
              <a:t> </a:t>
            </a:r>
            <a:endParaRPr lang="hr-HR" sz="2900" b="1" dirty="0">
              <a:solidFill>
                <a:schemeClr val="accent5">
                  <a:lumMod val="75000"/>
                </a:schemeClr>
              </a:solidFill>
            </a:endParaRPr>
          </a:p>
        </p:txBody>
      </p:sp>
      <p:sp>
        <p:nvSpPr>
          <p:cNvPr id="14" name="TextBox 13"/>
          <p:cNvSpPr txBox="1"/>
          <p:nvPr/>
        </p:nvSpPr>
        <p:spPr>
          <a:xfrm>
            <a:off x="78661" y="1340769"/>
            <a:ext cx="492443" cy="4726482"/>
          </a:xfrm>
          <a:prstGeom prst="rect">
            <a:avLst/>
          </a:prstGeom>
          <a:noFill/>
        </p:spPr>
        <p:txBody>
          <a:bodyPr vert="vert270" wrap="square" rtlCol="0">
            <a:spAutoFit/>
          </a:bodyPr>
          <a:lstStyle>
            <a:defPPr>
              <a:defRPr lang="sr-Latn-CS"/>
            </a:defPPr>
            <a:lvl1pPr lvl="0" algn="r">
              <a:defRPr sz="2000" b="1">
                <a:solidFill>
                  <a:srgbClr val="DA6F4E"/>
                </a:solidFill>
              </a:defRPr>
            </a:lvl1pPr>
          </a:lstStyle>
          <a:p>
            <a:r>
              <a:rPr lang="hr-HR" dirty="0"/>
              <a:t>Mobilnost u svrhu učenja za </a:t>
            </a:r>
            <a:r>
              <a:rPr lang="hr-HR" dirty="0" smtClean="0"/>
              <a:t>pojedince</a:t>
            </a:r>
            <a:endParaRPr lang="hr-HR" dirty="0"/>
          </a:p>
        </p:txBody>
      </p:sp>
    </p:spTree>
    <p:extLst>
      <p:ext uri="{BB962C8B-B14F-4D97-AF65-F5344CB8AC3E}">
        <p14:creationId xmlns:p14="http://schemas.microsoft.com/office/powerpoint/2010/main" val="1888553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2"/>
                                      </p:to>
                                    </p:animClr>
                                    <p:animClr clrSpc="rgb" dir="cw">
                                      <p:cBhvr>
                                        <p:cTn id="7" dur="500" fill="hold"/>
                                        <p:tgtEl>
                                          <p:spTgt spid="5">
                                            <p:txEl>
                                              <p:pRg st="0" end="0"/>
                                            </p:txEl>
                                          </p:spTgt>
                                        </p:tgtEl>
                                        <p:attrNameLst>
                                          <p:attrName>fillcolor</p:attrName>
                                        </p:attrNameLst>
                                      </p:cBhvr>
                                      <p:to>
                                        <a:schemeClr val="accent2"/>
                                      </p:to>
                                    </p:animClr>
                                    <p:set>
                                      <p:cBhvr>
                                        <p:cTn id="8" dur="500" fill="hold"/>
                                        <p:tgtEl>
                                          <p:spTgt spid="5">
                                            <p:txEl>
                                              <p:pRg st="0" end="0"/>
                                            </p:txEl>
                                          </p:spTgt>
                                        </p:tgtEl>
                                        <p:attrNameLst>
                                          <p:attrName>fill.type</p:attrName>
                                        </p:attrNameLst>
                                      </p:cBhvr>
                                      <p:to>
                                        <p:strVal val="solid"/>
                                      </p:to>
                                    </p:set>
                                    <p:set>
                                      <p:cBhvr>
                                        <p:cTn id="9" dur="500" fill="hold"/>
                                        <p:tgtEl>
                                          <p:spTgt spid="5">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5">
                                            <p:txEl>
                                              <p:pRg st="1" end="1"/>
                                            </p:txEl>
                                          </p:spTgt>
                                        </p:tgtEl>
                                        <p:attrNameLst>
                                          <p:attrName>style.color</p:attrName>
                                        </p:attrNameLst>
                                      </p:cBhvr>
                                      <p:to>
                                        <a:schemeClr val="accent2"/>
                                      </p:to>
                                    </p:animClr>
                                    <p:animClr clrSpc="rgb" dir="cw">
                                      <p:cBhvr>
                                        <p:cTn id="12" dur="500" fill="hold"/>
                                        <p:tgtEl>
                                          <p:spTgt spid="5">
                                            <p:txEl>
                                              <p:pRg st="1" end="1"/>
                                            </p:txEl>
                                          </p:spTgt>
                                        </p:tgtEl>
                                        <p:attrNameLst>
                                          <p:attrName>fillcolor</p:attrName>
                                        </p:attrNameLst>
                                      </p:cBhvr>
                                      <p:to>
                                        <a:schemeClr val="accent2"/>
                                      </p:to>
                                    </p:animClr>
                                    <p:set>
                                      <p:cBhvr>
                                        <p:cTn id="13" dur="500" fill="hold"/>
                                        <p:tgtEl>
                                          <p:spTgt spid="5">
                                            <p:txEl>
                                              <p:pRg st="1" end="1"/>
                                            </p:txEl>
                                          </p:spTgt>
                                        </p:tgtEl>
                                        <p:attrNameLst>
                                          <p:attrName>fill.type</p:attrName>
                                        </p:attrNameLst>
                                      </p:cBhvr>
                                      <p:to>
                                        <p:strVal val="solid"/>
                                      </p:to>
                                    </p:set>
                                    <p:set>
                                      <p:cBhvr>
                                        <p:cTn id="14" dur="500" fill="hold"/>
                                        <p:tgtEl>
                                          <p:spTgt spid="5">
                                            <p:txEl>
                                              <p:pRg st="1" end="1"/>
                                            </p:txEl>
                                          </p:spTgt>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9" presetClass="emph" presetSubtype="0" fill="hold" nodeType="clickEffect">
                                  <p:stCondLst>
                                    <p:cond delay="0"/>
                                  </p:stCondLst>
                                  <p:childTnLst>
                                    <p:animClr clrSpc="rgb" dir="cw">
                                      <p:cBhvr override="childStyle">
                                        <p:cTn id="18" dur="500" fill="hold"/>
                                        <p:tgtEl>
                                          <p:spTgt spid="6">
                                            <p:txEl>
                                              <p:pRg st="0" end="0"/>
                                            </p:txEl>
                                          </p:spTgt>
                                        </p:tgtEl>
                                        <p:attrNameLst>
                                          <p:attrName>style.color</p:attrName>
                                        </p:attrNameLst>
                                      </p:cBhvr>
                                      <p:to>
                                        <a:schemeClr val="accent2"/>
                                      </p:to>
                                    </p:animClr>
                                    <p:animClr clrSpc="rgb" dir="cw">
                                      <p:cBhvr>
                                        <p:cTn id="19" dur="500" fill="hold"/>
                                        <p:tgtEl>
                                          <p:spTgt spid="6">
                                            <p:txEl>
                                              <p:pRg st="0" end="0"/>
                                            </p:txEl>
                                          </p:spTgt>
                                        </p:tgtEl>
                                        <p:attrNameLst>
                                          <p:attrName>fillcolor</p:attrName>
                                        </p:attrNameLst>
                                      </p:cBhvr>
                                      <p:to>
                                        <a:schemeClr val="accent2"/>
                                      </p:to>
                                    </p:animClr>
                                    <p:set>
                                      <p:cBhvr>
                                        <p:cTn id="20" dur="500" fill="hold"/>
                                        <p:tgtEl>
                                          <p:spTgt spid="6">
                                            <p:txEl>
                                              <p:pRg st="0" end="0"/>
                                            </p:txEl>
                                          </p:spTgt>
                                        </p:tgtEl>
                                        <p:attrNameLst>
                                          <p:attrName>fill.type</p:attrName>
                                        </p:attrNameLst>
                                      </p:cBhvr>
                                      <p:to>
                                        <p:strVal val="solid"/>
                                      </p:to>
                                    </p:set>
                                    <p:set>
                                      <p:cBhvr>
                                        <p:cTn id="21" dur="500" fill="hold"/>
                                        <p:tgtEl>
                                          <p:spTgt spid="6">
                                            <p:txEl>
                                              <p:pRg st="0" end="0"/>
                                            </p:txEl>
                                          </p:spTgt>
                                        </p:tgtEl>
                                        <p:attrNameLst>
                                          <p:attrName>fill.on</p:attrName>
                                        </p:attrNameLst>
                                      </p:cBhvr>
                                      <p:to>
                                        <p:strVal val="true"/>
                                      </p:to>
                                    </p:set>
                                  </p:childTnLst>
                                </p:cTn>
                              </p:par>
                              <p:par>
                                <p:cTn id="22" presetID="19" presetClass="emph" presetSubtype="0" fill="hold" nodeType="withEffect">
                                  <p:stCondLst>
                                    <p:cond delay="0"/>
                                  </p:stCondLst>
                                  <p:childTnLst>
                                    <p:animClr clrSpc="rgb" dir="cw">
                                      <p:cBhvr override="childStyle">
                                        <p:cTn id="23" dur="500" fill="hold"/>
                                        <p:tgtEl>
                                          <p:spTgt spid="6">
                                            <p:txEl>
                                              <p:pRg st="1" end="1"/>
                                            </p:txEl>
                                          </p:spTgt>
                                        </p:tgtEl>
                                        <p:attrNameLst>
                                          <p:attrName>style.color</p:attrName>
                                        </p:attrNameLst>
                                      </p:cBhvr>
                                      <p:to>
                                        <a:schemeClr val="accent2"/>
                                      </p:to>
                                    </p:animClr>
                                    <p:animClr clrSpc="rgb" dir="cw">
                                      <p:cBhvr>
                                        <p:cTn id="24" dur="500" fill="hold"/>
                                        <p:tgtEl>
                                          <p:spTgt spid="6">
                                            <p:txEl>
                                              <p:pRg st="1" end="1"/>
                                            </p:txEl>
                                          </p:spTgt>
                                        </p:tgtEl>
                                        <p:attrNameLst>
                                          <p:attrName>fillcolor</p:attrName>
                                        </p:attrNameLst>
                                      </p:cBhvr>
                                      <p:to>
                                        <a:schemeClr val="accent2"/>
                                      </p:to>
                                    </p:animClr>
                                    <p:set>
                                      <p:cBhvr>
                                        <p:cTn id="25" dur="500" fill="hold"/>
                                        <p:tgtEl>
                                          <p:spTgt spid="6">
                                            <p:txEl>
                                              <p:pRg st="1" end="1"/>
                                            </p:txEl>
                                          </p:spTgt>
                                        </p:tgtEl>
                                        <p:attrNameLst>
                                          <p:attrName>fill.type</p:attrName>
                                        </p:attrNameLst>
                                      </p:cBhvr>
                                      <p:to>
                                        <p:strVal val="solid"/>
                                      </p:to>
                                    </p:set>
                                    <p:set>
                                      <p:cBhvr>
                                        <p:cTn id="26" dur="500" fill="hold"/>
                                        <p:tgtEl>
                                          <p:spTgt spid="6">
                                            <p:txEl>
                                              <p:pRg st="1" end="1"/>
                                            </p:txEl>
                                          </p:spTgt>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9" presetClass="emph" presetSubtype="0" fill="hold" nodeType="clickEffect">
                                  <p:stCondLst>
                                    <p:cond delay="0"/>
                                  </p:stCondLst>
                                  <p:childTnLst>
                                    <p:animClr clrSpc="rgb" dir="cw">
                                      <p:cBhvr override="childStyle">
                                        <p:cTn id="30" dur="500" fill="hold"/>
                                        <p:tgtEl>
                                          <p:spTgt spid="6">
                                            <p:txEl>
                                              <p:pRg st="4" end="4"/>
                                            </p:txEl>
                                          </p:spTgt>
                                        </p:tgtEl>
                                        <p:attrNameLst>
                                          <p:attrName>style.color</p:attrName>
                                        </p:attrNameLst>
                                      </p:cBhvr>
                                      <p:to>
                                        <a:schemeClr val="accent2"/>
                                      </p:to>
                                    </p:animClr>
                                    <p:animClr clrSpc="rgb" dir="cw">
                                      <p:cBhvr>
                                        <p:cTn id="31" dur="500" fill="hold"/>
                                        <p:tgtEl>
                                          <p:spTgt spid="6">
                                            <p:txEl>
                                              <p:pRg st="4" end="4"/>
                                            </p:txEl>
                                          </p:spTgt>
                                        </p:tgtEl>
                                        <p:attrNameLst>
                                          <p:attrName>fillcolor</p:attrName>
                                        </p:attrNameLst>
                                      </p:cBhvr>
                                      <p:to>
                                        <a:schemeClr val="accent2"/>
                                      </p:to>
                                    </p:animClr>
                                    <p:set>
                                      <p:cBhvr>
                                        <p:cTn id="32" dur="500" fill="hold"/>
                                        <p:tgtEl>
                                          <p:spTgt spid="6">
                                            <p:txEl>
                                              <p:pRg st="4" end="4"/>
                                            </p:txEl>
                                          </p:spTgt>
                                        </p:tgtEl>
                                        <p:attrNameLst>
                                          <p:attrName>fill.type</p:attrName>
                                        </p:attrNameLst>
                                      </p:cBhvr>
                                      <p:to>
                                        <p:strVal val="solid"/>
                                      </p:to>
                                    </p:set>
                                    <p:set>
                                      <p:cBhvr>
                                        <p:cTn id="33" dur="500" fill="hold"/>
                                        <p:tgtEl>
                                          <p:spTgt spid="6">
                                            <p:txEl>
                                              <p:pRg st="4" end="4"/>
                                            </p:txEl>
                                          </p:spTgt>
                                        </p:tgtEl>
                                        <p:attrNameLst>
                                          <p:attrName>fill.on</p:attrName>
                                        </p:attrNameLst>
                                      </p:cBhvr>
                                      <p:to>
                                        <p:strVal val="true"/>
                                      </p:to>
                                    </p:set>
                                  </p:childTnLst>
                                </p:cTn>
                              </p:par>
                              <p:par>
                                <p:cTn id="34" presetID="19" presetClass="emph" presetSubtype="0" fill="hold" nodeType="withEffect">
                                  <p:stCondLst>
                                    <p:cond delay="0"/>
                                  </p:stCondLst>
                                  <p:childTnLst>
                                    <p:animClr clrSpc="rgb" dir="cw">
                                      <p:cBhvr override="childStyle">
                                        <p:cTn id="35" dur="500" fill="hold"/>
                                        <p:tgtEl>
                                          <p:spTgt spid="6">
                                            <p:txEl>
                                              <p:pRg st="5" end="5"/>
                                            </p:txEl>
                                          </p:spTgt>
                                        </p:tgtEl>
                                        <p:attrNameLst>
                                          <p:attrName>style.color</p:attrName>
                                        </p:attrNameLst>
                                      </p:cBhvr>
                                      <p:to>
                                        <a:schemeClr val="accent2"/>
                                      </p:to>
                                    </p:animClr>
                                    <p:animClr clrSpc="rgb" dir="cw">
                                      <p:cBhvr>
                                        <p:cTn id="36" dur="500" fill="hold"/>
                                        <p:tgtEl>
                                          <p:spTgt spid="6">
                                            <p:txEl>
                                              <p:pRg st="5" end="5"/>
                                            </p:txEl>
                                          </p:spTgt>
                                        </p:tgtEl>
                                        <p:attrNameLst>
                                          <p:attrName>fillcolor</p:attrName>
                                        </p:attrNameLst>
                                      </p:cBhvr>
                                      <p:to>
                                        <a:schemeClr val="accent2"/>
                                      </p:to>
                                    </p:animClr>
                                    <p:set>
                                      <p:cBhvr>
                                        <p:cTn id="37" dur="500" fill="hold"/>
                                        <p:tgtEl>
                                          <p:spTgt spid="6">
                                            <p:txEl>
                                              <p:pRg st="5" end="5"/>
                                            </p:txEl>
                                          </p:spTgt>
                                        </p:tgtEl>
                                        <p:attrNameLst>
                                          <p:attrName>fill.type</p:attrName>
                                        </p:attrNameLst>
                                      </p:cBhvr>
                                      <p:to>
                                        <p:strVal val="solid"/>
                                      </p:to>
                                    </p:set>
                                    <p:set>
                                      <p:cBhvr>
                                        <p:cTn id="38" dur="500" fill="hold"/>
                                        <p:tgtEl>
                                          <p:spTgt spid="6">
                                            <p:txEl>
                                              <p:pRg st="5" end="5"/>
                                            </p:txEl>
                                          </p:spTgt>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9" presetClass="emph" presetSubtype="0" fill="hold" nodeType="clickEffect">
                                  <p:stCondLst>
                                    <p:cond delay="0"/>
                                  </p:stCondLst>
                                  <p:childTnLst>
                                    <p:animClr clrSpc="rgb" dir="cw">
                                      <p:cBhvr override="childStyle">
                                        <p:cTn id="42" dur="500" fill="hold"/>
                                        <p:tgtEl>
                                          <p:spTgt spid="5">
                                            <p:txEl>
                                              <p:pRg st="2" end="2"/>
                                            </p:txEl>
                                          </p:spTgt>
                                        </p:tgtEl>
                                        <p:attrNameLst>
                                          <p:attrName>style.color</p:attrName>
                                        </p:attrNameLst>
                                      </p:cBhvr>
                                      <p:to>
                                        <a:schemeClr val="accent2"/>
                                      </p:to>
                                    </p:animClr>
                                    <p:animClr clrSpc="rgb" dir="cw">
                                      <p:cBhvr>
                                        <p:cTn id="43" dur="500" fill="hold"/>
                                        <p:tgtEl>
                                          <p:spTgt spid="5">
                                            <p:txEl>
                                              <p:pRg st="2" end="2"/>
                                            </p:txEl>
                                          </p:spTgt>
                                        </p:tgtEl>
                                        <p:attrNameLst>
                                          <p:attrName>fillcolor</p:attrName>
                                        </p:attrNameLst>
                                      </p:cBhvr>
                                      <p:to>
                                        <a:schemeClr val="accent2"/>
                                      </p:to>
                                    </p:animClr>
                                    <p:set>
                                      <p:cBhvr>
                                        <p:cTn id="44" dur="500" fill="hold"/>
                                        <p:tgtEl>
                                          <p:spTgt spid="5">
                                            <p:txEl>
                                              <p:pRg st="2" end="2"/>
                                            </p:txEl>
                                          </p:spTgt>
                                        </p:tgtEl>
                                        <p:attrNameLst>
                                          <p:attrName>fill.type</p:attrName>
                                        </p:attrNameLst>
                                      </p:cBhvr>
                                      <p:to>
                                        <p:strVal val="solid"/>
                                      </p:to>
                                    </p:set>
                                    <p:set>
                                      <p:cBhvr>
                                        <p:cTn id="45" dur="500" fill="hold"/>
                                        <p:tgtEl>
                                          <p:spTgt spid="5">
                                            <p:txEl>
                                              <p:pRg st="2" end="2"/>
                                            </p:txEl>
                                          </p:spTgt>
                                        </p:tgtEl>
                                        <p:attrNameLst>
                                          <p:attrName>fill.on</p:attrName>
                                        </p:attrNameLst>
                                      </p:cBhvr>
                                      <p:to>
                                        <p:strVal val="true"/>
                                      </p:to>
                                    </p:set>
                                  </p:childTnLst>
                                </p:cTn>
                              </p:par>
                              <p:par>
                                <p:cTn id="46" presetID="19" presetClass="emph" presetSubtype="0" fill="hold" nodeType="withEffect">
                                  <p:stCondLst>
                                    <p:cond delay="0"/>
                                  </p:stCondLst>
                                  <p:childTnLst>
                                    <p:animClr clrSpc="rgb" dir="cw">
                                      <p:cBhvr override="childStyle">
                                        <p:cTn id="47" dur="500" fill="hold"/>
                                        <p:tgtEl>
                                          <p:spTgt spid="5">
                                            <p:txEl>
                                              <p:pRg st="3" end="3"/>
                                            </p:txEl>
                                          </p:spTgt>
                                        </p:tgtEl>
                                        <p:attrNameLst>
                                          <p:attrName>style.color</p:attrName>
                                        </p:attrNameLst>
                                      </p:cBhvr>
                                      <p:to>
                                        <a:schemeClr val="accent2"/>
                                      </p:to>
                                    </p:animClr>
                                    <p:animClr clrSpc="rgb" dir="cw">
                                      <p:cBhvr>
                                        <p:cTn id="48" dur="500" fill="hold"/>
                                        <p:tgtEl>
                                          <p:spTgt spid="5">
                                            <p:txEl>
                                              <p:pRg st="3" end="3"/>
                                            </p:txEl>
                                          </p:spTgt>
                                        </p:tgtEl>
                                        <p:attrNameLst>
                                          <p:attrName>fillcolor</p:attrName>
                                        </p:attrNameLst>
                                      </p:cBhvr>
                                      <p:to>
                                        <a:schemeClr val="accent2"/>
                                      </p:to>
                                    </p:animClr>
                                    <p:set>
                                      <p:cBhvr>
                                        <p:cTn id="49" dur="500" fill="hold"/>
                                        <p:tgtEl>
                                          <p:spTgt spid="5">
                                            <p:txEl>
                                              <p:pRg st="3" end="3"/>
                                            </p:txEl>
                                          </p:spTgt>
                                        </p:tgtEl>
                                        <p:attrNameLst>
                                          <p:attrName>fill.type</p:attrName>
                                        </p:attrNameLst>
                                      </p:cBhvr>
                                      <p:to>
                                        <p:strVal val="solid"/>
                                      </p:to>
                                    </p:set>
                                    <p:set>
                                      <p:cBhvr>
                                        <p:cTn id="50" dur="500" fill="hold"/>
                                        <p:tgtEl>
                                          <p:spTgt spid="5">
                                            <p:txEl>
                                              <p:pRg st="3" end="3"/>
                                            </p:txEl>
                                          </p:spTgt>
                                        </p:tgtEl>
                                        <p:attrNameLst>
                                          <p:attrName>fill.on</p:attrName>
                                        </p:attrNameLst>
                                      </p:cBhvr>
                                      <p:to>
                                        <p:strVal val="true"/>
                                      </p:to>
                                    </p:set>
                                  </p:childTnLst>
                                </p:cTn>
                              </p:par>
                            </p:childTnLst>
                          </p:cTn>
                        </p:par>
                      </p:childTnLst>
                    </p:cTn>
                  </p:par>
                  <p:par>
                    <p:cTn id="51" fill="hold">
                      <p:stCondLst>
                        <p:cond delay="indefinite"/>
                      </p:stCondLst>
                      <p:childTnLst>
                        <p:par>
                          <p:cTn id="52" fill="hold">
                            <p:stCondLst>
                              <p:cond delay="0"/>
                            </p:stCondLst>
                            <p:childTnLst>
                              <p:par>
                                <p:cTn id="53" presetID="19" presetClass="emph" presetSubtype="0" fill="hold" nodeType="clickEffect">
                                  <p:stCondLst>
                                    <p:cond delay="0"/>
                                  </p:stCondLst>
                                  <p:childTnLst>
                                    <p:animClr clrSpc="rgb" dir="cw">
                                      <p:cBhvr override="childStyle">
                                        <p:cTn id="54" dur="500" fill="hold"/>
                                        <p:tgtEl>
                                          <p:spTgt spid="6">
                                            <p:txEl>
                                              <p:pRg st="6" end="6"/>
                                            </p:txEl>
                                          </p:spTgt>
                                        </p:tgtEl>
                                        <p:attrNameLst>
                                          <p:attrName>style.color</p:attrName>
                                        </p:attrNameLst>
                                      </p:cBhvr>
                                      <p:to>
                                        <a:schemeClr val="accent2"/>
                                      </p:to>
                                    </p:animClr>
                                    <p:animClr clrSpc="rgb" dir="cw">
                                      <p:cBhvr>
                                        <p:cTn id="55" dur="500" fill="hold"/>
                                        <p:tgtEl>
                                          <p:spTgt spid="6">
                                            <p:txEl>
                                              <p:pRg st="6" end="6"/>
                                            </p:txEl>
                                          </p:spTgt>
                                        </p:tgtEl>
                                        <p:attrNameLst>
                                          <p:attrName>fillcolor</p:attrName>
                                        </p:attrNameLst>
                                      </p:cBhvr>
                                      <p:to>
                                        <a:schemeClr val="accent2"/>
                                      </p:to>
                                    </p:animClr>
                                    <p:set>
                                      <p:cBhvr>
                                        <p:cTn id="56" dur="500" fill="hold"/>
                                        <p:tgtEl>
                                          <p:spTgt spid="6">
                                            <p:txEl>
                                              <p:pRg st="6" end="6"/>
                                            </p:txEl>
                                          </p:spTgt>
                                        </p:tgtEl>
                                        <p:attrNameLst>
                                          <p:attrName>fill.type</p:attrName>
                                        </p:attrNameLst>
                                      </p:cBhvr>
                                      <p:to>
                                        <p:strVal val="solid"/>
                                      </p:to>
                                    </p:set>
                                    <p:set>
                                      <p:cBhvr>
                                        <p:cTn id="57"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3"/>
          <a:stretch>
            <a:fillRect/>
          </a:stretch>
        </p:blipFill>
        <p:spPr>
          <a:xfrm>
            <a:off x="5207" y="0"/>
            <a:ext cx="9133585" cy="6858000"/>
          </a:xfrm>
          <a:prstGeom prst="rect">
            <a:avLst/>
          </a:prstGeom>
        </p:spPr>
      </p:pic>
      <p:sp>
        <p:nvSpPr>
          <p:cNvPr id="8" name="Rounded Rectangle 7"/>
          <p:cNvSpPr/>
          <p:nvPr/>
        </p:nvSpPr>
        <p:spPr>
          <a:xfrm>
            <a:off x="5148063" y="313722"/>
            <a:ext cx="3672409" cy="900082"/>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lvl="0"/>
            <a:r>
              <a:rPr lang="hr-HR" sz="2400" b="1" dirty="0" smtClean="0">
                <a:solidFill>
                  <a:schemeClr val="bg1"/>
                </a:solidFill>
              </a:rPr>
              <a:t>ERASMUS+</a:t>
            </a:r>
          </a:p>
          <a:p>
            <a:pPr lvl="0"/>
            <a:r>
              <a:rPr lang="hr-HR" b="1" dirty="0" smtClean="0">
                <a:solidFill>
                  <a:schemeClr val="bg1"/>
                </a:solidFill>
              </a:rPr>
              <a:t>CILJEVI PRIPADNIH STRATEGIJA</a:t>
            </a:r>
            <a:endParaRPr lang="en-GB" b="1" dirty="0">
              <a:solidFill>
                <a:schemeClr val="bg1"/>
              </a:solidFill>
            </a:endParaRPr>
          </a:p>
        </p:txBody>
      </p:sp>
      <p:sp>
        <p:nvSpPr>
          <p:cNvPr id="11" name="Rounded Rectangle 10"/>
          <p:cNvSpPr/>
          <p:nvPr/>
        </p:nvSpPr>
        <p:spPr>
          <a:xfrm>
            <a:off x="457200" y="5698176"/>
            <a:ext cx="8363272" cy="275357"/>
          </a:xfrm>
          <a:prstGeom prst="roundRect">
            <a:avLst>
              <a:gd name="adj" fmla="val 22211"/>
            </a:avLst>
          </a:prstGeom>
          <a:solidFill>
            <a:srgbClr val="F57921">
              <a:alpha val="9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hr-HR" sz="1400" b="1" dirty="0">
                <a:solidFill>
                  <a:schemeClr val="bg1"/>
                </a:solidFill>
              </a:rPr>
              <a:t>Vodič kroz program Erasmus+: popis relevantnih strateških/</a:t>
            </a:r>
            <a:r>
              <a:rPr lang="hr-HR" sz="1400" b="1" i="1" dirty="0">
                <a:solidFill>
                  <a:schemeClr val="bg1"/>
                </a:solidFill>
              </a:rPr>
              <a:t>policy</a:t>
            </a:r>
            <a:r>
              <a:rPr lang="hr-HR" sz="1400" b="1" dirty="0">
                <a:solidFill>
                  <a:schemeClr val="bg1"/>
                </a:solidFill>
              </a:rPr>
              <a:t> dokumenata</a:t>
            </a:r>
          </a:p>
        </p:txBody>
      </p:sp>
      <p:sp>
        <p:nvSpPr>
          <p:cNvPr id="14" name="Content Placeholder 13"/>
          <p:cNvSpPr>
            <a:spLocks noGrp="1"/>
          </p:cNvSpPr>
          <p:nvPr>
            <p:ph idx="1"/>
          </p:nvPr>
        </p:nvSpPr>
        <p:spPr>
          <a:xfrm>
            <a:off x="457200" y="1561558"/>
            <a:ext cx="8229600" cy="4370427"/>
          </a:xfrm>
          <a:prstGeom prst="rect">
            <a:avLst/>
          </a:prstGeom>
        </p:spPr>
        <p:txBody>
          <a:bodyPr>
            <a:spAutoFit/>
          </a:bodyPr>
          <a:lstStyle/>
          <a:p>
            <a:pPr>
              <a:lnSpc>
                <a:spcPct val="150000"/>
              </a:lnSpc>
            </a:pPr>
            <a:r>
              <a:rPr lang="vi-VN" sz="2000" dirty="0">
                <a:solidFill>
                  <a:schemeClr val="tx1">
                    <a:lumMod val="50000"/>
                    <a:lumOff val="50000"/>
                  </a:schemeClr>
                </a:solidFill>
              </a:rPr>
              <a:t>Krovna strategija Europa 2020</a:t>
            </a:r>
            <a:r>
              <a:rPr lang="vi-VN" sz="2000" dirty="0" smtClean="0">
                <a:solidFill>
                  <a:schemeClr val="tx1">
                    <a:lumMod val="50000"/>
                    <a:lumOff val="50000"/>
                  </a:schemeClr>
                </a:solidFill>
              </a:rPr>
              <a:t>.</a:t>
            </a:r>
            <a:endParaRPr lang="hr-HR" sz="2000" dirty="0" smtClean="0">
              <a:solidFill>
                <a:schemeClr val="tx1">
                  <a:lumMod val="50000"/>
                  <a:lumOff val="50000"/>
                </a:schemeClr>
              </a:solidFill>
            </a:endParaRPr>
          </a:p>
          <a:p>
            <a:pPr>
              <a:lnSpc>
                <a:spcPct val="150000"/>
              </a:lnSpc>
            </a:pPr>
            <a:r>
              <a:rPr lang="vi-VN" sz="2000" dirty="0" smtClean="0">
                <a:solidFill>
                  <a:schemeClr val="tx1">
                    <a:lumMod val="50000"/>
                    <a:lumOff val="50000"/>
                  </a:schemeClr>
                </a:solidFill>
              </a:rPr>
              <a:t>Strategija </a:t>
            </a:r>
            <a:r>
              <a:rPr lang="vi-VN" sz="2000" dirty="0">
                <a:solidFill>
                  <a:schemeClr val="tx1">
                    <a:lumMod val="50000"/>
                    <a:lumOff val="50000"/>
                  </a:schemeClr>
                </a:solidFill>
              </a:rPr>
              <a:t>Obrazovanje i osposobljavanje 2020. (E&amp;T </a:t>
            </a:r>
            <a:r>
              <a:rPr lang="vi-VN" sz="2000" dirty="0" smtClean="0">
                <a:solidFill>
                  <a:schemeClr val="tx1">
                    <a:lumMod val="50000"/>
                    <a:lumOff val="50000"/>
                  </a:schemeClr>
                </a:solidFill>
              </a:rPr>
              <a:t>2020)</a:t>
            </a:r>
            <a:endParaRPr lang="hr-HR" sz="2000" dirty="0" smtClean="0">
              <a:solidFill>
                <a:schemeClr val="tx1">
                  <a:lumMod val="50000"/>
                  <a:lumOff val="50000"/>
                </a:schemeClr>
              </a:solidFill>
            </a:endParaRPr>
          </a:p>
          <a:p>
            <a:pPr>
              <a:lnSpc>
                <a:spcPct val="150000"/>
              </a:lnSpc>
            </a:pPr>
            <a:r>
              <a:rPr lang="vi-VN" sz="2000" i="1" dirty="0" smtClean="0">
                <a:solidFill>
                  <a:schemeClr val="tx1">
                    <a:lumMod val="50000"/>
                    <a:lumOff val="50000"/>
                  </a:schemeClr>
                </a:solidFill>
              </a:rPr>
              <a:t>European </a:t>
            </a:r>
            <a:r>
              <a:rPr lang="vi-VN" sz="2000" i="1" dirty="0">
                <a:solidFill>
                  <a:schemeClr val="tx1">
                    <a:lumMod val="50000"/>
                    <a:lumOff val="50000"/>
                  </a:schemeClr>
                </a:solidFill>
              </a:rPr>
              <a:t>Agenda for adult </a:t>
            </a:r>
            <a:r>
              <a:rPr lang="vi-VN" sz="2000" i="1" dirty="0" smtClean="0">
                <a:solidFill>
                  <a:schemeClr val="tx1">
                    <a:lumMod val="50000"/>
                    <a:lumOff val="50000"/>
                  </a:schemeClr>
                </a:solidFill>
              </a:rPr>
              <a:t>learning</a:t>
            </a:r>
            <a:endParaRPr lang="hr-HR" sz="2000" i="1" dirty="0" smtClean="0">
              <a:solidFill>
                <a:schemeClr val="tx1">
                  <a:lumMod val="50000"/>
                  <a:lumOff val="50000"/>
                </a:schemeClr>
              </a:solidFill>
            </a:endParaRPr>
          </a:p>
          <a:p>
            <a:pPr>
              <a:lnSpc>
                <a:spcPct val="150000"/>
              </a:lnSpc>
            </a:pPr>
            <a:r>
              <a:rPr lang="vi-VN" sz="2000" dirty="0" smtClean="0">
                <a:solidFill>
                  <a:schemeClr val="tx1">
                    <a:lumMod val="50000"/>
                    <a:lumOff val="50000"/>
                  </a:schemeClr>
                </a:solidFill>
              </a:rPr>
              <a:t>Okvir </a:t>
            </a:r>
            <a:r>
              <a:rPr lang="vi-VN" sz="2000" dirty="0">
                <a:solidFill>
                  <a:schemeClr val="tx1">
                    <a:lumMod val="50000"/>
                    <a:lumOff val="50000"/>
                  </a:schemeClr>
                </a:solidFill>
              </a:rPr>
              <a:t>za europsku suradnju u području mladih (2010. - 2018</a:t>
            </a:r>
            <a:r>
              <a:rPr lang="vi-VN" sz="2000" dirty="0" smtClean="0">
                <a:solidFill>
                  <a:schemeClr val="tx1">
                    <a:lumMod val="50000"/>
                    <a:lumOff val="50000"/>
                  </a:schemeClr>
                </a:solidFill>
              </a:rPr>
              <a:t>.)</a:t>
            </a:r>
            <a:endParaRPr lang="hr-HR" sz="2000" dirty="0" smtClean="0">
              <a:solidFill>
                <a:schemeClr val="tx1">
                  <a:lumMod val="50000"/>
                  <a:lumOff val="50000"/>
                </a:schemeClr>
              </a:solidFill>
            </a:endParaRPr>
          </a:p>
          <a:p>
            <a:pPr>
              <a:lnSpc>
                <a:spcPct val="150000"/>
              </a:lnSpc>
            </a:pPr>
            <a:r>
              <a:rPr lang="vi-VN" sz="2000" dirty="0" smtClean="0">
                <a:solidFill>
                  <a:schemeClr val="tx1">
                    <a:lumMod val="50000"/>
                    <a:lumOff val="50000"/>
                  </a:schemeClr>
                </a:solidFill>
              </a:rPr>
              <a:t>Europska </a:t>
            </a:r>
            <a:r>
              <a:rPr lang="vi-VN" sz="2000" dirty="0">
                <a:solidFill>
                  <a:schemeClr val="tx1">
                    <a:lumMod val="50000"/>
                    <a:lumOff val="50000"/>
                  </a:schemeClr>
                </a:solidFill>
              </a:rPr>
              <a:t>dimenzija u sportu / Radni plan Europske unije za </a:t>
            </a:r>
            <a:r>
              <a:rPr lang="vi-VN" sz="2000" dirty="0" smtClean="0">
                <a:solidFill>
                  <a:schemeClr val="tx1">
                    <a:lumMod val="50000"/>
                    <a:lumOff val="50000"/>
                  </a:schemeClr>
                </a:solidFill>
              </a:rPr>
              <a:t>sport</a:t>
            </a:r>
            <a:endParaRPr lang="hr-HR" sz="2000" dirty="0" smtClean="0">
              <a:solidFill>
                <a:schemeClr val="tx1">
                  <a:lumMod val="50000"/>
                  <a:lumOff val="50000"/>
                </a:schemeClr>
              </a:solidFill>
            </a:endParaRPr>
          </a:p>
          <a:p>
            <a:pPr marL="0" indent="0">
              <a:lnSpc>
                <a:spcPct val="150000"/>
              </a:lnSpc>
              <a:buNone/>
            </a:pPr>
            <a:r>
              <a:rPr lang="vi-VN" sz="2000" dirty="0" smtClean="0">
                <a:solidFill>
                  <a:schemeClr val="tx1">
                    <a:lumMod val="50000"/>
                    <a:lumOff val="50000"/>
                  </a:schemeClr>
                </a:solidFill>
                <a:latin typeface="Calibri"/>
              </a:rPr>
              <a:t>→</a:t>
            </a:r>
            <a:r>
              <a:rPr lang="hr-HR" sz="2000" dirty="0" smtClean="0">
                <a:solidFill>
                  <a:schemeClr val="tx1">
                    <a:lumMod val="50000"/>
                    <a:lumOff val="50000"/>
                  </a:schemeClr>
                </a:solidFill>
                <a:latin typeface="Calibri"/>
              </a:rPr>
              <a:t> </a:t>
            </a:r>
            <a:r>
              <a:rPr lang="vi-VN" sz="2000" b="1" dirty="0" smtClean="0">
                <a:solidFill>
                  <a:schemeClr val="tx1">
                    <a:lumMod val="50000"/>
                    <a:lumOff val="50000"/>
                  </a:schemeClr>
                </a:solidFill>
              </a:rPr>
              <a:t>jaka </a:t>
            </a:r>
            <a:r>
              <a:rPr lang="vi-VN" sz="2000" b="1" dirty="0">
                <a:solidFill>
                  <a:schemeClr val="tx1">
                    <a:lumMod val="50000"/>
                    <a:lumOff val="50000"/>
                  </a:schemeClr>
                </a:solidFill>
              </a:rPr>
              <a:t>međunarodna dimenzija, osobito u području visokog obrazovanja </a:t>
            </a:r>
            <a:r>
              <a:rPr lang="hr-HR" sz="2000" b="1" dirty="0" smtClean="0">
                <a:solidFill>
                  <a:schemeClr val="tx1">
                    <a:lumMod val="50000"/>
                    <a:lumOff val="50000"/>
                  </a:schemeClr>
                </a:solidFill>
              </a:rPr>
              <a:t>i </a:t>
            </a:r>
            <a:r>
              <a:rPr lang="vi-VN" sz="2000" b="1" dirty="0" smtClean="0">
                <a:solidFill>
                  <a:schemeClr val="tx1">
                    <a:lumMod val="50000"/>
                    <a:lumOff val="50000"/>
                  </a:schemeClr>
                </a:solidFill>
              </a:rPr>
              <a:t>područja</a:t>
            </a:r>
            <a:r>
              <a:rPr lang="hr-HR" sz="2000" b="1" dirty="0" smtClean="0">
                <a:solidFill>
                  <a:schemeClr val="tx1">
                    <a:lumMod val="50000"/>
                    <a:lumOff val="50000"/>
                  </a:schemeClr>
                </a:solidFill>
              </a:rPr>
              <a:t> </a:t>
            </a:r>
            <a:r>
              <a:rPr lang="vi-VN" sz="2000" b="1" dirty="0" smtClean="0">
                <a:solidFill>
                  <a:schemeClr val="tx1">
                    <a:lumMod val="50000"/>
                    <a:lumOff val="50000"/>
                  </a:schemeClr>
                </a:solidFill>
              </a:rPr>
              <a:t>mlad</a:t>
            </a:r>
            <a:r>
              <a:rPr lang="hr-HR" sz="2000" b="1" dirty="0" smtClean="0">
                <a:solidFill>
                  <a:schemeClr val="tx1">
                    <a:lumMod val="50000"/>
                    <a:lumOff val="50000"/>
                  </a:schemeClr>
                </a:solidFill>
              </a:rPr>
              <a:t>ih</a:t>
            </a:r>
            <a:r>
              <a:rPr lang="vi-VN" dirty="0"/>
              <a:t/>
            </a:r>
            <a:br>
              <a:rPr lang="vi-VN" dirty="0"/>
            </a:br>
            <a:endParaRPr lang="hr-HR" dirty="0"/>
          </a:p>
        </p:txBody>
      </p:sp>
    </p:spTree>
    <p:extLst>
      <p:ext uri="{BB962C8B-B14F-4D97-AF65-F5344CB8AC3E}">
        <p14:creationId xmlns:p14="http://schemas.microsoft.com/office/powerpoint/2010/main" val="1684047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3"/>
          <a:stretch>
            <a:fillRect/>
          </a:stretch>
        </p:blipFill>
        <p:spPr>
          <a:xfrm>
            <a:off x="5207" y="0"/>
            <a:ext cx="9133585" cy="6858000"/>
          </a:xfrm>
          <a:prstGeom prst="rect">
            <a:avLst/>
          </a:prstGeom>
        </p:spPr>
      </p:pic>
      <p:sp>
        <p:nvSpPr>
          <p:cNvPr id="6" name="Title 1"/>
          <p:cNvSpPr>
            <a:spLocks noGrp="1"/>
          </p:cNvSpPr>
          <p:nvPr>
            <p:ph type="ctrTitle"/>
          </p:nvPr>
        </p:nvSpPr>
        <p:spPr>
          <a:xfrm>
            <a:off x="251520" y="1484784"/>
            <a:ext cx="8568952" cy="5449416"/>
          </a:xfrm>
        </p:spPr>
        <p:txBody>
          <a:bodyPr anchor="t">
            <a:normAutofit fontScale="90000"/>
          </a:bodyPr>
          <a:lstStyle/>
          <a:p>
            <a:pPr algn="l">
              <a:lnSpc>
                <a:spcPct val="150000"/>
              </a:lnSpc>
            </a:pPr>
            <a:r>
              <a:rPr lang="hr-HR" sz="2200" dirty="0" smtClean="0">
                <a:solidFill>
                  <a:schemeClr val="tx1">
                    <a:lumMod val="50000"/>
                    <a:lumOff val="50000"/>
                  </a:schemeClr>
                </a:solidFill>
              </a:rPr>
              <a:t>- 	</a:t>
            </a:r>
            <a:r>
              <a:rPr lang="hr-HR" sz="2000" dirty="0" smtClean="0">
                <a:solidFill>
                  <a:schemeClr val="tx1">
                    <a:lumMod val="50000"/>
                    <a:lumOff val="50000"/>
                  </a:schemeClr>
                </a:solidFill>
              </a:rPr>
              <a:t>bolja</a:t>
            </a:r>
            <a:r>
              <a:rPr lang="hr-HR" sz="2000" dirty="0" smtClean="0">
                <a:solidFill>
                  <a:prstClr val="black">
                    <a:lumMod val="75000"/>
                    <a:lumOff val="25000"/>
                  </a:prstClr>
                </a:solidFill>
              </a:rPr>
              <a:t> </a:t>
            </a:r>
            <a:r>
              <a:rPr lang="hr-HR" sz="2000" b="1" dirty="0">
                <a:solidFill>
                  <a:schemeClr val="accent5"/>
                </a:solidFill>
              </a:rPr>
              <a:t>povezanost</a:t>
            </a:r>
            <a:r>
              <a:rPr lang="hr-HR" sz="2000" dirty="0">
                <a:solidFill>
                  <a:prstClr val="black">
                    <a:lumMod val="75000"/>
                    <a:lumOff val="25000"/>
                  </a:prstClr>
                </a:solidFill>
              </a:rPr>
              <a:t> </a:t>
            </a:r>
            <a:r>
              <a:rPr lang="hr-HR" sz="2000" dirty="0">
                <a:solidFill>
                  <a:schemeClr val="tx1">
                    <a:lumMod val="50000"/>
                    <a:lumOff val="50000"/>
                  </a:schemeClr>
                </a:solidFill>
              </a:rPr>
              <a:t>EU politika s programima dodjeljivanja financijske </a:t>
            </a:r>
            <a:r>
              <a:rPr lang="hr-HR" sz="2000" dirty="0" smtClean="0">
                <a:solidFill>
                  <a:schemeClr val="tx1">
                    <a:lumMod val="50000"/>
                    <a:lumOff val="50000"/>
                  </a:schemeClr>
                </a:solidFill>
              </a:rPr>
              <a:t>potpore</a:t>
            </a:r>
            <a:r>
              <a:rPr lang="hr-HR" sz="2000" dirty="0">
                <a:solidFill>
                  <a:prstClr val="black">
                    <a:lumMod val="75000"/>
                    <a:lumOff val="25000"/>
                  </a:prstClr>
                </a:solidFill>
              </a:rPr>
              <a:t/>
            </a:r>
            <a:br>
              <a:rPr lang="hr-HR" sz="2000" dirty="0">
                <a:solidFill>
                  <a:prstClr val="black">
                    <a:lumMod val="75000"/>
                    <a:lumOff val="25000"/>
                  </a:prstClr>
                </a:solidFill>
              </a:rPr>
            </a:br>
            <a:r>
              <a:rPr lang="hr-HR" sz="2000" dirty="0" smtClean="0">
                <a:solidFill>
                  <a:schemeClr val="tx1">
                    <a:lumMod val="50000"/>
                    <a:lumOff val="50000"/>
                  </a:schemeClr>
                </a:solidFill>
              </a:rPr>
              <a:t>- 	više </a:t>
            </a:r>
            <a:r>
              <a:rPr lang="hr-HR" sz="2000" dirty="0">
                <a:solidFill>
                  <a:schemeClr val="tx1">
                    <a:lumMod val="50000"/>
                    <a:lumOff val="50000"/>
                  </a:schemeClr>
                </a:solidFill>
              </a:rPr>
              <a:t>sinergije i interakcije između </a:t>
            </a:r>
            <a:r>
              <a:rPr lang="hr-HR" sz="2000" b="1" dirty="0">
                <a:solidFill>
                  <a:schemeClr val="accent5"/>
                </a:solidFill>
              </a:rPr>
              <a:t>formalnog, neformalnog i informalnog </a:t>
            </a:r>
            <a:r>
              <a:rPr lang="hr-HR" sz="2000" b="1" dirty="0" smtClean="0">
                <a:solidFill>
                  <a:schemeClr val="accent5"/>
                </a:solidFill>
              </a:rPr>
              <a:t>	učenja</a:t>
            </a:r>
            <a:r>
              <a:rPr lang="hr-HR" sz="2000" b="1" dirty="0">
                <a:solidFill>
                  <a:srgbClr val="DE6E46"/>
                </a:solidFill>
              </a:rPr>
              <a:t/>
            </a:r>
            <a:br>
              <a:rPr lang="hr-HR" sz="2000" b="1" dirty="0">
                <a:solidFill>
                  <a:srgbClr val="DE6E46"/>
                </a:solidFill>
              </a:rPr>
            </a:br>
            <a:r>
              <a:rPr lang="hr-HR" sz="2000" b="1" dirty="0" smtClean="0">
                <a:solidFill>
                  <a:schemeClr val="tx1">
                    <a:lumMod val="50000"/>
                    <a:lumOff val="50000"/>
                  </a:schemeClr>
                </a:solidFill>
              </a:rPr>
              <a:t>- 	</a:t>
            </a:r>
            <a:r>
              <a:rPr lang="hr-HR" sz="2000" dirty="0" smtClean="0">
                <a:solidFill>
                  <a:schemeClr val="tx1">
                    <a:lumMod val="50000"/>
                    <a:lumOff val="50000"/>
                  </a:schemeClr>
                </a:solidFill>
              </a:rPr>
              <a:t>naglasak </a:t>
            </a:r>
            <a:r>
              <a:rPr lang="hr-HR" sz="2000" dirty="0">
                <a:solidFill>
                  <a:schemeClr val="tx1">
                    <a:lumMod val="50000"/>
                    <a:lumOff val="50000"/>
                  </a:schemeClr>
                </a:solidFill>
              </a:rPr>
              <a:t>na </a:t>
            </a:r>
            <a:r>
              <a:rPr lang="hr-HR" sz="2000" b="1" dirty="0">
                <a:solidFill>
                  <a:schemeClr val="accent5"/>
                </a:solidFill>
              </a:rPr>
              <a:t>kvaliteti</a:t>
            </a:r>
            <a:r>
              <a:rPr lang="hr-HR" sz="2000" dirty="0">
                <a:solidFill>
                  <a:schemeClr val="accent5"/>
                </a:solidFill>
              </a:rPr>
              <a:t> </a:t>
            </a:r>
            <a:r>
              <a:rPr lang="hr-HR" sz="2000" dirty="0">
                <a:solidFill>
                  <a:schemeClr val="tx1">
                    <a:lumMod val="50000"/>
                    <a:lumOff val="50000"/>
                  </a:schemeClr>
                </a:solidFill>
              </a:rPr>
              <a:t>projekta (sadržaju mobilnosti, proizvodu/rezultatu)</a:t>
            </a:r>
            <a:r>
              <a:rPr lang="hr-HR" sz="2000" dirty="0">
                <a:solidFill>
                  <a:prstClr val="black">
                    <a:lumMod val="75000"/>
                    <a:lumOff val="25000"/>
                  </a:prstClr>
                </a:solidFill>
              </a:rPr>
              <a:t/>
            </a:r>
            <a:br>
              <a:rPr lang="hr-HR" sz="2000" dirty="0">
                <a:solidFill>
                  <a:prstClr val="black">
                    <a:lumMod val="75000"/>
                    <a:lumOff val="25000"/>
                  </a:prstClr>
                </a:solidFill>
              </a:rPr>
            </a:br>
            <a:r>
              <a:rPr lang="hr-HR" sz="2000" dirty="0" smtClean="0">
                <a:solidFill>
                  <a:schemeClr val="tx1">
                    <a:lumMod val="50000"/>
                    <a:lumOff val="50000"/>
                  </a:schemeClr>
                </a:solidFill>
              </a:rPr>
              <a:t>- 	jača</a:t>
            </a:r>
            <a:r>
              <a:rPr lang="hr-HR" sz="2000" dirty="0" smtClean="0">
                <a:solidFill>
                  <a:prstClr val="black">
                    <a:lumMod val="75000"/>
                    <a:lumOff val="25000"/>
                  </a:prstClr>
                </a:solidFill>
              </a:rPr>
              <a:t> </a:t>
            </a:r>
            <a:r>
              <a:rPr lang="hr-HR" sz="2000" b="1" dirty="0">
                <a:solidFill>
                  <a:schemeClr val="accent5"/>
                </a:solidFill>
              </a:rPr>
              <a:t>diseminacija</a:t>
            </a:r>
            <a:r>
              <a:rPr lang="hr-HR" sz="2000" dirty="0">
                <a:solidFill>
                  <a:prstClr val="black">
                    <a:lumMod val="75000"/>
                    <a:lumOff val="25000"/>
                  </a:prstClr>
                </a:solidFill>
              </a:rPr>
              <a:t> </a:t>
            </a:r>
            <a:r>
              <a:rPr lang="hr-HR" sz="2000" dirty="0">
                <a:solidFill>
                  <a:schemeClr val="tx1">
                    <a:lumMod val="50000"/>
                    <a:lumOff val="50000"/>
                  </a:schemeClr>
                </a:solidFill>
              </a:rPr>
              <a:t>i bolja </a:t>
            </a:r>
            <a:r>
              <a:rPr lang="hr-HR" sz="2000" b="1" dirty="0">
                <a:solidFill>
                  <a:schemeClr val="accent5"/>
                </a:solidFill>
              </a:rPr>
              <a:t>iskorištenost  i održivost </a:t>
            </a:r>
            <a:r>
              <a:rPr lang="hr-HR" sz="2000" dirty="0">
                <a:solidFill>
                  <a:schemeClr val="tx1">
                    <a:lumMod val="50000"/>
                    <a:lumOff val="50000"/>
                  </a:schemeClr>
                </a:solidFill>
              </a:rPr>
              <a:t>rezultata </a:t>
            </a:r>
            <a:r>
              <a:rPr lang="hr-HR" sz="2000" dirty="0" smtClean="0">
                <a:solidFill>
                  <a:schemeClr val="tx1">
                    <a:lumMod val="50000"/>
                    <a:lumOff val="50000"/>
                  </a:schemeClr>
                </a:solidFill>
              </a:rPr>
              <a:t>projekta</a:t>
            </a:r>
            <a:r>
              <a:rPr lang="hr-HR" sz="2000" dirty="0" smtClean="0">
                <a:solidFill>
                  <a:prstClr val="black">
                    <a:lumMod val="75000"/>
                    <a:lumOff val="25000"/>
                  </a:prstClr>
                </a:solidFill>
              </a:rPr>
              <a:t/>
            </a:r>
            <a:br>
              <a:rPr lang="hr-HR" sz="2000" dirty="0" smtClean="0">
                <a:solidFill>
                  <a:prstClr val="black">
                    <a:lumMod val="75000"/>
                    <a:lumOff val="25000"/>
                  </a:prstClr>
                </a:solidFill>
              </a:rPr>
            </a:br>
            <a:r>
              <a:rPr lang="hr-HR" sz="2000" dirty="0" smtClean="0">
                <a:solidFill>
                  <a:prstClr val="black">
                    <a:lumMod val="75000"/>
                    <a:lumOff val="25000"/>
                  </a:prstClr>
                </a:solidFill>
              </a:rPr>
              <a:t>	</a:t>
            </a:r>
            <a:r>
              <a:rPr lang="hr-HR" sz="2000" dirty="0" smtClean="0">
                <a:solidFill>
                  <a:schemeClr val="tx1">
                    <a:lumMod val="50000"/>
                    <a:lumOff val="50000"/>
                  </a:schemeClr>
                </a:solidFill>
              </a:rPr>
              <a:t>(zahtjev za otvorenim pristupom svim materijalima stvorenim u okviru Erasmus+ 	projekata</a:t>
            </a:r>
            <a:r>
              <a:rPr lang="hr-HR" sz="2000" dirty="0" smtClean="0">
                <a:solidFill>
                  <a:prstClr val="black">
                    <a:lumMod val="75000"/>
                    <a:lumOff val="25000"/>
                  </a:prstClr>
                </a:solidFill>
              </a:rPr>
              <a:t/>
            </a:r>
            <a:br>
              <a:rPr lang="hr-HR" sz="2000" dirty="0" smtClean="0">
                <a:solidFill>
                  <a:prstClr val="black">
                    <a:lumMod val="75000"/>
                    <a:lumOff val="25000"/>
                  </a:prstClr>
                </a:solidFill>
              </a:rPr>
            </a:br>
            <a:r>
              <a:rPr lang="hr-HR" sz="2000" dirty="0" smtClean="0">
                <a:solidFill>
                  <a:schemeClr val="tx1">
                    <a:lumMod val="50000"/>
                    <a:lumOff val="50000"/>
                  </a:schemeClr>
                </a:solidFill>
              </a:rPr>
              <a:t>- 	jača </a:t>
            </a:r>
            <a:r>
              <a:rPr lang="hr-HR" sz="2000" dirty="0">
                <a:solidFill>
                  <a:schemeClr val="tx1">
                    <a:lumMod val="50000"/>
                    <a:lumOff val="50000"/>
                  </a:schemeClr>
                </a:solidFill>
              </a:rPr>
              <a:t>povezanost s </a:t>
            </a:r>
            <a:r>
              <a:rPr lang="hr-HR" sz="2000" b="1" dirty="0">
                <a:solidFill>
                  <a:schemeClr val="accent5"/>
                </a:solidFill>
              </a:rPr>
              <a:t>potrebama </a:t>
            </a:r>
            <a:r>
              <a:rPr lang="hr-HR" sz="2000" b="1" dirty="0" smtClean="0">
                <a:solidFill>
                  <a:schemeClr val="accent5"/>
                </a:solidFill>
              </a:rPr>
              <a:t>tržišta </a:t>
            </a:r>
            <a:r>
              <a:rPr lang="hr-HR" sz="2000" b="1" dirty="0">
                <a:solidFill>
                  <a:schemeClr val="accent5"/>
                </a:solidFill>
              </a:rPr>
              <a:t>rada</a:t>
            </a:r>
            <a:r>
              <a:rPr lang="hr-HR" sz="2000" b="1" dirty="0">
                <a:solidFill>
                  <a:srgbClr val="DE6E46"/>
                </a:solidFill>
              </a:rPr>
              <a:t/>
            </a:r>
            <a:br>
              <a:rPr lang="hr-HR" sz="2000" b="1" dirty="0">
                <a:solidFill>
                  <a:srgbClr val="DE6E46"/>
                </a:solidFill>
              </a:rPr>
            </a:br>
            <a:r>
              <a:rPr lang="hr-HR" sz="2000" dirty="0" smtClean="0">
                <a:solidFill>
                  <a:schemeClr val="tx1">
                    <a:lumMod val="50000"/>
                    <a:lumOff val="50000"/>
                  </a:schemeClr>
                </a:solidFill>
              </a:rPr>
              <a:t>-	jača</a:t>
            </a:r>
            <a:r>
              <a:rPr lang="hr-HR" sz="2000" dirty="0" smtClean="0">
                <a:solidFill>
                  <a:prstClr val="black">
                    <a:lumMod val="75000"/>
                    <a:lumOff val="25000"/>
                  </a:prstClr>
                </a:solidFill>
              </a:rPr>
              <a:t> </a:t>
            </a:r>
            <a:r>
              <a:rPr lang="hr-HR" sz="2000" b="1" dirty="0">
                <a:solidFill>
                  <a:schemeClr val="accent5"/>
                </a:solidFill>
              </a:rPr>
              <a:t>EU dodana vrijednost </a:t>
            </a:r>
            <a:r>
              <a:rPr lang="hr-HR" sz="2000" b="1" dirty="0">
                <a:solidFill>
                  <a:prstClr val="black">
                    <a:lumMod val="75000"/>
                    <a:lumOff val="25000"/>
                  </a:prstClr>
                </a:solidFill>
              </a:rPr>
              <a:t/>
            </a:r>
            <a:br>
              <a:rPr lang="hr-HR" sz="2000" b="1" dirty="0">
                <a:solidFill>
                  <a:prstClr val="black">
                    <a:lumMod val="75000"/>
                    <a:lumOff val="25000"/>
                  </a:prstClr>
                </a:solidFill>
              </a:rPr>
            </a:br>
            <a:r>
              <a:rPr lang="hr-HR" sz="1800" dirty="0">
                <a:solidFill>
                  <a:prstClr val="black">
                    <a:lumMod val="75000"/>
                    <a:lumOff val="25000"/>
                  </a:prstClr>
                </a:solidFill>
              </a:rPr>
              <a:t/>
            </a:r>
            <a:br>
              <a:rPr lang="hr-HR" sz="1800" dirty="0">
                <a:solidFill>
                  <a:prstClr val="black">
                    <a:lumMod val="75000"/>
                    <a:lumOff val="25000"/>
                  </a:prstClr>
                </a:solidFill>
              </a:rPr>
            </a:br>
            <a:r>
              <a:rPr lang="en-US" sz="1800" dirty="0" smtClean="0">
                <a:solidFill>
                  <a:schemeClr val="tx1">
                    <a:lumMod val="65000"/>
                    <a:lumOff val="35000"/>
                  </a:schemeClr>
                </a:solidFill>
                <a:latin typeface="Arial"/>
                <a:cs typeface="Arial"/>
              </a:rPr>
              <a:t/>
            </a:r>
            <a:br>
              <a:rPr lang="en-US" sz="1800" dirty="0" smtClean="0">
                <a:solidFill>
                  <a:schemeClr val="tx1">
                    <a:lumMod val="65000"/>
                    <a:lumOff val="35000"/>
                  </a:schemeClr>
                </a:solidFill>
                <a:latin typeface="Arial"/>
                <a:cs typeface="Arial"/>
              </a:rPr>
            </a:br>
            <a:r>
              <a:rPr lang="en-US" sz="3000" b="1" dirty="0" smtClean="0">
                <a:solidFill>
                  <a:srgbClr val="206F88"/>
                </a:solidFill>
                <a:latin typeface="Arial"/>
                <a:cs typeface="Arial"/>
              </a:rPr>
              <a:t/>
            </a:r>
            <a:br>
              <a:rPr lang="en-US" sz="3000" b="1" dirty="0" smtClean="0">
                <a:solidFill>
                  <a:srgbClr val="206F88"/>
                </a:solidFill>
                <a:latin typeface="Arial"/>
                <a:cs typeface="Arial"/>
              </a:rPr>
            </a:br>
            <a:endParaRPr lang="en-US" sz="3000" b="1" dirty="0">
              <a:solidFill>
                <a:srgbClr val="206F88"/>
              </a:solidFill>
              <a:latin typeface="Arial"/>
              <a:cs typeface="Arial"/>
            </a:endParaRPr>
          </a:p>
        </p:txBody>
      </p:sp>
      <p:sp>
        <p:nvSpPr>
          <p:cNvPr id="8" name="Rounded Rectangle 7"/>
          <p:cNvSpPr/>
          <p:nvPr/>
        </p:nvSpPr>
        <p:spPr>
          <a:xfrm>
            <a:off x="5148063" y="313722"/>
            <a:ext cx="3672409" cy="900082"/>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lvl="0"/>
            <a:r>
              <a:rPr lang="hr-HR" sz="2400" b="1" dirty="0" smtClean="0">
                <a:solidFill>
                  <a:schemeClr val="bg1"/>
                </a:solidFill>
              </a:rPr>
              <a:t>ERASMUS+</a:t>
            </a:r>
          </a:p>
          <a:p>
            <a:pPr lvl="0"/>
            <a:r>
              <a:rPr lang="hr-HR" b="1" dirty="0" smtClean="0">
                <a:solidFill>
                  <a:schemeClr val="bg1"/>
                </a:solidFill>
              </a:rPr>
              <a:t>KLJUČNE ZNAČAJKE</a:t>
            </a:r>
            <a:endParaRPr lang="en-GB" b="1" dirty="0">
              <a:solidFill>
                <a:schemeClr val="bg1"/>
              </a:solidFill>
            </a:endParaRPr>
          </a:p>
        </p:txBody>
      </p:sp>
    </p:spTree>
    <p:extLst>
      <p:ext uri="{BB962C8B-B14F-4D97-AF65-F5344CB8AC3E}">
        <p14:creationId xmlns:p14="http://schemas.microsoft.com/office/powerpoint/2010/main" val="28468760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mpeu_PP_hr-2bb.jpg"/>
          <p:cNvPicPr>
            <a:picLocks noChangeAspect="1"/>
          </p:cNvPicPr>
          <p:nvPr/>
        </p:nvPicPr>
        <p:blipFill>
          <a:blip r:embed="rId4"/>
          <a:stretch>
            <a:fillRect/>
          </a:stretch>
        </p:blipFill>
        <p:spPr>
          <a:xfrm>
            <a:off x="5207" y="0"/>
            <a:ext cx="9133585" cy="6858000"/>
          </a:xfrm>
          <a:prstGeom prst="rect">
            <a:avLst/>
          </a:prstGeom>
        </p:spPr>
      </p:pic>
      <p:sp>
        <p:nvSpPr>
          <p:cNvPr id="7" name="Rounded Rectangle 6"/>
          <p:cNvSpPr/>
          <p:nvPr/>
        </p:nvSpPr>
        <p:spPr>
          <a:xfrm>
            <a:off x="4932041" y="313722"/>
            <a:ext cx="3835222" cy="1171062"/>
          </a:xfrm>
          <a:prstGeom prst="roundRect">
            <a:avLst>
              <a:gd name="adj" fmla="val 7799"/>
            </a:avLst>
          </a:prstGeom>
          <a:solidFill>
            <a:srgbClr val="F79646">
              <a:alpha val="93725"/>
            </a:srgbClr>
          </a:solidFill>
          <a:ln>
            <a:noFill/>
          </a:ln>
        </p:spPr>
        <p:style>
          <a:lnRef idx="1">
            <a:schemeClr val="accent1"/>
          </a:lnRef>
          <a:fillRef idx="3">
            <a:schemeClr val="accent1"/>
          </a:fillRef>
          <a:effectRef idx="2">
            <a:schemeClr val="accent1"/>
          </a:effectRef>
          <a:fontRef idx="minor">
            <a:schemeClr val="lt1"/>
          </a:fontRef>
        </p:style>
        <p:txBody>
          <a:bodyPr rtlCol="0" anchor="ctr">
            <a:noAutofit/>
          </a:bodyPr>
          <a:lstStyle/>
          <a:p>
            <a:r>
              <a:rPr lang="hr-HR" sz="2400" b="1" dirty="0" smtClean="0">
                <a:solidFill>
                  <a:schemeClr val="bg1"/>
                </a:solidFill>
              </a:rPr>
              <a:t>ERASMUS+</a:t>
            </a:r>
          </a:p>
          <a:p>
            <a:r>
              <a:rPr lang="hr-HR" b="1" dirty="0" smtClean="0">
                <a:solidFill>
                  <a:schemeClr val="bg1"/>
                </a:solidFill>
              </a:rPr>
              <a:t>UKUPNO RASPOLOŽIVA SREDSTVA PO SEKTORSKOM PODRUČJU (NATJEČAJ 2014.)</a:t>
            </a:r>
            <a:endParaRPr lang="en-GB" b="1" dirty="0">
              <a:solidFill>
                <a:schemeClr val="bg1"/>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016482197"/>
              </p:ext>
            </p:extLst>
          </p:nvPr>
        </p:nvGraphicFramePr>
        <p:xfrm>
          <a:off x="250825" y="1772816"/>
          <a:ext cx="3384550" cy="1800225"/>
        </p:xfrm>
        <a:graphic>
          <a:graphicData uri="http://schemas.openxmlformats.org/presentationml/2006/ole">
            <mc:AlternateContent xmlns:mc="http://schemas.openxmlformats.org/markup-compatibility/2006">
              <mc:Choice xmlns:v="urn:schemas-microsoft-com:vml" Requires="v">
                <p:oleObj spid="_x0000_s5124" name="Worksheet" r:id="rId5" imgW="3838592" imgH="1685880" progId="Excel.Sheet.12">
                  <p:embed/>
                </p:oleObj>
              </mc:Choice>
              <mc:Fallback>
                <p:oleObj name="Worksheet" r:id="rId5" imgW="3838592" imgH="1685880"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1772816"/>
                        <a:ext cx="33845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266009" y="3573041"/>
            <a:ext cx="2880320" cy="253916"/>
          </a:xfrm>
          <a:prstGeom prst="rect">
            <a:avLst/>
          </a:prstGeom>
          <a:noFill/>
        </p:spPr>
        <p:txBody>
          <a:bodyPr wrap="square" rtlCol="0">
            <a:spAutoFit/>
          </a:bodyPr>
          <a:lstStyle/>
          <a:p>
            <a:r>
              <a:rPr lang="hr-HR" sz="1050" i="1" dirty="0" smtClean="0">
                <a:solidFill>
                  <a:schemeClr val="tx1">
                    <a:lumMod val="65000"/>
                    <a:lumOff val="35000"/>
                  </a:schemeClr>
                </a:solidFill>
              </a:rPr>
              <a:t>Stanje raspoloživih sredstava na dan 25.11.2014.</a:t>
            </a:r>
            <a:endParaRPr lang="en-GB" sz="1050" i="1" dirty="0">
              <a:solidFill>
                <a:schemeClr val="tx1">
                  <a:lumMod val="65000"/>
                  <a:lumOff val="35000"/>
                </a:schemeClr>
              </a:solidFill>
            </a:endParaRPr>
          </a:p>
        </p:txBody>
      </p:sp>
      <p:graphicFrame>
        <p:nvGraphicFramePr>
          <p:cNvPr id="10" name="Chart 9"/>
          <p:cNvGraphicFramePr/>
          <p:nvPr>
            <p:extLst>
              <p:ext uri="{D42A27DB-BD31-4B8C-83A1-F6EECF244321}">
                <p14:modId xmlns:p14="http://schemas.microsoft.com/office/powerpoint/2010/main" val="3991875364"/>
              </p:ext>
            </p:extLst>
          </p:nvPr>
        </p:nvGraphicFramePr>
        <p:xfrm>
          <a:off x="3347864" y="1412776"/>
          <a:ext cx="5981542" cy="469950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35082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616</TotalTime>
  <Words>1505</Words>
  <Application>Microsoft Office PowerPoint</Application>
  <PresentationFormat>On-screen Show (4:3)</PresentationFormat>
  <Paragraphs>244</Paragraphs>
  <Slides>19</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Worksheet</vt:lpstr>
      <vt:lpstr>    Mogućnosti programa Erasmus+          </vt:lpstr>
      <vt:lpstr>O Agenciji    Erasmus+: struktura, ciljevi  Erasmus+ i obrazovanje odraslih - dvije vrste projekata - rezultati natječaja 2014. - proračun 2015. - potpora Agencije u pripremi potencijalnih korisnika       </vt:lpstr>
      <vt:lpstr>  </vt:lpstr>
      <vt:lpstr>  </vt:lpstr>
      <vt:lpstr>PowerPoint Presentation</vt:lpstr>
      <vt:lpstr>  </vt:lpstr>
      <vt:lpstr>PowerPoint Presentation</vt:lpstr>
      <vt:lpstr>-  bolja povezanost EU politika s programima dodjeljivanja financijske potpore -  više sinergije i interakcije između formalnog, neformalnog i informalnog  učenja -  naglasak na kvaliteti projekta (sadržaju mobilnosti, proizvodu/rezultatu) -  jača diseminacija i bolja iskorištenost  i održivost rezultata projekta  (zahtjev za otvorenim pristupom svim materijalima stvorenim u okviru Erasmus+  projekata -  jača povezanost s potrebama tržišta rada - jača EU dodana vrijednost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Ime Prezime</dc:creator>
  <cp:lastModifiedBy>Ivana Puljiz</cp:lastModifiedBy>
  <cp:revision>45</cp:revision>
  <dcterms:created xsi:type="dcterms:W3CDTF">2014-11-17T12:34:02Z</dcterms:created>
  <dcterms:modified xsi:type="dcterms:W3CDTF">2015-03-03T14:53:38Z</dcterms:modified>
</cp:coreProperties>
</file>