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61" r:id="rId6"/>
    <p:sldId id="268" r:id="rId7"/>
    <p:sldId id="260" r:id="rId8"/>
    <p:sldId id="270" r:id="rId9"/>
    <p:sldId id="259" r:id="rId10"/>
    <p:sldId id="271" r:id="rId11"/>
    <p:sldId id="272" r:id="rId12"/>
    <p:sldId id="262" r:id="rId13"/>
    <p:sldId id="263" r:id="rId14"/>
    <p:sldId id="273" r:id="rId15"/>
    <p:sldId id="266" r:id="rId16"/>
    <p:sldId id="274" r:id="rId17"/>
    <p:sldId id="265" r:id="rId18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CF501-1F3A-4253-961F-FC6AC0A15504}" type="datetimeFigureOut">
              <a:rPr lang="sr-Latn-CS"/>
              <a:pPr>
                <a:defRPr/>
              </a:pPr>
              <a:t>22.6.2014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47172-5D7F-4F40-AC4F-12A1447182B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86565-CF5A-4CD6-A681-CFE35FB82DF6}" type="datetimeFigureOut">
              <a:rPr lang="sr-Latn-CS"/>
              <a:pPr>
                <a:defRPr/>
              </a:pPr>
              <a:t>22.6.2014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DDEA9-2CAE-4477-8A4B-8FE4AE2CF4C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EB550-6363-46D0-941D-CEC688D41A47}" type="datetimeFigureOut">
              <a:rPr lang="sr-Latn-CS"/>
              <a:pPr>
                <a:defRPr/>
              </a:pPr>
              <a:t>22.6.2014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104E5-59A1-4998-BE1D-F81B9156F22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A56D2-A840-4D68-A66D-56534CFA3EB1}" type="datetimeFigureOut">
              <a:rPr lang="sr-Latn-CS"/>
              <a:pPr>
                <a:defRPr/>
              </a:pPr>
              <a:t>22.6.2014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B29D3-BD91-4C52-A4EC-ED1378AA7FC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8392A-F843-4C30-8985-4BA94C4067C1}" type="datetimeFigureOut">
              <a:rPr lang="sr-Latn-CS"/>
              <a:pPr>
                <a:defRPr/>
              </a:pPr>
              <a:t>22.6.2014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9F9A5-C66D-42C4-9E4D-4F5D2B55A0A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8C6AD-E282-49FA-81A0-DB69201E534D}" type="datetimeFigureOut">
              <a:rPr lang="sr-Latn-CS"/>
              <a:pPr>
                <a:defRPr/>
              </a:pPr>
              <a:t>22.6.2014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EE5F5-12F3-4912-9887-09033496C11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46179-ED9B-4260-B4DA-F6EC70B61FD0}" type="datetimeFigureOut">
              <a:rPr lang="sr-Latn-CS"/>
              <a:pPr>
                <a:defRPr/>
              </a:pPr>
              <a:t>22.6.2014</a:t>
            </a:fld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8A088-06AC-4CDA-A36D-0D07C3A46EE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266F9-BAA4-4DAE-83B5-CBA9976F586A}" type="datetimeFigureOut">
              <a:rPr lang="sr-Latn-CS"/>
              <a:pPr>
                <a:defRPr/>
              </a:pPr>
              <a:t>22.6.2014</a:t>
            </a:fld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26927-DC4C-4FFF-BC65-17B1CACB43D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4D3C0-4DCE-4D0C-985F-A507711C5899}" type="datetimeFigureOut">
              <a:rPr lang="sr-Latn-CS"/>
              <a:pPr>
                <a:defRPr/>
              </a:pPr>
              <a:t>22.6.2014</a:t>
            </a:fld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AF7AC-7B05-48D8-809D-71BBCE59695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FA46C-3968-45F8-94D9-549D9B83ABBC}" type="datetimeFigureOut">
              <a:rPr lang="sr-Latn-CS"/>
              <a:pPr>
                <a:defRPr/>
              </a:pPr>
              <a:t>22.6.2014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E00C3-5B8D-4474-BF32-938C1AA9616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FC48E-1103-4DC3-B439-6F1036B3C8E6}" type="datetimeFigureOut">
              <a:rPr lang="sr-Latn-CS"/>
              <a:pPr>
                <a:defRPr/>
              </a:pPr>
              <a:t>22.6.2014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56DFA-016D-4451-AA8F-85925E5FF13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r-H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2D8C0F-5A07-4CF9-8C87-69977E1DF4BD}" type="datetimeFigureOut">
              <a:rPr lang="sr-Latn-CS"/>
              <a:pPr>
                <a:defRPr/>
              </a:pPr>
              <a:t>22.6.2014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ABA8BD-1921-4BEF-83FF-B7C91D5B1D4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brazovanje-odraslih.hr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obrazovanje-odraslih.hr" TargetMode="External"/><Relationship Id="rId2" Type="http://schemas.openxmlformats.org/officeDocument/2006/relationships/hyperlink" Target="http://www.obrazovanje-odraslih.hr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latin typeface="Arial" charset="0"/>
              </a:rPr>
              <a:t/>
            </a:r>
            <a:br>
              <a:rPr lang="en-US" b="1" dirty="0" smtClean="0">
                <a:latin typeface="Arial" charset="0"/>
              </a:rPr>
            </a:br>
            <a:r>
              <a:rPr lang="en-US" b="1" dirty="0" smtClean="0">
                <a:latin typeface="Arial" charset="0"/>
              </a:rPr>
              <a:t/>
            </a:r>
            <a:br>
              <a:rPr lang="en-US" b="1" dirty="0" smtClean="0">
                <a:latin typeface="Arial" charset="0"/>
              </a:rPr>
            </a:br>
            <a:r>
              <a:rPr lang="en-US" b="1" dirty="0" smtClean="0">
                <a:latin typeface="Arial" charset="0"/>
              </a:rPr>
              <a:t/>
            </a:r>
            <a:br>
              <a:rPr lang="en-US" b="1" dirty="0" smtClean="0">
                <a:latin typeface="Arial" charset="0"/>
              </a:rPr>
            </a:br>
            <a:r>
              <a:rPr lang="hr-HR" b="1" dirty="0" smtClean="0">
                <a:latin typeface="Arial" charset="0"/>
              </a:rPr>
              <a:t>IMPLEMENTACIJA EUROPSKE AGENDE OBRAZOVANJA ODRASLIH</a:t>
            </a:r>
            <a:r>
              <a:rPr lang="hr-HR" sz="4800" b="1" dirty="0" smtClean="0">
                <a:latin typeface="Arial" charset="0"/>
              </a:rPr>
              <a:t/>
            </a:r>
            <a:br>
              <a:rPr lang="hr-HR" sz="4800" b="1" dirty="0" smtClean="0">
                <a:latin typeface="Arial" charset="0"/>
              </a:rPr>
            </a:br>
            <a:endParaRPr lang="hr-HR" sz="4800" b="1" dirty="0" smtClean="0">
              <a:latin typeface="Arial" charset="0"/>
            </a:endParaRPr>
          </a:p>
        </p:txBody>
      </p:sp>
      <p:sp>
        <p:nvSpPr>
          <p:cNvPr id="1331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olidFill>
                <a:srgbClr val="898989"/>
              </a:solidFill>
              <a:latin typeface="Arial" charset="0"/>
            </a:endParaRPr>
          </a:p>
          <a:p>
            <a:pPr eaLnBrk="1" hangingPunct="1"/>
            <a:endParaRPr lang="en-US" dirty="0" smtClean="0">
              <a:solidFill>
                <a:srgbClr val="898989"/>
              </a:solidFill>
              <a:latin typeface="Arial" charset="0"/>
            </a:endParaRPr>
          </a:p>
          <a:p>
            <a:pPr eaLnBrk="1" hangingPunct="1"/>
            <a:endParaRPr lang="en-US" sz="2400" dirty="0" smtClean="0">
              <a:solidFill>
                <a:schemeClr val="tx1"/>
              </a:solidFill>
              <a:latin typeface="Arial" charset="0"/>
            </a:endParaRPr>
          </a:p>
          <a:p>
            <a:pPr eaLnBrk="1" hangingPunct="1"/>
            <a:r>
              <a:rPr lang="en-US" sz="2400" dirty="0" err="1" smtClean="0">
                <a:solidFill>
                  <a:schemeClr val="tx1"/>
                </a:solidFill>
                <a:latin typeface="Arial" charset="0"/>
              </a:rPr>
              <a:t>Matej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charset="0"/>
              </a:rPr>
              <a:t>Petranović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  <a:latin typeface="Arial" charset="0"/>
              </a:rPr>
              <a:t>viši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charset="0"/>
              </a:rPr>
              <a:t>stručni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charset="0"/>
              </a:rPr>
              <a:t>savjetnik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charset="0"/>
              </a:rPr>
              <a:t>za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charset="0"/>
              </a:rPr>
              <a:t>obrazovanje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charset="0"/>
              </a:rPr>
              <a:t>odraslih</a:t>
            </a:r>
            <a:endParaRPr lang="hr-HR" sz="2400" dirty="0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vi-VN" sz="2400" b="1" dirty="0" smtClean="0">
                <a:latin typeface="Arial "/>
              </a:rPr>
              <a:t>predstavljanje europskih politika obrazovanja odraslih </a:t>
            </a:r>
            <a:r>
              <a:rPr lang="en-US" sz="2400" b="1" dirty="0" smtClean="0">
                <a:latin typeface="Arial "/>
              </a:rPr>
              <a:t>u </a:t>
            </a:r>
            <a:r>
              <a:rPr lang="en-US" sz="2400" b="1" dirty="0" err="1" smtClean="0">
                <a:latin typeface="Arial "/>
              </a:rPr>
              <a:t>svrhu</a:t>
            </a:r>
            <a:r>
              <a:rPr lang="en-US" sz="2400" b="1" dirty="0" smtClean="0">
                <a:latin typeface="Arial "/>
              </a:rPr>
              <a:t> </a:t>
            </a:r>
            <a:r>
              <a:rPr lang="en-US" sz="2400" b="1" dirty="0" err="1" smtClean="0">
                <a:latin typeface="Arial "/>
              </a:rPr>
              <a:t>unaprjeđenja</a:t>
            </a:r>
            <a:r>
              <a:rPr lang="en-US" sz="2400" b="1" dirty="0" smtClean="0">
                <a:latin typeface="Arial "/>
              </a:rPr>
              <a:t> </a:t>
            </a:r>
            <a:r>
              <a:rPr lang="en-US" sz="2400" b="1" dirty="0" err="1" smtClean="0">
                <a:latin typeface="Arial "/>
              </a:rPr>
              <a:t>hrvatske</a:t>
            </a:r>
            <a:r>
              <a:rPr lang="vi-VN" sz="2400" b="1" dirty="0" smtClean="0">
                <a:latin typeface="Arial "/>
              </a:rPr>
              <a:t> politike obrazovanja odraslih na lokalnoj i nacionalnoj razini</a:t>
            </a:r>
            <a:endParaRPr lang="en-US" sz="2400" b="1" dirty="0" smtClean="0">
              <a:latin typeface="Arial "/>
            </a:endParaRPr>
          </a:p>
          <a:p>
            <a:endParaRPr lang="vi-VN" sz="2400" b="1" dirty="0" smtClean="0">
              <a:latin typeface="Arial "/>
            </a:endParaRPr>
          </a:p>
          <a:p>
            <a:r>
              <a:rPr lang="vi-VN" sz="2400" b="1" dirty="0" smtClean="0">
                <a:latin typeface="Arial "/>
              </a:rPr>
              <a:t>aktivno promoviranje ključnih kompetencija za cjeloživotno učenje kao temelja svakog kurikuluma obrazovanja odraslih</a:t>
            </a:r>
            <a:endParaRPr lang="en-US" sz="2400" b="1" dirty="0" smtClean="0">
              <a:latin typeface="Arial "/>
            </a:endParaRPr>
          </a:p>
          <a:p>
            <a:endParaRPr lang="vi-VN" sz="2400" b="1" dirty="0" smtClean="0">
              <a:latin typeface="Arial "/>
            </a:endParaRPr>
          </a:p>
          <a:p>
            <a:r>
              <a:rPr lang="vi-VN" sz="2400" b="1" dirty="0" smtClean="0">
                <a:latin typeface="Arial "/>
              </a:rPr>
              <a:t>predstavljanje rezultata i najbolje prakse provođenja obrazovanja odraslih za ključne kompetencije</a:t>
            </a:r>
            <a:endParaRPr lang="en-US" sz="2400" b="1" dirty="0" smtClean="0">
              <a:latin typeface="Arial "/>
            </a:endParaRPr>
          </a:p>
          <a:p>
            <a:endParaRPr lang="vi-VN" sz="2400" b="1" dirty="0" smtClean="0">
              <a:latin typeface="Arial "/>
            </a:endParaRPr>
          </a:p>
          <a:p>
            <a:r>
              <a:rPr lang="vi-VN" sz="2400" b="1" dirty="0" smtClean="0">
                <a:latin typeface="Arial "/>
              </a:rPr>
              <a:t>priprema sažetka programa / modula obrazovanja za ključne kompetencije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Aktivnosti</a:t>
            </a:r>
            <a:r>
              <a:rPr lang="en-US" b="1" dirty="0" smtClean="0"/>
              <a:t> </a:t>
            </a:r>
            <a:r>
              <a:rPr lang="en-US" b="1" dirty="0" err="1" smtClean="0"/>
              <a:t>projekta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b="1" dirty="0" smtClean="0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/>
            <a:endParaRPr lang="en-US" sz="2400" b="1" dirty="0" smtClean="0">
              <a:latin typeface="Arial" charset="0"/>
            </a:endParaRPr>
          </a:p>
          <a:p>
            <a:pPr eaLnBrk="1" hangingPunct="1"/>
            <a:r>
              <a:rPr lang="en-US" sz="2400" b="1" dirty="0" err="1" smtClean="0">
                <a:latin typeface="Arial" charset="0"/>
              </a:rPr>
              <a:t>tiskanje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brošura</a:t>
            </a:r>
            <a:r>
              <a:rPr lang="en-US" sz="2400" b="1" dirty="0" smtClean="0">
                <a:latin typeface="Arial" charset="0"/>
              </a:rPr>
              <a:t>, </a:t>
            </a:r>
            <a:r>
              <a:rPr lang="en-US" sz="2400" b="1" dirty="0" err="1" smtClean="0">
                <a:latin typeface="Arial" charset="0"/>
              </a:rPr>
              <a:t>letaka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promotivnog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materijala</a:t>
            </a:r>
            <a:r>
              <a:rPr lang="en-US" sz="2400" b="1" dirty="0" smtClean="0">
                <a:latin typeface="Arial" charset="0"/>
              </a:rPr>
              <a:t> </a:t>
            </a:r>
          </a:p>
          <a:p>
            <a:pPr eaLnBrk="1" hangingPunct="1"/>
            <a:endParaRPr lang="en-US" sz="2400" b="1" dirty="0" smtClean="0">
              <a:latin typeface="Arial" charset="0"/>
            </a:endParaRPr>
          </a:p>
          <a:p>
            <a:pPr eaLnBrk="1" hangingPunct="1"/>
            <a:r>
              <a:rPr lang="en-US" sz="2400" b="1" dirty="0" err="1" smtClean="0">
                <a:latin typeface="Arial" charset="0"/>
              </a:rPr>
              <a:t>podizanje</a:t>
            </a:r>
            <a:r>
              <a:rPr lang="en-US" sz="2400" b="1" dirty="0" smtClean="0">
                <a:latin typeface="Arial" charset="0"/>
              </a:rPr>
              <a:t> web </a:t>
            </a:r>
            <a:r>
              <a:rPr lang="en-US" sz="2400" b="1" dirty="0" err="1" smtClean="0">
                <a:latin typeface="Arial" charset="0"/>
              </a:rPr>
              <a:t>stranice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smtClean="0">
                <a:latin typeface="Arial" charset="0"/>
                <a:hlinkClick r:id="rId2"/>
              </a:rPr>
              <a:t>www.obrazovanje-odraslih.hr</a:t>
            </a:r>
            <a:endParaRPr lang="en-US" sz="2400" b="1" dirty="0" smtClean="0">
              <a:latin typeface="Arial" charset="0"/>
            </a:endParaRPr>
          </a:p>
          <a:p>
            <a:pPr eaLnBrk="1" hangingPunct="1">
              <a:buNone/>
            </a:pPr>
            <a:endParaRPr lang="hr-HR" sz="2400" b="1" dirty="0" smtClean="0">
              <a:latin typeface="Arial" charset="0"/>
            </a:endParaRPr>
          </a:p>
          <a:p>
            <a:pPr eaLnBrk="1" hangingPunct="1"/>
            <a:r>
              <a:rPr lang="en-US" sz="2400" b="1" dirty="0" smtClean="0">
                <a:latin typeface="Arial" charset="0"/>
              </a:rPr>
              <a:t>3 </a:t>
            </a:r>
            <a:r>
              <a:rPr lang="en-US" sz="2400" b="1" dirty="0" err="1" smtClean="0">
                <a:latin typeface="Arial" charset="0"/>
              </a:rPr>
              <a:t>koordinacijska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sastanka</a:t>
            </a:r>
            <a:r>
              <a:rPr lang="en-US" sz="2400" b="1" dirty="0" smtClean="0">
                <a:latin typeface="Arial" charset="0"/>
              </a:rPr>
              <a:t> s </a:t>
            </a:r>
            <a:r>
              <a:rPr lang="en-US" sz="2400" b="1" dirty="0" err="1" smtClean="0">
                <a:latin typeface="Arial" charset="0"/>
              </a:rPr>
              <a:t>dionicima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sustava</a:t>
            </a:r>
            <a:endParaRPr lang="en-US" sz="2400" b="1" dirty="0" smtClean="0">
              <a:latin typeface="Arial" charset="0"/>
            </a:endParaRPr>
          </a:p>
          <a:p>
            <a:pPr eaLnBrk="1" hangingPunct="1"/>
            <a:endParaRPr lang="hr-HR" sz="2400" b="1" dirty="0" smtClean="0">
              <a:latin typeface="Arial" charset="0"/>
            </a:endParaRPr>
          </a:p>
          <a:p>
            <a:pPr eaLnBrk="1" hangingPunct="1"/>
            <a:r>
              <a:rPr lang="en-US" sz="2400" b="1" dirty="0" err="1" smtClean="0">
                <a:latin typeface="Arial" charset="0"/>
              </a:rPr>
              <a:t>studijska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putovanja</a:t>
            </a:r>
            <a:r>
              <a:rPr lang="en-US" sz="2400" b="1" dirty="0" smtClean="0">
                <a:latin typeface="Arial" charset="0"/>
              </a:rPr>
              <a:t> u </a:t>
            </a:r>
            <a:r>
              <a:rPr lang="en-US" sz="2400" b="1" dirty="0" err="1" smtClean="0">
                <a:latin typeface="Arial" charset="0"/>
              </a:rPr>
              <a:t>Norvešku</a:t>
            </a:r>
            <a:r>
              <a:rPr lang="en-US" sz="2400" b="1" dirty="0" smtClean="0">
                <a:latin typeface="Arial" charset="0"/>
              </a:rPr>
              <a:t>, </a:t>
            </a:r>
            <a:r>
              <a:rPr lang="en-US" sz="2400" b="1" dirty="0" err="1" smtClean="0">
                <a:latin typeface="Arial" charset="0"/>
              </a:rPr>
              <a:t>Austriju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Irsku</a:t>
            </a:r>
            <a:endParaRPr lang="en-US" sz="2400" b="1" dirty="0" smtClean="0">
              <a:latin typeface="Arial" charset="0"/>
            </a:endParaRPr>
          </a:p>
          <a:p>
            <a:pPr eaLnBrk="1" hangingPunct="1"/>
            <a:endParaRPr lang="en-US" sz="2400" b="1" dirty="0" smtClean="0">
              <a:latin typeface="Arial" charset="0"/>
            </a:endParaRPr>
          </a:p>
          <a:p>
            <a:pPr eaLnBrk="1" hangingPunct="1"/>
            <a:endParaRPr lang="en-US" sz="2400" b="1" dirty="0" smtClean="0">
              <a:latin typeface="Arial" charset="0"/>
            </a:endParaRPr>
          </a:p>
          <a:p>
            <a:pPr eaLnBrk="1" hangingPunct="1"/>
            <a:endParaRPr lang="en-US" sz="2400" b="1" dirty="0" smtClean="0">
              <a:latin typeface="Arial" charset="0"/>
            </a:endParaRPr>
          </a:p>
          <a:p>
            <a:pPr eaLnBrk="1" hangingPunct="1"/>
            <a:endParaRPr lang="en-US" sz="2400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b="1" dirty="0" smtClean="0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hr-HR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latin typeface="Arial" charset="0"/>
              </a:rPr>
              <a:t>25 </a:t>
            </a:r>
            <a:r>
              <a:rPr lang="en-US" sz="2400" b="1" dirty="0" err="1" smtClean="0">
                <a:latin typeface="Arial" charset="0"/>
              </a:rPr>
              <a:t>panela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po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cijeloj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Hrvatskoj</a:t>
            </a:r>
            <a:r>
              <a:rPr lang="en-US" sz="2400" b="1" dirty="0" smtClean="0">
                <a:latin typeface="Arial" charset="0"/>
              </a:rPr>
              <a:t> s </a:t>
            </a:r>
            <a:r>
              <a:rPr lang="en-US" sz="2400" b="1" dirty="0" err="1" smtClean="0">
                <a:latin typeface="Arial" charset="0"/>
              </a:rPr>
              <a:t>dionicima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sustava</a:t>
            </a:r>
            <a:endParaRPr lang="en-US" sz="24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latin typeface="Arial" charset="0"/>
              </a:rPr>
              <a:t>2 </a:t>
            </a:r>
            <a:r>
              <a:rPr lang="en-US" sz="2400" b="1" dirty="0" err="1" smtClean="0">
                <a:latin typeface="Arial" charset="0"/>
              </a:rPr>
              <a:t>radionice</a:t>
            </a:r>
            <a:r>
              <a:rPr lang="en-US" sz="2400" b="1" dirty="0" smtClean="0">
                <a:latin typeface="Arial" charset="0"/>
              </a:rPr>
              <a:t> u </a:t>
            </a:r>
            <a:r>
              <a:rPr lang="en-US" sz="2400" b="1" dirty="0" err="1" smtClean="0">
                <a:latin typeface="Arial" charset="0"/>
              </a:rPr>
              <a:t>svrhu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izrade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programa</a:t>
            </a:r>
            <a:r>
              <a:rPr lang="en-US" sz="2400" b="1" dirty="0" smtClean="0">
                <a:latin typeface="Arial" charset="0"/>
              </a:rPr>
              <a:t> / </a:t>
            </a:r>
            <a:r>
              <a:rPr lang="en-US" sz="2400" b="1" dirty="0" err="1" smtClean="0">
                <a:latin typeface="Arial" charset="0"/>
              </a:rPr>
              <a:t>modula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obrazovanja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za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ključne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kompetencije</a:t>
            </a:r>
            <a:endParaRPr lang="en-US" sz="24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4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 dirty="0" err="1" smtClean="0">
                <a:latin typeface="Arial" charset="0"/>
              </a:rPr>
              <a:t>završna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međunarodna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konferencija</a:t>
            </a:r>
            <a:r>
              <a:rPr lang="en-US" sz="2400" b="1" dirty="0" smtClean="0">
                <a:latin typeface="Arial" charset="0"/>
              </a:rPr>
              <a:t> s </a:t>
            </a:r>
            <a:r>
              <a:rPr lang="en-US" sz="2400" b="1" dirty="0" err="1" smtClean="0">
                <a:latin typeface="Arial" charset="0"/>
              </a:rPr>
              <a:t>predstavnicima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zemalja</a:t>
            </a:r>
            <a:r>
              <a:rPr lang="en-US" sz="2400" b="1" dirty="0" smtClean="0">
                <a:latin typeface="Arial" charset="0"/>
              </a:rPr>
              <a:t> EU </a:t>
            </a:r>
            <a:r>
              <a:rPr lang="en-US" sz="2400" b="1" dirty="0" err="1" smtClean="0">
                <a:latin typeface="Arial" charset="0"/>
              </a:rPr>
              <a:t>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regije</a:t>
            </a:r>
            <a:endParaRPr lang="hr-HR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hr-HR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Rezultati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b="1" dirty="0" smtClean="0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eaLnBrk="1" hangingPunct="1"/>
            <a:r>
              <a:rPr lang="en-US" sz="2400" b="1" dirty="0" err="1" smtClean="0">
                <a:latin typeface="Arial" charset="0"/>
              </a:rPr>
              <a:t>publikacija</a:t>
            </a:r>
            <a:r>
              <a:rPr lang="en-US" sz="2400" b="1" dirty="0" smtClean="0">
                <a:latin typeface="Arial" charset="0"/>
              </a:rPr>
              <a:t> – </a:t>
            </a:r>
            <a:r>
              <a:rPr lang="en-US" sz="2400" b="1" dirty="0" err="1" smtClean="0">
                <a:latin typeface="Arial" charset="0"/>
              </a:rPr>
              <a:t>zaključci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preporuke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za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daljnje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unaprjeđenje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obrazovanja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odraslih</a:t>
            </a:r>
            <a:endParaRPr lang="hr-HR" b="1" dirty="0" smtClean="0">
              <a:latin typeface="Arial" charset="0"/>
            </a:endParaRPr>
          </a:p>
          <a:p>
            <a:pPr eaLnBrk="1" hangingPunct="1"/>
            <a:endParaRPr lang="en-US" b="1" smtClean="0">
              <a:latin typeface="Arial" charset="0"/>
            </a:endParaRPr>
          </a:p>
          <a:p>
            <a:pPr eaLnBrk="1" hangingPunct="1"/>
            <a:endParaRPr lang="hr-HR" b="1" dirty="0" smtClean="0">
              <a:latin typeface="Arial" charset="0"/>
            </a:endParaRPr>
          </a:p>
          <a:p>
            <a:pPr eaLnBrk="1" hangingPunct="1"/>
            <a:r>
              <a:rPr lang="en-US" sz="2400" b="1" dirty="0" err="1" smtClean="0">
                <a:latin typeface="Arial" charset="0"/>
              </a:rPr>
              <a:t>nacrt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programa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smtClean="0">
                <a:latin typeface="Arial" charset="0"/>
              </a:rPr>
              <a:t>/ </a:t>
            </a:r>
            <a:r>
              <a:rPr lang="en-US" sz="2400" b="1" dirty="0" err="1" smtClean="0">
                <a:latin typeface="Arial" charset="0"/>
              </a:rPr>
              <a:t>modula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obrazovanja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za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ključne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kompetencije</a:t>
            </a:r>
            <a:endParaRPr lang="hr-HR" b="1" dirty="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endParaRPr lang="hr-HR" b="1" dirty="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endParaRPr lang="hr-HR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Hvala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b="1" smtClean="0">
              <a:latin typeface="Arial" charset="0"/>
            </a:endParaRP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hr-HR" smtClean="0"/>
          </a:p>
          <a:p>
            <a:pPr eaLnBrk="1" hangingPunct="1"/>
            <a:r>
              <a:rPr lang="hr-HR" b="1" smtClean="0">
                <a:latin typeface="Arial" charset="0"/>
                <a:hlinkClick r:id="rId2"/>
              </a:rPr>
              <a:t>www.obrazovanje-odraslih.hr</a:t>
            </a:r>
            <a:endParaRPr lang="hr-HR" b="1" smtClean="0">
              <a:latin typeface="Arial" charset="0"/>
            </a:endParaRPr>
          </a:p>
          <a:p>
            <a:pPr eaLnBrk="1" hangingPunct="1"/>
            <a:endParaRPr lang="hr-HR" b="1" smtClean="0">
              <a:latin typeface="Arial" charset="0"/>
            </a:endParaRPr>
          </a:p>
          <a:p>
            <a:pPr eaLnBrk="1" hangingPunct="1"/>
            <a:r>
              <a:rPr lang="hr-HR" b="1" smtClean="0">
                <a:latin typeface="Arial" charset="0"/>
                <a:hlinkClick r:id="rId3"/>
              </a:rPr>
              <a:t>info@obrazovanje-odraslih.hr</a:t>
            </a:r>
            <a:endParaRPr lang="hr-HR" b="1" smtClean="0">
              <a:latin typeface="Arial" charset="0"/>
            </a:endParaRPr>
          </a:p>
          <a:p>
            <a:pPr eaLnBrk="1" hangingPunct="1"/>
            <a:endParaRPr lang="hr-HR" b="1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O </a:t>
            </a:r>
            <a:r>
              <a:rPr lang="en-US" b="1" dirty="0" err="1" smtClean="0"/>
              <a:t>projektu</a:t>
            </a: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b="1" dirty="0" smtClean="0">
              <a:latin typeface="Arial" charset="0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191000"/>
          </a:xfrm>
        </p:spPr>
        <p:txBody>
          <a:bodyPr vert="horz"/>
          <a:lstStyle/>
          <a:p>
            <a:pPr eaLnBrk="1" hangingPunct="1"/>
            <a:r>
              <a:rPr lang="en-US" sz="2400" b="1" dirty="0" err="1" smtClean="0">
                <a:latin typeface="Arial" charset="0"/>
              </a:rPr>
              <a:t>dio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programa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cjeloživotnog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učenja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Grundtvig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Izvršne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agencije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za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obrazovanje</a:t>
            </a:r>
            <a:r>
              <a:rPr lang="en-US" sz="2400" b="1" dirty="0" smtClean="0">
                <a:latin typeface="Arial" charset="0"/>
              </a:rPr>
              <a:t>, </a:t>
            </a:r>
            <a:r>
              <a:rPr lang="en-US" sz="2400" b="1" dirty="0" err="1" smtClean="0">
                <a:latin typeface="Arial" charset="0"/>
              </a:rPr>
              <a:t>audiovizualnu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politiku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kulturu</a:t>
            </a:r>
            <a:r>
              <a:rPr lang="en-US" sz="2400" b="1" dirty="0" smtClean="0">
                <a:latin typeface="Arial" charset="0"/>
              </a:rPr>
              <a:t> (EACEA) </a:t>
            </a:r>
            <a:r>
              <a:rPr lang="en-US" sz="2400" b="1" dirty="0" err="1" smtClean="0">
                <a:latin typeface="Arial" charset="0"/>
              </a:rPr>
              <a:t>Europske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komisije</a:t>
            </a:r>
            <a:endParaRPr lang="en-US" sz="2400" b="1" dirty="0" smtClean="0">
              <a:latin typeface="Arial" charset="0"/>
            </a:endParaRPr>
          </a:p>
          <a:p>
            <a:pPr eaLnBrk="1" hangingPunct="1"/>
            <a:endParaRPr lang="hr-HR" b="1" dirty="0" smtClean="0">
              <a:latin typeface="Arial" charset="0"/>
            </a:endParaRPr>
          </a:p>
          <a:p>
            <a:pPr eaLnBrk="1" hangingPunct="1"/>
            <a:r>
              <a:rPr lang="en-US" sz="2400" b="1" dirty="0" err="1" smtClean="0">
                <a:latin typeface="Arial" charset="0"/>
              </a:rPr>
              <a:t>korisnik</a:t>
            </a:r>
            <a:r>
              <a:rPr lang="en-US" sz="2400" b="1" dirty="0" smtClean="0">
                <a:latin typeface="Arial" charset="0"/>
              </a:rPr>
              <a:t> je MZOS – </a:t>
            </a:r>
            <a:r>
              <a:rPr lang="en-US" sz="2400" b="1" dirty="0" err="1" smtClean="0">
                <a:latin typeface="Arial" charset="0"/>
              </a:rPr>
              <a:t>Odjel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za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strukovno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obrazovanje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obrazovanje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odraslih</a:t>
            </a:r>
            <a:endParaRPr lang="en-US" sz="2400" b="1" dirty="0" smtClean="0">
              <a:latin typeface="Arial" charset="0"/>
            </a:endParaRPr>
          </a:p>
          <a:p>
            <a:pPr eaLnBrk="1" hangingPunct="1"/>
            <a:endParaRPr lang="hr-HR" sz="2400" b="1" dirty="0" smtClean="0">
              <a:latin typeface="Arial" charset="0"/>
            </a:endParaRPr>
          </a:p>
          <a:p>
            <a:pPr eaLnBrk="1" hangingPunct="1"/>
            <a:r>
              <a:rPr lang="en-US" sz="2400" b="1" dirty="0" err="1" smtClean="0">
                <a:latin typeface="Arial" charset="0"/>
              </a:rPr>
              <a:t>provedba</a:t>
            </a:r>
            <a:r>
              <a:rPr lang="en-US" sz="2400" b="1" dirty="0" smtClean="0">
                <a:latin typeface="Arial" charset="0"/>
              </a:rPr>
              <a:t>: 2012.-2014.</a:t>
            </a:r>
          </a:p>
          <a:p>
            <a:pPr eaLnBrk="1" hangingPunct="1"/>
            <a:endParaRPr lang="en-US" sz="2400" b="1" dirty="0" smtClean="0">
              <a:latin typeface="Arial" charset="0"/>
            </a:endParaRPr>
          </a:p>
          <a:p>
            <a:pPr eaLnBrk="1" hangingPunct="1"/>
            <a:r>
              <a:rPr lang="en-US" sz="2400" b="1" dirty="0" err="1" smtClean="0">
                <a:latin typeface="Arial" charset="0"/>
              </a:rPr>
              <a:t>vrijednost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projekta</a:t>
            </a:r>
            <a:r>
              <a:rPr lang="hr-HR" sz="2400" b="1" dirty="0" smtClean="0">
                <a:latin typeface="Arial" charset="0"/>
              </a:rPr>
              <a:t> - 219.704,57 EUR</a:t>
            </a:r>
            <a:endParaRPr lang="en-US" sz="2400" b="1" dirty="0" smtClean="0">
              <a:latin typeface="Arial" charset="0"/>
            </a:endParaRPr>
          </a:p>
          <a:p>
            <a:pPr eaLnBrk="1" hangingPunct="1"/>
            <a:endParaRPr lang="en-US" sz="2400" b="1" dirty="0" smtClean="0">
              <a:latin typeface="Arial" charset="0"/>
            </a:endParaRPr>
          </a:p>
          <a:p>
            <a:pPr eaLnBrk="1" hangingPunct="1"/>
            <a:endParaRPr lang="hr-HR" sz="2400" b="1" dirty="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endParaRPr lang="hr-HR" b="1" dirty="0" smtClean="0">
              <a:latin typeface="Arial" charset="0"/>
            </a:endParaRPr>
          </a:p>
          <a:p>
            <a:pPr eaLnBrk="1" hangingPunct="1"/>
            <a:endParaRPr lang="hr-HR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b="1" dirty="0" smtClean="0">
              <a:latin typeface="Arial" charset="0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eaLnBrk="1" hangingPunct="1"/>
            <a:endParaRPr lang="en-US" sz="2400" b="1" dirty="0" smtClean="0">
              <a:latin typeface="Arial" charset="0"/>
            </a:endParaRPr>
          </a:p>
          <a:p>
            <a:pPr eaLnBrk="1" hangingPunct="1"/>
            <a:r>
              <a:rPr lang="en-US" sz="2400" b="1" dirty="0" err="1" smtClean="0">
                <a:latin typeface="Arial" charset="0"/>
              </a:rPr>
              <a:t>odabrano</a:t>
            </a:r>
            <a:r>
              <a:rPr lang="en-US" sz="2400" b="1" dirty="0" smtClean="0">
                <a:latin typeface="Arial" charset="0"/>
              </a:rPr>
              <a:t> je 29 </a:t>
            </a:r>
            <a:r>
              <a:rPr lang="en-US" sz="2400" b="1" dirty="0" err="1" smtClean="0">
                <a:latin typeface="Arial" charset="0"/>
              </a:rPr>
              <a:t>projekata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iz</a:t>
            </a:r>
            <a:r>
              <a:rPr lang="en-US" sz="2400" b="1" dirty="0" smtClean="0">
                <a:latin typeface="Arial" charset="0"/>
              </a:rPr>
              <a:t> 29 </a:t>
            </a:r>
            <a:r>
              <a:rPr lang="en-US" sz="2400" b="1" dirty="0" err="1" smtClean="0">
                <a:latin typeface="Arial" charset="0"/>
              </a:rPr>
              <a:t>država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uključujući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neke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države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koje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nisu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članice</a:t>
            </a:r>
            <a:r>
              <a:rPr lang="en-US" sz="2400" b="1" dirty="0" smtClean="0">
                <a:latin typeface="Arial" charset="0"/>
              </a:rPr>
              <a:t> EU</a:t>
            </a:r>
          </a:p>
          <a:p>
            <a:pPr eaLnBrk="1" hangingPunct="1"/>
            <a:endParaRPr lang="hr-HR" sz="2400" b="1" dirty="0" smtClean="0">
              <a:latin typeface="Arial" charset="0"/>
            </a:endParaRPr>
          </a:p>
          <a:p>
            <a:pPr eaLnBrk="1" hangingPunct="1"/>
            <a:r>
              <a:rPr lang="en-US" sz="2400" b="1" dirty="0" err="1" smtClean="0">
                <a:latin typeface="Arial" charset="0"/>
              </a:rPr>
              <a:t>nisu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aplicirale</a:t>
            </a:r>
            <a:r>
              <a:rPr lang="hr-HR" sz="2400" b="1" dirty="0" smtClean="0">
                <a:latin typeface="Arial" charset="0"/>
              </a:rPr>
              <a:t> HU, CH, CZ, BE</a:t>
            </a:r>
            <a:r>
              <a:rPr lang="hr-HR" sz="2400" dirty="0" smtClean="0"/>
              <a:t> </a:t>
            </a:r>
            <a:endParaRPr lang="en-US" sz="2400" dirty="0" smtClean="0"/>
          </a:p>
          <a:p>
            <a:pPr eaLnBrk="1" hangingPunct="1"/>
            <a:endParaRPr lang="hr-HR" sz="2400" dirty="0" smtClean="0"/>
          </a:p>
          <a:p>
            <a:pPr eaLnBrk="1" hangingPunct="1"/>
            <a:r>
              <a:rPr lang="hr-HR" sz="2400" b="1" dirty="0" smtClean="0">
                <a:latin typeface="Arial" charset="0"/>
              </a:rPr>
              <a:t>E</a:t>
            </a:r>
            <a:r>
              <a:rPr lang="en-US" sz="2400" b="1" dirty="0" smtClean="0">
                <a:latin typeface="Arial" charset="0"/>
              </a:rPr>
              <a:t>K</a:t>
            </a:r>
            <a:r>
              <a:rPr lang="hr-HR" sz="2400" b="1" dirty="0" smtClean="0">
                <a:latin typeface="Arial" charset="0"/>
              </a:rPr>
              <a:t> (EACEA) </a:t>
            </a:r>
            <a:r>
              <a:rPr lang="en-US" sz="2400" b="1" dirty="0" smtClean="0">
                <a:latin typeface="Arial" charset="0"/>
              </a:rPr>
              <a:t>je </a:t>
            </a:r>
            <a:r>
              <a:rPr lang="en-US" sz="2400" b="1" dirty="0" err="1" smtClean="0">
                <a:latin typeface="Arial" charset="0"/>
              </a:rPr>
              <a:t>ukupno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dodijelila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ukupno</a:t>
            </a:r>
            <a:r>
              <a:rPr lang="hr-HR" sz="2400" b="1" dirty="0" smtClean="0">
                <a:latin typeface="Arial" charset="0"/>
              </a:rPr>
              <a:t> 4.845.134,31 EUR</a:t>
            </a:r>
            <a:endParaRPr lang="en-US" sz="2400" b="1" dirty="0" smtClean="0">
              <a:latin typeface="Arial" charset="0"/>
            </a:endParaRPr>
          </a:p>
          <a:p>
            <a:pPr eaLnBrk="1" hangingPunct="1"/>
            <a:endParaRPr lang="hr-HR" sz="2400" b="1" dirty="0" smtClean="0">
              <a:latin typeface="Arial" charset="0"/>
            </a:endParaRPr>
          </a:p>
          <a:p>
            <a:pPr eaLnBrk="1" hangingPunct="1"/>
            <a:r>
              <a:rPr lang="en-US" sz="2400" b="1" dirty="0" err="1" smtClean="0">
                <a:latin typeface="Arial" charset="0"/>
              </a:rPr>
              <a:t>na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raspologanju</a:t>
            </a:r>
            <a:r>
              <a:rPr lang="en-US" sz="2400" b="1" dirty="0" smtClean="0">
                <a:latin typeface="Arial" charset="0"/>
              </a:rPr>
              <a:t> je </a:t>
            </a:r>
            <a:r>
              <a:rPr lang="en-US" sz="2400" b="1" dirty="0" err="1" smtClean="0">
                <a:latin typeface="Arial" charset="0"/>
              </a:rPr>
              <a:t>bilo</a:t>
            </a:r>
            <a:r>
              <a:rPr lang="hr-HR" sz="2400" b="1" dirty="0" smtClean="0">
                <a:latin typeface="Arial" charset="0"/>
              </a:rPr>
              <a:t> 6.000.000,00 EUR</a:t>
            </a:r>
          </a:p>
          <a:p>
            <a:pPr eaLnBrk="1" hangingPunct="1"/>
            <a:endParaRPr lang="hr-HR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b="1" dirty="0" smtClean="0">
              <a:latin typeface="Arial" charset="0"/>
            </a:endParaRPr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179388" y="1828800"/>
            <a:ext cx="8785225" cy="4325938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projektni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tim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čine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službenici</a:t>
            </a:r>
            <a:r>
              <a:rPr lang="en-US" sz="2400" b="1" dirty="0" smtClean="0">
                <a:latin typeface="Arial" charset="0"/>
              </a:rPr>
              <a:t> MZOS-a</a:t>
            </a:r>
          </a:p>
          <a:p>
            <a:pPr eaLnBrk="1" hangingPunct="1"/>
            <a:endParaRPr lang="hr-HR" sz="2400" b="1" dirty="0" smtClean="0">
              <a:latin typeface="Arial" charset="0"/>
            </a:endParaRPr>
          </a:p>
          <a:p>
            <a:pPr eaLnBrk="1" hangingPunct="1"/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glavni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suradnik</a:t>
            </a:r>
            <a:r>
              <a:rPr lang="en-US" sz="2400" b="1" dirty="0" smtClean="0">
                <a:latin typeface="Arial" charset="0"/>
              </a:rPr>
              <a:t> u </a:t>
            </a:r>
            <a:r>
              <a:rPr lang="en-US" sz="2400" b="1" dirty="0" err="1" smtClean="0">
                <a:latin typeface="Arial" charset="0"/>
              </a:rPr>
              <a:t>provedbi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projekta</a:t>
            </a:r>
            <a:r>
              <a:rPr lang="en-US" sz="2400" b="1" dirty="0" smtClean="0">
                <a:latin typeface="Arial" charset="0"/>
              </a:rPr>
              <a:t> je MMV </a:t>
            </a:r>
            <a:r>
              <a:rPr lang="en-US" sz="2400" b="1" dirty="0" err="1" smtClean="0">
                <a:latin typeface="Arial" charset="0"/>
              </a:rPr>
              <a:t>savjetovanje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za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razvoj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d.o.o</a:t>
            </a:r>
            <a:r>
              <a:rPr lang="en-US" sz="2400" b="1" dirty="0" smtClean="0">
                <a:latin typeface="Arial" charset="0"/>
              </a:rPr>
              <a:t>.</a:t>
            </a:r>
            <a:endParaRPr lang="hr-HR" sz="2400" b="1" dirty="0" smtClean="0">
              <a:latin typeface="Arial" charset="0"/>
            </a:endParaRPr>
          </a:p>
          <a:p>
            <a:pPr eaLnBrk="1" hangingPunct="1"/>
            <a:endParaRPr lang="hr-HR" sz="2400" b="1" dirty="0" smtClean="0">
              <a:latin typeface="Arial" charset="0"/>
            </a:endParaRPr>
          </a:p>
          <a:p>
            <a:pPr eaLnBrk="1" hangingPunct="1"/>
            <a:r>
              <a:rPr lang="en-US" sz="2400" b="1" dirty="0" err="1" smtClean="0">
                <a:latin typeface="Arial" charset="0"/>
              </a:rPr>
              <a:t>ostali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suradnici</a:t>
            </a:r>
            <a:r>
              <a:rPr lang="en-US" sz="2400" b="1" dirty="0" smtClean="0">
                <a:latin typeface="Arial" charset="0"/>
              </a:rPr>
              <a:t> u </a:t>
            </a:r>
            <a:r>
              <a:rPr lang="en-US" sz="2400" b="1" dirty="0" err="1" smtClean="0">
                <a:latin typeface="Arial" charset="0"/>
              </a:rPr>
              <a:t>provedbi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aktivnosti</a:t>
            </a:r>
            <a:r>
              <a:rPr lang="en-US" sz="2400" b="1" dirty="0" smtClean="0">
                <a:latin typeface="Arial" charset="0"/>
              </a:rPr>
              <a:t>: ASOO, AOO, </a:t>
            </a:r>
            <a:r>
              <a:rPr lang="en-US" sz="2400" b="1" dirty="0" err="1" smtClean="0">
                <a:latin typeface="Arial" charset="0"/>
              </a:rPr>
              <a:t>Institut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za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društvena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istraživanja</a:t>
            </a:r>
            <a:endParaRPr lang="hr-HR" sz="2400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36638"/>
          </a:xfrm>
        </p:spPr>
        <p:txBody>
          <a:bodyPr/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err="1" smtClean="0"/>
              <a:t>Ciljevi</a:t>
            </a:r>
            <a:r>
              <a:rPr lang="en-US" b="1" dirty="0" smtClean="0"/>
              <a:t> </a:t>
            </a:r>
            <a:r>
              <a:rPr lang="en-US" b="1" dirty="0" err="1" smtClean="0"/>
              <a:t>projekta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b="1" dirty="0" smtClean="0">
              <a:latin typeface="Arial" charset="0"/>
            </a:endParaRP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dirty="0" err="1" smtClean="0">
                <a:latin typeface="Arial" charset="0"/>
              </a:rPr>
              <a:t>promocija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Rezolucije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Vijeća</a:t>
            </a:r>
            <a:r>
              <a:rPr lang="en-US" sz="2400" b="1" dirty="0" smtClean="0">
                <a:latin typeface="Arial" charset="0"/>
              </a:rPr>
              <a:t> EU o </a:t>
            </a:r>
            <a:r>
              <a:rPr lang="en-US" sz="2400" b="1" dirty="0" err="1" smtClean="0">
                <a:latin typeface="Arial" charset="0"/>
              </a:rPr>
              <a:t>obnovljenoj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strategiji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za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obrazovanje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odraslih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iz</a:t>
            </a:r>
            <a:r>
              <a:rPr lang="en-US" sz="2400" b="1" dirty="0" smtClean="0">
                <a:latin typeface="Arial" charset="0"/>
              </a:rPr>
              <a:t> 2011. </a:t>
            </a:r>
            <a:r>
              <a:rPr lang="en-US" sz="2400" b="1" dirty="0" err="1" smtClean="0">
                <a:latin typeface="Arial" charset="0"/>
              </a:rPr>
              <a:t>godine</a:t>
            </a:r>
            <a:endParaRPr lang="en-US" sz="24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 dirty="0" err="1" smtClean="0">
                <a:latin typeface="Arial" charset="0"/>
              </a:rPr>
              <a:t>provođenje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Preporuke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Europskog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parlamenta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Vijeća</a:t>
            </a:r>
            <a:r>
              <a:rPr lang="en-US" sz="2400" b="1" dirty="0" smtClean="0">
                <a:latin typeface="Arial" charset="0"/>
              </a:rPr>
              <a:t> o </a:t>
            </a:r>
            <a:r>
              <a:rPr lang="en-US" sz="2400" b="1" dirty="0" err="1" smtClean="0">
                <a:latin typeface="Arial" charset="0"/>
              </a:rPr>
              <a:t>ključnim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kompetencijama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za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cjeloživtono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učenje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iz</a:t>
            </a:r>
            <a:r>
              <a:rPr lang="en-US" sz="2400" b="1" dirty="0" smtClean="0">
                <a:latin typeface="Arial" charset="0"/>
              </a:rPr>
              <a:t> 2006. </a:t>
            </a:r>
            <a:r>
              <a:rPr lang="en-US" sz="2400" b="1" dirty="0" err="1" smtClean="0">
                <a:latin typeface="Arial" charset="0"/>
              </a:rPr>
              <a:t>godine</a:t>
            </a:r>
            <a:endParaRPr lang="en-US" sz="24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 dirty="0" err="1" smtClean="0">
                <a:latin typeface="Arial" charset="0"/>
              </a:rPr>
              <a:t>povećanje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broja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sudionika</a:t>
            </a:r>
            <a:r>
              <a:rPr lang="en-US" sz="2400" b="1" dirty="0" smtClean="0">
                <a:latin typeface="Arial" charset="0"/>
              </a:rPr>
              <a:t> u </a:t>
            </a:r>
            <a:r>
              <a:rPr lang="en-US" sz="2400" b="1" dirty="0" err="1" smtClean="0">
                <a:latin typeface="Arial" charset="0"/>
              </a:rPr>
              <a:t>obrazovanju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odraslih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te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poboljšanje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kvalitete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obrazovanja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odraslih</a:t>
            </a:r>
            <a:r>
              <a:rPr lang="en-US" sz="2400" b="1" dirty="0" smtClean="0">
                <a:latin typeface="Arial" charset="0"/>
              </a:rPr>
              <a:t> u RH </a:t>
            </a:r>
          </a:p>
          <a:p>
            <a:pPr eaLnBrk="1" hangingPunct="1">
              <a:lnSpc>
                <a:spcPct val="90000"/>
              </a:lnSpc>
            </a:pPr>
            <a:endParaRPr lang="en-US" sz="24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 dirty="0" err="1" smtClean="0">
                <a:latin typeface="Arial" charset="0"/>
              </a:rPr>
              <a:t>promocija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stjecanja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ključnih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kompetencija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kod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građana</a:t>
            </a:r>
            <a:r>
              <a:rPr lang="en-US" sz="2400" b="1" dirty="0" smtClean="0">
                <a:latin typeface="Arial" charset="0"/>
              </a:rPr>
              <a:t> RH s </a:t>
            </a:r>
            <a:r>
              <a:rPr lang="en-US" sz="2400" b="1" dirty="0" err="1" smtClean="0">
                <a:latin typeface="Arial" charset="0"/>
              </a:rPr>
              <a:t>niskom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ili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nedovoljnom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razinom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obrazovanja</a:t>
            </a:r>
            <a:r>
              <a:rPr lang="en-US" sz="2400" b="1" dirty="0" smtClean="0">
                <a:latin typeface="Arial" charset="0"/>
              </a:rPr>
              <a:t> </a:t>
            </a:r>
            <a:endParaRPr lang="hr-HR" sz="2400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Specifični</a:t>
            </a:r>
            <a:r>
              <a:rPr lang="en-US" b="1" dirty="0" smtClean="0"/>
              <a:t> </a:t>
            </a:r>
            <a:r>
              <a:rPr lang="en-US" b="1" dirty="0" err="1" smtClean="0"/>
              <a:t>ciljevi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b="1" dirty="0" smtClean="0">
              <a:latin typeface="Arial" charset="0"/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eaLnBrk="1" hangingPunct="1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podizanje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svijesti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o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ulozi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važnosti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obrazovanja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odraslih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vi-VN" sz="2400" b="1" dirty="0" smtClean="0"/>
              <a:t>promoviranje prednosti sudjelovanja u obrazovanju odraslih, posebno u kontekstu povećanja zapošljivosti građana te poticanje njihovog sudjelovanja u programima obrazovanja odraslih</a:t>
            </a:r>
            <a:endParaRPr lang="en-US" sz="2400" b="1" dirty="0" smtClean="0"/>
          </a:p>
          <a:p>
            <a:endParaRPr lang="vi-VN" sz="2400" b="1" dirty="0" smtClean="0"/>
          </a:p>
          <a:p>
            <a:r>
              <a:rPr lang="vi-VN" sz="2400" b="1" dirty="0" smtClean="0"/>
              <a:t>poticanje suradnje svih dionika u obrazovanju odraslih i stvaranje mreže dionika na lokalnoj i nacionalnoj razini u svrhu poboljšanja kvalitete obrazovanja odraslih</a:t>
            </a:r>
          </a:p>
          <a:p>
            <a:pPr eaLnBrk="1" hangingPunct="1"/>
            <a:endParaRPr lang="hr-HR" b="1" dirty="0" smtClean="0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364</Words>
  <Application>Microsoft Office PowerPoint</Application>
  <PresentationFormat>On-screen Show (4:3)</PresentationFormat>
  <Paragraphs>76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   IMPLEMENTACIJA EUROPSKE AGENDE OBRAZOVANJA ODRASLIH </vt:lpstr>
      <vt:lpstr>O projektu</vt:lpstr>
      <vt:lpstr>Slide 3</vt:lpstr>
      <vt:lpstr>Slide 4</vt:lpstr>
      <vt:lpstr>Slide 5</vt:lpstr>
      <vt:lpstr>        Ciljevi projekta</vt:lpstr>
      <vt:lpstr>Slide 7</vt:lpstr>
      <vt:lpstr>Specifični ciljevi</vt:lpstr>
      <vt:lpstr>Slide 9</vt:lpstr>
      <vt:lpstr>Slide 10</vt:lpstr>
      <vt:lpstr>Aktivnosti projekta</vt:lpstr>
      <vt:lpstr>Slide 12</vt:lpstr>
      <vt:lpstr>Slide 13</vt:lpstr>
      <vt:lpstr>Rezultati</vt:lpstr>
      <vt:lpstr>Slide 15</vt:lpstr>
      <vt:lpstr>Hvala!</vt:lpstr>
      <vt:lpstr>Slide 17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Korisnik</dc:creator>
  <cp:lastModifiedBy>Dora</cp:lastModifiedBy>
  <cp:revision>39</cp:revision>
  <dcterms:created xsi:type="dcterms:W3CDTF">2013-10-09T15:04:26Z</dcterms:created>
  <dcterms:modified xsi:type="dcterms:W3CDTF">2014-06-21T22:24:44Z</dcterms:modified>
</cp:coreProperties>
</file>