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61" r:id="rId5"/>
    <p:sldId id="262" r:id="rId6"/>
    <p:sldId id="263" r:id="rId7"/>
    <p:sldId id="264" r:id="rId8"/>
    <p:sldId id="269" r:id="rId9"/>
    <p:sldId id="267" r:id="rId10"/>
    <p:sldId id="271" r:id="rId11"/>
    <p:sldId id="265" r:id="rId12"/>
    <p:sldId id="266" r:id="rId13"/>
    <p:sldId id="268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78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2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8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09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52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62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20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81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3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03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4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00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F75D-443A-4918-9644-0644B3FCDC42}" type="datetimeFigureOut">
              <a:rPr lang="en-GB" smtClean="0"/>
              <a:t>03/03/2015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ec.europa.eu/epale/" TargetMode="External"/><Relationship Id="rId4" Type="http://schemas.openxmlformats.org/officeDocument/2006/relationships/hyperlink" Target="mailto:nives.pokajcic@asoo.h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312368" cy="40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4008" y="1412776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/>
              <a:t>e</a:t>
            </a:r>
            <a:r>
              <a:rPr lang="hr-HR" sz="3600" b="1" dirty="0" smtClean="0"/>
              <a:t>-Platforma za obrazovanje odraslih u Europi - EPALE</a:t>
            </a:r>
            <a:endParaRPr lang="en-GB" sz="36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584580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644008" y="4149080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accent6"/>
                </a:solidFill>
              </a:rPr>
              <a:t>4. ožujak 2015.</a:t>
            </a:r>
            <a:r>
              <a:rPr lang="en-GB" sz="2800" dirty="0" smtClean="0">
                <a:solidFill>
                  <a:schemeClr val="accent6"/>
                </a:solidFill>
              </a:rPr>
              <a:t>, </a:t>
            </a:r>
            <a:endParaRPr lang="hr-HR" sz="2800" dirty="0" smtClean="0">
              <a:solidFill>
                <a:schemeClr val="accent6"/>
              </a:solidFill>
            </a:endParaRPr>
          </a:p>
          <a:p>
            <a:r>
              <a:rPr lang="hr-HR" sz="2800" dirty="0" smtClean="0">
                <a:solidFill>
                  <a:schemeClr val="accent6"/>
                </a:solidFill>
              </a:rPr>
              <a:t>Kick-off konferencija</a:t>
            </a:r>
          </a:p>
        </p:txBody>
      </p:sp>
      <p:pic>
        <p:nvPicPr>
          <p:cNvPr id="10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82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32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Koristi..</a:t>
            </a:r>
            <a:endParaRPr lang="en-GB" sz="32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36544" y="1844824"/>
            <a:ext cx="8229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hr-HR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stručnjake u obrazovanju odraslih:</a:t>
            </a:r>
          </a:p>
          <a:p>
            <a:pPr marL="0" indent="0" algn="just">
              <a:buNone/>
            </a:pPr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Mogućnost uzajamnog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enja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razvija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nja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stručn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praks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Mrežno </a:t>
            </a:r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mjesto nudi mnoštvo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korisnih </a:t>
            </a:r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alata poput kalendara događaja, pojmovnika, najnovijih vijesti o učenju odraslih i knjižnice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resursa.</a:t>
            </a:r>
            <a:endParaRPr lang="vi-VN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Mogućnost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razmjenjiva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nja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nastavn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ih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materijal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dobr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ih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praks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idej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resurs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ostalima diljem Europe. </a:t>
            </a:r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vi-VN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ogućnost </a:t>
            </a:r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pretraživanja partnera kako bi vam pomoglo u pronalasku partnera za umrežavanje, razmjenu dobre prakse i razvoj zajedničkih projekata.</a:t>
            </a:r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91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4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Trenutačne mogućnosti platforme</a:t>
            </a:r>
            <a:endParaRPr lang="en-GB" sz="24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Glavna stranica </a:t>
            </a:r>
            <a:r>
              <a:rPr lang="en-US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(home,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projektu</a:t>
            </a:r>
            <a:r>
              <a:rPr lang="en-US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kontakti</a:t>
            </a:r>
            <a:r>
              <a:rPr lang="en-US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en-US" sz="2000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alendar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događanja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Novosti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Osnovna tematska područja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2000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Intera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ktivna pitanja i odgovori</a:t>
            </a:r>
            <a:r>
              <a:rPr lang="en-US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Blog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Pojmovnik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NSS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zatvorena grupa</a:t>
            </a:r>
            <a:endParaRPr lang="en-GB" sz="28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69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24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Nove mogućnosti – u pripremi</a:t>
            </a:r>
            <a:endParaRPr lang="en-GB" sz="24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Centar izvora za učenje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Potpuno funkcionalna tematska područja – uključujući i forume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Podstranice Nacionalnih službi podrške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Profili korisnika i slanje poruka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Istraživanja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Traženje potencijalnih partnera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285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24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Regionalna događanja</a:t>
            </a:r>
            <a:endParaRPr lang="en-GB" sz="24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Ožujak: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Virovitica, Osijek, Slavonski Brod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Travanj: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Gospić, Rijeka i Pula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Svibanj: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Dubrovnik i Split</a:t>
            </a: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Lipanj: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Šibenik, Čakovec i Bjelovar</a:t>
            </a:r>
          </a:p>
          <a:p>
            <a:pPr marL="0" indent="0" algn="just">
              <a:buNone/>
            </a:pPr>
            <a:endParaRPr lang="en-US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Listopad: </a:t>
            </a:r>
            <a:r>
              <a:rPr lang="hr-HR" sz="20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regionalnih događanja tijekom održavanja aktivnosti u sklopu nacionalne obrazovne kampanje Tjedan cjeloživotnog učenja.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8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312368" cy="40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4008" y="1412776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800" b="1" dirty="0" smtClean="0"/>
              <a:t>Hvala na pažnji!</a:t>
            </a:r>
            <a:endParaRPr lang="en-GB" sz="48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99992" y="4033219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hr-HR" sz="2800" dirty="0" smtClean="0">
              <a:solidFill>
                <a:srgbClr val="3285A9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nives.pokrajcic@asoo.hr</a:t>
            </a:r>
            <a:r>
              <a:rPr lang="en-GB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hr-HR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01/62 74 625</a:t>
            </a:r>
            <a:r>
              <a:rPr lang="en-GB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http://ec.europa.eu/epale</a:t>
            </a:r>
            <a:r>
              <a:rPr lang="en-GB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/</a:t>
            </a:r>
            <a:r>
              <a:rPr lang="hr-HR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smtClean="0">
                <a:solidFill>
                  <a:srgbClr val="3285A9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2800" dirty="0">
              <a:solidFill>
                <a:srgbClr val="3285A9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Slika 1" descr="http://www.asoo.hr/img/logo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247" y="4009257"/>
            <a:ext cx="542899" cy="54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982" y="4033219"/>
            <a:ext cx="525298" cy="52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26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EPALE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377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projektu</a:t>
            </a:r>
            <a:endParaRPr lang="en-GB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1800" b="1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Agencija</a:t>
            </a:r>
            <a:r>
              <a:rPr lang="en-GB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 </a:t>
            </a:r>
            <a:r>
              <a:rPr lang="en-GB" sz="1800" b="1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strukovno</a:t>
            </a:r>
            <a:r>
              <a:rPr lang="en-GB" sz="18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obrazovanje </a:t>
            </a:r>
            <a:r>
              <a:rPr lang="en-GB" sz="1800" b="1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8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obrazovanje odraslih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Nacionalna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služba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podrške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en-GB" sz="18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NSS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/National support service</a:t>
            </a:r>
            <a:r>
              <a:rPr lang="en-GB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hr-HR" sz="18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l-PL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EPALE je nova, višejezična zajednica stručnjaka za obrazovanje odraslih</a:t>
            </a:r>
            <a:endParaRPr lang="hr-HR" sz="18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18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Erasmus+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direktni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poziv</a:t>
            </a:r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(37 zemalja pozvano, 30 zemalja dodijeljena bespovratna sredstva)</a:t>
            </a:r>
            <a:endParaRPr lang="en-GB" sz="18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Vrijednost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projekta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GB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121.800,00</a:t>
            </a:r>
            <a:r>
              <a:rPr lang="hr-HR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</a:t>
            </a:r>
            <a:r>
              <a:rPr lang="en-GB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</a:t>
            </a:r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 </a:t>
            </a:r>
            <a:r>
              <a:rPr lang="en-GB" sz="1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sufinanciranje</a:t>
            </a:r>
            <a:r>
              <a:rPr lang="en-GB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18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Trajanje – </a:t>
            </a:r>
            <a:r>
              <a:rPr lang="pt-BR" sz="18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listopada 2014. do 31. prosinca 2015</a:t>
            </a:r>
            <a:r>
              <a:rPr lang="pt-BR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hr-HR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18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7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EPALE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442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Aktivnosti </a:t>
            </a:r>
            <a:endParaRPr lang="en-GB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skupina, 18. do 20. veljače 2015.</a:t>
            </a:r>
          </a:p>
          <a:p>
            <a:pPr algn="just"/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Kick-off konferencija </a:t>
            </a:r>
            <a:r>
              <a:rPr lang="hr-HR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ožujka 2015.</a:t>
            </a:r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hr-HR" sz="18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 Double Tree by Hilton, Zagreb</a:t>
            </a:r>
            <a:endParaRPr lang="pt-BR" sz="18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vi-VN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vi-VN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regionalnih </a:t>
            </a:r>
            <a:r>
              <a:rPr lang="vi-VN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događanja </a:t>
            </a:r>
            <a:endParaRPr lang="hr-HR" sz="18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vi-VN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vi-VN" sz="1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događanja unutar obrazovne nacionalne kampanje Tjedan cjeloživotnog </a:t>
            </a:r>
            <a:r>
              <a:rPr lang="vi-VN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učenja</a:t>
            </a:r>
            <a:endParaRPr lang="hr-HR" sz="18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Suradnja sa Središnjom službom za podršku, promocija platforme, motiviranje korisnika iz RH, identificiranje i postavljanje relevantnih sadržaja, prevođenje</a:t>
            </a:r>
          </a:p>
          <a:p>
            <a:pPr algn="just"/>
            <a:r>
              <a:rPr lang="hr-HR" sz="18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Završna konferencija</a:t>
            </a:r>
            <a:endParaRPr lang="vi-VN" sz="18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41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28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Zašto </a:t>
            </a:r>
            <a:r>
              <a:rPr lang="hr-HR" sz="2800" b="1" dirty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 razvijen EPALE?</a:t>
            </a:r>
            <a:endParaRPr lang="en-GB" sz="28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n-GB" sz="2000" b="1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Vrlo</a:t>
            </a:r>
            <a:r>
              <a:rPr lang="en-GB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raznovrstan</a:t>
            </a:r>
            <a:r>
              <a:rPr lang="en-GB" sz="20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sustav</a:t>
            </a:r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Heterogena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ciljna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skupina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Različiti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provoditelji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Različiti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zaposlenih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obrazovanju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</a:t>
            </a: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Fleksibilne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postavke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učenja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Preklapanje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drugim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sektorima</a:t>
            </a:r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vi-VN" sz="2000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Također </a:t>
            </a:r>
            <a:r>
              <a:rPr lang="vi-VN" sz="2000" b="1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mnogo izazova</a:t>
            </a:r>
          </a:p>
          <a:p>
            <a:pPr algn="just"/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Financiranje</a:t>
            </a:r>
          </a:p>
          <a:p>
            <a:pPr algn="just"/>
            <a:r>
              <a:rPr lang="vi-VN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Uključivanje odraslih polaznika</a:t>
            </a:r>
          </a:p>
          <a:p>
            <a:pPr marL="0" indent="0" algn="just">
              <a:buNone/>
            </a:pPr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916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3200" b="1" dirty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CILJEVI</a:t>
            </a:r>
            <a:endParaRPr lang="en-GB" sz="32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294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n-GB" sz="2800" spc="-15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EPALE 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razvijen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kako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postao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referentna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točka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obrazovanja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 u </a:t>
            </a:r>
            <a:r>
              <a:rPr lang="en-GB" sz="2800" spc="-150" dirty="0" err="1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Europi</a:t>
            </a:r>
            <a:r>
              <a:rPr lang="hr-HR" sz="2800" spc="-15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 bi trebao postati ključan u radu svim stručnjacima u ovom području.</a:t>
            </a:r>
            <a:endParaRPr lang="en-GB" sz="2800" b="1" spc="-15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277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3200" b="1" dirty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CILJEVI</a:t>
            </a:r>
            <a:endParaRPr lang="en-GB" sz="32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400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hr-HR" sz="2000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Doprinos</a:t>
            </a:r>
            <a:r>
              <a:rPr lang="en-GB" sz="2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Europskim</a:t>
            </a:r>
            <a:r>
              <a:rPr lang="en-GB" sz="2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politikama</a:t>
            </a:r>
            <a:r>
              <a:rPr lang="en-GB" sz="2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ciljevima</a:t>
            </a:r>
            <a:endParaRPr lang="en-GB" sz="28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Povećanje</a:t>
            </a:r>
            <a:r>
              <a:rPr lang="en-GB" sz="2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kvalitete</a:t>
            </a:r>
            <a:r>
              <a:rPr lang="en-GB" sz="28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sustava</a:t>
            </a:r>
            <a:endParaRPr lang="en-GB" sz="28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Povećanje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udjela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sudjelovanja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 </a:t>
            </a:r>
            <a:r>
              <a:rPr lang="en-GB" sz="2800" spc="-15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obrazovanju</a:t>
            </a:r>
            <a:r>
              <a:rPr lang="en-GB" sz="2800" spc="-15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</a:t>
            </a:r>
          </a:p>
          <a:p>
            <a:pPr marL="0" indent="0" algn="just">
              <a:buNone/>
            </a:pPr>
            <a:endParaRPr lang="en-GB" sz="28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78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32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CILJNA SKUPINA</a:t>
            </a:r>
            <a:endParaRPr lang="en-GB" sz="32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454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Profesionalci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uključeni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organiziranje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financiranje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provedbu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</a:t>
            </a: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Provoditelji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njihovi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djelatnici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Nacionalne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udruge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obrazovanju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</a:t>
            </a: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Sveučilišta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istraživači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Mediji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novinari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Donositelji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odluka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Lokalna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administracija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en-GB" sz="28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6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3200" b="1" dirty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ŠTO EPALE NIJE..</a:t>
            </a:r>
            <a:endParaRPr lang="en-GB" sz="32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350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eTwinning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za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odrasle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Usmjeren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polaznike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</a:t>
            </a: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Samo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Erasmus+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projektima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dionicima</a:t>
            </a:r>
            <a:endParaRPr lang="en-GB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Samo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formalnom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obrazovanju</a:t>
            </a:r>
            <a:r>
              <a:rPr lang="en-GB" sz="20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odraslih</a:t>
            </a:r>
          </a:p>
          <a:p>
            <a:pPr marL="0" indent="0" algn="just">
              <a:buNone/>
            </a:pPr>
            <a:endParaRPr lang="en-GB" sz="28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881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28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32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Koristi..</a:t>
            </a:r>
            <a:endParaRPr lang="en-GB" sz="32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310099"/>
            <a:ext cx="8229600" cy="4536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0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hr-HR" sz="20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4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Pristup svim </a:t>
            </a:r>
            <a:r>
              <a:rPr lang="hr-HR" sz="24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tečajevima</a:t>
            </a:r>
            <a:r>
              <a:rPr lang="hr-HR" sz="24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webinarima</a:t>
            </a:r>
            <a:r>
              <a:rPr lang="hr-HR" sz="24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seminarima i ostalim mogućnostima koje su dostupne diljem Europe</a:t>
            </a:r>
            <a:endParaRPr lang="en-GB" sz="24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4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Traženje partnera</a:t>
            </a:r>
            <a:endParaRPr lang="en-GB" sz="24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4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Najavaljivanje i promoviranje vlastitih događanja</a:t>
            </a:r>
            <a:endParaRPr lang="en-GB" sz="24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4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Sudjelovanje u raspravama</a:t>
            </a:r>
            <a:endParaRPr lang="en-GB" sz="24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4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Pisanje blogova</a:t>
            </a:r>
            <a:endParaRPr lang="en-GB" sz="24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400" dirty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Pronalazak informacija o obrazovanju odraslih</a:t>
            </a:r>
            <a:endParaRPr lang="en-GB" sz="2400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2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PALE">
      <a:dk1>
        <a:srgbClr val="E85D41"/>
      </a:dk1>
      <a:lt1>
        <a:sysClr val="window" lastClr="FFFFFF"/>
      </a:lt1>
      <a:dk2>
        <a:srgbClr val="1F497D"/>
      </a:dk2>
      <a:lt2>
        <a:srgbClr val="EEECE1"/>
      </a:lt2>
      <a:accent1>
        <a:srgbClr val="E85D41"/>
      </a:accent1>
      <a:accent2>
        <a:srgbClr val="3285A9"/>
      </a:accent2>
      <a:accent3>
        <a:srgbClr val="4DBAAB"/>
      </a:accent3>
      <a:accent4>
        <a:srgbClr val="E85D41"/>
      </a:accent4>
      <a:accent5>
        <a:srgbClr val="3285A9"/>
      </a:accent5>
      <a:accent6>
        <a:srgbClr val="3285A9"/>
      </a:accent6>
      <a:hlink>
        <a:srgbClr val="E85D41"/>
      </a:hlink>
      <a:folHlink>
        <a:srgbClr val="4DBA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682</Words>
  <Application>Microsoft Office PowerPoint</Application>
  <PresentationFormat>On-screen Show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Ecorys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Beech</dc:creator>
  <cp:lastModifiedBy>Nives Pokrajčić</cp:lastModifiedBy>
  <cp:revision>33</cp:revision>
  <dcterms:created xsi:type="dcterms:W3CDTF">2014-11-17T10:52:01Z</dcterms:created>
  <dcterms:modified xsi:type="dcterms:W3CDTF">2015-03-03T10:04:36Z</dcterms:modified>
</cp:coreProperties>
</file>