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4" r:id="rId6"/>
    <p:sldId id="265" r:id="rId7"/>
    <p:sldId id="266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2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8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09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2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62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20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1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3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03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4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00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F75D-443A-4918-9644-0644B3FCDC4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0C339-8E77-424F-BD26-41EA90398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3968" y="1412776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b="1" dirty="0" smtClean="0"/>
              <a:t>Predstavljanje rezultata rada fokus-skupine</a:t>
            </a:r>
            <a:endParaRPr lang="en-GB" sz="4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6016" y="4477762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6"/>
                </a:solidFill>
              </a:rPr>
              <a:t>4. ožujka 2015.</a:t>
            </a:r>
            <a:r>
              <a:rPr lang="en-GB" sz="2800" dirty="0" smtClean="0">
                <a:solidFill>
                  <a:schemeClr val="accent6"/>
                </a:solidFill>
              </a:rPr>
              <a:t>, </a:t>
            </a:r>
            <a:endParaRPr lang="hr-HR" sz="2800" dirty="0" smtClean="0">
              <a:solidFill>
                <a:schemeClr val="accent6"/>
              </a:solidFill>
            </a:endParaRPr>
          </a:p>
          <a:p>
            <a:r>
              <a:rPr lang="hr-HR" sz="2800" smtClean="0">
                <a:solidFill>
                  <a:schemeClr val="accent6"/>
                </a:solidFill>
              </a:rPr>
              <a:t>Double </a:t>
            </a:r>
            <a:r>
              <a:rPr lang="hr-HR" sz="2800" dirty="0" smtClean="0">
                <a:solidFill>
                  <a:schemeClr val="accent6"/>
                </a:solidFill>
              </a:rPr>
              <a:t>Tree by Hilton</a:t>
            </a:r>
            <a:r>
              <a:rPr lang="en-GB" sz="2800" dirty="0" smtClean="0">
                <a:solidFill>
                  <a:schemeClr val="accent6"/>
                </a:solidFill>
              </a:rPr>
              <a:t>, </a:t>
            </a:r>
            <a:endParaRPr lang="hr-HR" sz="2800" dirty="0" smtClean="0">
              <a:solidFill>
                <a:schemeClr val="accent6"/>
              </a:solidFill>
            </a:endParaRPr>
          </a:p>
          <a:p>
            <a:r>
              <a:rPr lang="hr-HR" sz="2800" dirty="0" smtClean="0">
                <a:solidFill>
                  <a:schemeClr val="accent6"/>
                </a:solidFill>
              </a:rPr>
              <a:t>prof. dr. sc. Jurica Pavičić</a:t>
            </a:r>
            <a:endParaRPr lang="en-GB" sz="2800" dirty="0">
              <a:solidFill>
                <a:schemeClr val="accent6"/>
              </a:solidFill>
            </a:endParaRPr>
          </a:p>
        </p:txBody>
      </p:sp>
      <p:pic>
        <p:nvPicPr>
          <p:cNvPr id="9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12" y="5899968"/>
            <a:ext cx="1780272" cy="499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828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600200"/>
            <a:ext cx="8229600" cy="468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članova + projektni tim:</a:t>
            </a:r>
            <a:endParaRPr lang="en-GB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r-HR" sz="21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Predstavnici poslodavaca (Hrvatski telekom, Portal MojPosao)</a:t>
            </a:r>
          </a:p>
          <a:p>
            <a:pPr algn="just"/>
            <a:r>
              <a:rPr lang="hr-HR" sz="21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Predstavnici pružatelja usluga i akademske zajednice (Pučko otvoreno učilište Vinkovci, Ekonomski fakultet u Splitu, Filozofski fakultet u Rijeci, Tehničko veleučilište u Zagrebu)</a:t>
            </a:r>
          </a:p>
          <a:p>
            <a:pPr algn="just"/>
            <a:r>
              <a:rPr lang="hr-HR" sz="2100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Predstavnici udruga i civilnog društva (Hrvatsko andragoško društvo, Nacionalna zaklada za razvoj civilnog društva, Hrvatska udruga poslodavaca)</a:t>
            </a:r>
          </a:p>
          <a:p>
            <a:pPr marL="0" indent="0">
              <a:buNone/>
            </a:pPr>
            <a:endParaRPr lang="hr-HR" sz="2200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76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41792" y="1600200"/>
            <a:ext cx="82296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hr-HR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hr-HR" b="1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Ciljevi dvodnevnog rada skupine:</a:t>
            </a:r>
            <a:endParaRPr lang="en-GB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r-HR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Definiranje očekivanja od platforme</a:t>
            </a:r>
          </a:p>
          <a:p>
            <a:r>
              <a:rPr lang="hr-HR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Definiranje uloge i mogućnosti doprinosa sudjelovanja</a:t>
            </a:r>
          </a:p>
          <a:p>
            <a:r>
              <a:rPr lang="hr-HR" dirty="0" smtClean="0">
                <a:solidFill>
                  <a:srgbClr val="E85D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Definiranje konkretnih daljnjih aktivnosti </a:t>
            </a:r>
          </a:p>
          <a:p>
            <a:pPr marL="0" indent="0">
              <a:buNone/>
            </a:pPr>
            <a:endParaRPr lang="hr-HR" b="1" dirty="0" smtClean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b="1" dirty="0">
              <a:solidFill>
                <a:srgbClr val="E85D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0212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79502" y="1700808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 smtClean="0"/>
              <a:t>Zaključci:</a:t>
            </a:r>
          </a:p>
          <a:p>
            <a:r>
              <a:rPr lang="hr-HR" dirty="0"/>
              <a:t>T</a:t>
            </a:r>
            <a:r>
              <a:rPr lang="vi-VN" dirty="0" smtClean="0"/>
              <a:t>aksonomija </a:t>
            </a:r>
            <a:r>
              <a:rPr lang="vi-VN" dirty="0"/>
              <a:t>znanja na portalu</a:t>
            </a:r>
            <a:r>
              <a:rPr lang="vi-VN" dirty="0" smtClean="0"/>
              <a:t>:</a:t>
            </a:r>
            <a:endParaRPr lang="hr-HR" dirty="0" smtClean="0"/>
          </a:p>
          <a:p>
            <a:endParaRPr lang="vi-VN" dirty="0"/>
          </a:p>
          <a:p>
            <a:r>
              <a:rPr lang="vi-VN" b="1" dirty="0"/>
              <a:t>1.	Metodološka i istraživačka pitanja </a:t>
            </a:r>
            <a:r>
              <a:rPr lang="vi-VN" dirty="0"/>
              <a:t>(uključivši </a:t>
            </a:r>
            <a:r>
              <a:rPr lang="hr-HR" b="1" dirty="0" smtClean="0"/>
              <a:t>	</a:t>
            </a:r>
            <a:r>
              <a:rPr lang="vi-VN" dirty="0" smtClean="0"/>
              <a:t>glosar/terminologiju </a:t>
            </a:r>
            <a:r>
              <a:rPr lang="vi-VN" dirty="0"/>
              <a:t>struke, publikacije, radove)</a:t>
            </a:r>
          </a:p>
          <a:p>
            <a:pPr lvl="1"/>
            <a:r>
              <a:rPr lang="vi-VN" dirty="0"/>
              <a:t>a.	</a:t>
            </a:r>
            <a:r>
              <a:rPr lang="vi-VN" i="1" dirty="0"/>
              <a:t>Stopa i metodologija utvrđivanja stope cjeloživotnog učenja u </a:t>
            </a:r>
            <a:r>
              <a:rPr lang="hr-HR" i="1" dirty="0" smtClean="0"/>
              <a:t> 	</a:t>
            </a:r>
            <a:r>
              <a:rPr lang="vi-VN" i="1" dirty="0" smtClean="0"/>
              <a:t>HR</a:t>
            </a:r>
            <a:endParaRPr lang="vi-VN" i="1" dirty="0"/>
          </a:p>
          <a:p>
            <a:pPr lvl="1"/>
            <a:r>
              <a:rPr lang="vi-VN" i="1" dirty="0"/>
              <a:t>b.	Privatna i javna izdvajanja za obrazovanje odraslih u </a:t>
            </a:r>
            <a:r>
              <a:rPr lang="hr-HR" i="1" dirty="0" smtClean="0"/>
              <a:t>RH</a:t>
            </a:r>
            <a:endParaRPr lang="vi-VN" i="1" dirty="0"/>
          </a:p>
          <a:p>
            <a:pPr lvl="1"/>
            <a:r>
              <a:rPr lang="vi-VN" i="1" dirty="0"/>
              <a:t>c.	Društvene i gospodarske koristi od cjeloživotnog učenja</a:t>
            </a:r>
          </a:p>
          <a:p>
            <a:pPr lvl="1"/>
            <a:r>
              <a:rPr lang="vi-VN" i="1" dirty="0"/>
              <a:t>d.	Povezivanje tržišta rada i obrazovanja, izvori podataka, </a:t>
            </a:r>
            <a:r>
              <a:rPr lang="hr-HR" i="1" dirty="0" smtClean="0"/>
              <a:t>	</a:t>
            </a:r>
            <a:r>
              <a:rPr lang="vi-VN" i="1" dirty="0" smtClean="0"/>
              <a:t>metodologija</a:t>
            </a:r>
            <a:r>
              <a:rPr lang="vi-VN" i="1" dirty="0"/>
              <a:t>, koordinacija</a:t>
            </a:r>
          </a:p>
          <a:p>
            <a:r>
              <a:rPr lang="vi-VN" b="1" dirty="0"/>
              <a:t>2.	Izvori i primjeri dobre prakse</a:t>
            </a:r>
          </a:p>
          <a:p>
            <a:r>
              <a:rPr lang="vi-VN" b="1" dirty="0"/>
              <a:t>3.	Certificiranje i akreditiranje informalnog i neformalnog </a:t>
            </a:r>
            <a:r>
              <a:rPr lang="hr-HR" b="1" dirty="0" smtClean="0"/>
              <a:t>	</a:t>
            </a:r>
            <a:r>
              <a:rPr lang="vi-VN" b="1" dirty="0" smtClean="0"/>
              <a:t>učenja</a:t>
            </a:r>
            <a:endParaRPr lang="vi-VN" b="1" dirty="0"/>
          </a:p>
          <a:p>
            <a:endParaRPr lang="vi-VN" b="1" dirty="0"/>
          </a:p>
        </p:txBody>
      </p:sp>
    </p:spTree>
    <p:extLst>
      <p:ext uri="{BB962C8B-B14F-4D97-AF65-F5344CB8AC3E}">
        <p14:creationId xmlns:p14="http://schemas.microsoft.com/office/powerpoint/2010/main" val="562414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79502" y="1700808"/>
            <a:ext cx="7272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smtClean="0"/>
              <a:t>4</a:t>
            </a:r>
            <a:r>
              <a:rPr lang="vi-VN" b="1" dirty="0" smtClean="0"/>
              <a:t>.</a:t>
            </a:r>
            <a:r>
              <a:rPr lang="vi-VN" b="1" dirty="0"/>
              <a:t>	Pravno-normativni okvir i javne politike obrazovanja 	</a:t>
            </a:r>
            <a:r>
              <a:rPr lang="vi-VN" b="1" dirty="0" smtClean="0"/>
              <a:t>odraslih</a:t>
            </a:r>
            <a:endParaRPr lang="hr-HR" b="1" dirty="0" smtClean="0"/>
          </a:p>
          <a:p>
            <a:r>
              <a:rPr lang="hr-HR" b="1" dirty="0" smtClean="0"/>
              <a:t>5. 	</a:t>
            </a:r>
            <a:r>
              <a:rPr lang="vi-VN" b="1" dirty="0" smtClean="0"/>
              <a:t>Pregledi </a:t>
            </a:r>
            <a:r>
              <a:rPr lang="vi-VN" b="1" dirty="0"/>
              <a:t>događanja i njihovih rezultata u obrazovanju </a:t>
            </a:r>
            <a:r>
              <a:rPr lang="hr-HR" b="1" dirty="0" smtClean="0"/>
              <a:t>	</a:t>
            </a:r>
            <a:r>
              <a:rPr lang="vi-VN" b="1" dirty="0" smtClean="0"/>
              <a:t>odraslih</a:t>
            </a:r>
            <a:endParaRPr lang="vi-VN" b="1" dirty="0"/>
          </a:p>
          <a:p>
            <a:r>
              <a:rPr lang="vi-VN" b="1" dirty="0"/>
              <a:t>6.	Pregledi mogućnosti financiranja (natječaji, projekti, </a:t>
            </a:r>
            <a:r>
              <a:rPr lang="hr-HR" b="1" dirty="0" smtClean="0"/>
              <a:t>	</a:t>
            </a:r>
            <a:r>
              <a:rPr lang="vi-VN" b="1" dirty="0" smtClean="0"/>
              <a:t>zaklade</a:t>
            </a:r>
            <a:r>
              <a:rPr lang="vi-VN" b="1" dirty="0"/>
              <a:t>…)</a:t>
            </a:r>
          </a:p>
          <a:p>
            <a:r>
              <a:rPr lang="vi-VN" b="1" dirty="0"/>
              <a:t>7.	Baza projekata i projektnih rezultata uz funkcionalnost </a:t>
            </a:r>
            <a:r>
              <a:rPr lang="hr-HR" b="1" dirty="0" smtClean="0"/>
              <a:t>	</a:t>
            </a:r>
            <a:r>
              <a:rPr lang="vi-VN" b="1" dirty="0" smtClean="0"/>
              <a:t>traženja </a:t>
            </a:r>
            <a:r>
              <a:rPr lang="vi-VN" b="1" dirty="0"/>
              <a:t>projektnih partnera</a:t>
            </a:r>
          </a:p>
          <a:p>
            <a:r>
              <a:rPr lang="vi-VN" b="1" dirty="0"/>
              <a:t>8.	Razvoj e-učenja na platformi EPALE i e-platforme EPALE</a:t>
            </a:r>
          </a:p>
        </p:txBody>
      </p:sp>
    </p:spTree>
    <p:extLst>
      <p:ext uri="{BB962C8B-B14F-4D97-AF65-F5344CB8AC3E}">
        <p14:creationId xmlns:p14="http://schemas.microsoft.com/office/powerpoint/2010/main" val="2021182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79502" y="1700808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/>
              <a:t>Identificirane su aktivnosti predstavnika fokus skupine:</a:t>
            </a:r>
          </a:p>
          <a:p>
            <a:pPr marL="285750" indent="-285750">
              <a:buFontTx/>
              <a:buChar char="-"/>
            </a:pPr>
            <a:r>
              <a:rPr lang="hr-HR" sz="2800" dirty="0" smtClean="0"/>
              <a:t>koje će se provesti on –line i </a:t>
            </a:r>
          </a:p>
          <a:p>
            <a:pPr marL="285750" indent="-285750">
              <a:buFontTx/>
              <a:buChar char="-"/>
            </a:pPr>
            <a:r>
              <a:rPr lang="hr-HR" sz="2800" dirty="0" smtClean="0"/>
              <a:t>fizičkom obliku</a:t>
            </a:r>
          </a:p>
          <a:p>
            <a:pPr marL="285750" indent="-285750">
              <a:buFontTx/>
              <a:buChar char="-"/>
            </a:pPr>
            <a:endParaRPr lang="vi-VN" sz="2800" b="1" dirty="0"/>
          </a:p>
        </p:txBody>
      </p:sp>
    </p:spTree>
    <p:extLst>
      <p:ext uri="{BB962C8B-B14F-4D97-AF65-F5344CB8AC3E}">
        <p14:creationId xmlns:p14="http://schemas.microsoft.com/office/powerpoint/2010/main" val="3416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792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4DBA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Fokus skupina</a:t>
            </a:r>
            <a:endParaRPr lang="en-GB" sz="4000" b="1" dirty="0">
              <a:solidFill>
                <a:srgbClr val="4DBAA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389095" cy="17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8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npokrajcic\Desktop\EPALE-fokus skupina\P10204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7" y="1066814"/>
            <a:ext cx="6270520" cy="470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61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AD\1. Contracts\C5090 EPALE\Branding\Branding Pack\EPALE 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312368" cy="40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11960" y="141277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b="1" dirty="0" smtClean="0"/>
              <a:t>Hvala na pažnji!</a:t>
            </a:r>
            <a:endParaRPr lang="en-GB" sz="4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1" descr="http://eacea.ec.europa.eu/about/logos/EU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9968"/>
            <a:ext cx="715963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299308" y="5979283"/>
            <a:ext cx="32726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000" b="1" dirty="0">
                <a:solidFill>
                  <a:schemeClr val="accent2"/>
                </a:solidFill>
              </a:rPr>
              <a:t>W</a:t>
            </a:r>
            <a:r>
              <a:rPr lang="en-GB" sz="1000" b="1" dirty="0" smtClean="0">
                <a:solidFill>
                  <a:schemeClr val="accent2"/>
                </a:solidFill>
              </a:rPr>
              <a:t>ith </a:t>
            </a:r>
            <a:r>
              <a:rPr lang="en-GB" sz="1000" b="1" dirty="0">
                <a:solidFill>
                  <a:schemeClr val="accent2"/>
                </a:solidFill>
              </a:rPr>
              <a:t>the support of the Erasmus+ Programme of the European Union</a:t>
            </a:r>
          </a:p>
        </p:txBody>
      </p:sp>
      <p:pic>
        <p:nvPicPr>
          <p:cNvPr id="9" name="Slika 1" descr="http://www.asoo.hr/img/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6006266"/>
            <a:ext cx="1544320" cy="4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6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PALE">
      <a:dk1>
        <a:srgbClr val="E85D41"/>
      </a:dk1>
      <a:lt1>
        <a:sysClr val="window" lastClr="FFFFFF"/>
      </a:lt1>
      <a:dk2>
        <a:srgbClr val="1F497D"/>
      </a:dk2>
      <a:lt2>
        <a:srgbClr val="EEECE1"/>
      </a:lt2>
      <a:accent1>
        <a:srgbClr val="E85D41"/>
      </a:accent1>
      <a:accent2>
        <a:srgbClr val="3285A9"/>
      </a:accent2>
      <a:accent3>
        <a:srgbClr val="4DBAAB"/>
      </a:accent3>
      <a:accent4>
        <a:srgbClr val="E85D41"/>
      </a:accent4>
      <a:accent5>
        <a:srgbClr val="3285A9"/>
      </a:accent5>
      <a:accent6>
        <a:srgbClr val="3285A9"/>
      </a:accent6>
      <a:hlink>
        <a:srgbClr val="E85D41"/>
      </a:hlink>
      <a:folHlink>
        <a:srgbClr val="4DBA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246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Ecorys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Beech</dc:creator>
  <cp:lastModifiedBy>Nives Pokrajčić</cp:lastModifiedBy>
  <cp:revision>20</cp:revision>
  <dcterms:created xsi:type="dcterms:W3CDTF">2014-11-17T10:52:01Z</dcterms:created>
  <dcterms:modified xsi:type="dcterms:W3CDTF">2015-03-05T10:01:33Z</dcterms:modified>
</cp:coreProperties>
</file>