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9" r:id="rId4"/>
    <p:sldId id="267" r:id="rId5"/>
    <p:sldId id="261" r:id="rId6"/>
    <p:sldId id="264" r:id="rId7"/>
    <p:sldId id="26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526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18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091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525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625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204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810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63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03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43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00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6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3312368" cy="409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39952" y="1196752"/>
            <a:ext cx="45365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/>
              <a:t>Obrazovana</a:t>
            </a:r>
            <a:r>
              <a:rPr lang="en-GB" sz="3200" b="1" dirty="0"/>
              <a:t> </a:t>
            </a:r>
            <a:r>
              <a:rPr lang="en-GB" sz="3200" b="1" dirty="0" err="1"/>
              <a:t>kampanja</a:t>
            </a:r>
            <a:r>
              <a:rPr lang="en-GB" sz="3200" b="1" dirty="0"/>
              <a:t> u </a:t>
            </a:r>
            <a:r>
              <a:rPr lang="en-GB" sz="3200" b="1" dirty="0" err="1"/>
              <a:t>službi</a:t>
            </a:r>
            <a:r>
              <a:rPr lang="en-GB" sz="3200" b="1" dirty="0"/>
              <a:t> </a:t>
            </a:r>
            <a:r>
              <a:rPr lang="en-GB" sz="3200" b="1" dirty="0" err="1"/>
              <a:t>povezivanja</a:t>
            </a:r>
            <a:r>
              <a:rPr lang="en-GB" sz="3200" b="1" dirty="0"/>
              <a:t> (</a:t>
            </a:r>
            <a:r>
              <a:rPr lang="en-GB" sz="3200" b="1" dirty="0" err="1"/>
              <a:t>primjeri</a:t>
            </a:r>
            <a:r>
              <a:rPr lang="en-GB" sz="3200" b="1" dirty="0"/>
              <a:t> </a:t>
            </a:r>
            <a:r>
              <a:rPr lang="en-GB" sz="3200" b="1" dirty="0" err="1"/>
              <a:t>dobre</a:t>
            </a:r>
            <a:r>
              <a:rPr lang="en-GB" sz="3200" b="1" dirty="0"/>
              <a:t> </a:t>
            </a:r>
            <a:r>
              <a:rPr lang="en-GB" sz="3200" b="1" dirty="0" err="1"/>
              <a:t>prakse</a:t>
            </a:r>
            <a:r>
              <a:rPr lang="en-GB" sz="3200" b="1" dirty="0"/>
              <a:t> i </a:t>
            </a:r>
            <a:r>
              <a:rPr lang="en-GB" sz="3200" b="1" dirty="0" err="1"/>
              <a:t>dodjela</a:t>
            </a:r>
            <a:r>
              <a:rPr lang="en-GB" sz="3200" b="1" dirty="0"/>
              <a:t> </a:t>
            </a:r>
            <a:r>
              <a:rPr lang="en-GB" sz="3200" b="1" dirty="0" err="1"/>
              <a:t>priznanja</a:t>
            </a:r>
            <a:r>
              <a:rPr lang="en-GB" sz="3200" b="1" dirty="0"/>
              <a:t> </a:t>
            </a:r>
            <a:r>
              <a:rPr lang="en-GB" sz="3200" b="1" dirty="0" err="1"/>
              <a:t>najboljima</a:t>
            </a:r>
            <a:r>
              <a:rPr lang="en-GB" sz="3200" b="1" dirty="0"/>
              <a:t>)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7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16016" y="4477762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chemeClr val="accent6"/>
                </a:solidFill>
              </a:rPr>
              <a:t>4. ožujka 2015.</a:t>
            </a:r>
            <a:r>
              <a:rPr lang="en-GB" sz="2800" dirty="0" smtClean="0">
                <a:solidFill>
                  <a:schemeClr val="accent6"/>
                </a:solidFill>
              </a:rPr>
              <a:t>, </a:t>
            </a:r>
            <a:endParaRPr lang="hr-HR" sz="2800" dirty="0" smtClean="0">
              <a:solidFill>
                <a:schemeClr val="accent6"/>
              </a:solidFill>
            </a:endParaRPr>
          </a:p>
          <a:p>
            <a:r>
              <a:rPr lang="hr-HR" sz="2800" smtClean="0">
                <a:solidFill>
                  <a:schemeClr val="accent6"/>
                </a:solidFill>
              </a:rPr>
              <a:t>Double </a:t>
            </a:r>
            <a:r>
              <a:rPr lang="hr-HR" sz="2800" dirty="0" smtClean="0">
                <a:solidFill>
                  <a:schemeClr val="accent6"/>
                </a:solidFill>
              </a:rPr>
              <a:t>Tree by Hilton</a:t>
            </a:r>
            <a:r>
              <a:rPr lang="en-GB" sz="2800" dirty="0" smtClean="0">
                <a:solidFill>
                  <a:schemeClr val="accent6"/>
                </a:solidFill>
              </a:rPr>
              <a:t>, </a:t>
            </a:r>
            <a:endParaRPr lang="hr-HR" sz="2800" dirty="0" smtClean="0">
              <a:solidFill>
                <a:schemeClr val="accent6"/>
              </a:solidFill>
            </a:endParaRPr>
          </a:p>
          <a:p>
            <a:r>
              <a:rPr lang="hr-HR" sz="2800" dirty="0" smtClean="0">
                <a:solidFill>
                  <a:schemeClr val="accent6"/>
                </a:solidFill>
              </a:rPr>
              <a:t>Mario Vučić, </a:t>
            </a:r>
            <a:r>
              <a:rPr lang="hr-HR" sz="2400" dirty="0" smtClean="0">
                <a:solidFill>
                  <a:schemeClr val="accent6"/>
                </a:solidFill>
              </a:rPr>
              <a:t>načelnik Odjela</a:t>
            </a:r>
            <a:endParaRPr lang="en-GB" sz="2400" dirty="0">
              <a:solidFill>
                <a:schemeClr val="accent6"/>
              </a:solidFill>
            </a:endParaRPr>
          </a:p>
        </p:txBody>
      </p:sp>
      <p:pic>
        <p:nvPicPr>
          <p:cNvPr id="9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212" y="5899968"/>
            <a:ext cx="1780272" cy="4997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828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TJEDAN CJELOŽIVOTNOG UČENJA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hr-HR" sz="2400" i="1" dirty="0" smtClean="0">
                <a:solidFill>
                  <a:srgbClr val="E85D41"/>
                </a:solidFill>
              </a:rPr>
              <a:t>NACIONALNA OBRAZOVNA KAMPANJA</a:t>
            </a:r>
          </a:p>
          <a:p>
            <a:pPr marL="0" lvl="0" indent="0">
              <a:spcBef>
                <a:spcPts val="0"/>
              </a:spcBef>
              <a:buNone/>
            </a:pPr>
            <a:endParaRPr lang="hr-HR" sz="2400" i="1" dirty="0">
              <a:solidFill>
                <a:srgbClr val="E85D41"/>
              </a:solidFill>
            </a:endParaRPr>
          </a:p>
          <a:p>
            <a:pPr>
              <a:spcBef>
                <a:spcPts val="0"/>
              </a:spcBef>
            </a:pPr>
            <a:r>
              <a:rPr lang="hr-HR" sz="2400" i="1" dirty="0">
                <a:solidFill>
                  <a:srgbClr val="E85D41"/>
                </a:solidFill>
              </a:rPr>
              <a:t>DATUM ODRŽAVANJA: </a:t>
            </a:r>
            <a:endParaRPr lang="hr-HR" sz="2400" i="1" dirty="0" smtClean="0">
              <a:solidFill>
                <a:srgbClr val="E85D41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hr-HR" sz="2400" b="1" dirty="0" smtClean="0">
                <a:solidFill>
                  <a:srgbClr val="E85D41"/>
                </a:solidFill>
              </a:rPr>
              <a:t>     KRAJ RUJNA - POČETAK LISTOPADA</a:t>
            </a:r>
          </a:p>
          <a:p>
            <a:pPr marL="0" lvl="0" indent="0">
              <a:spcBef>
                <a:spcPts val="0"/>
              </a:spcBef>
              <a:buNone/>
            </a:pPr>
            <a:endParaRPr lang="hr-HR" sz="2400" dirty="0">
              <a:solidFill>
                <a:srgbClr val="E85D41"/>
              </a:solidFill>
            </a:endParaRPr>
          </a:p>
          <a:p>
            <a:pPr>
              <a:spcBef>
                <a:spcPts val="0"/>
              </a:spcBef>
            </a:pPr>
            <a:r>
              <a:rPr lang="hr-HR" sz="2400" i="1" dirty="0">
                <a:solidFill>
                  <a:srgbClr val="E85D41"/>
                </a:solidFill>
              </a:rPr>
              <a:t>PODRUČJE PROVEDBE:</a:t>
            </a:r>
            <a:r>
              <a:rPr lang="hr-HR" sz="2400" dirty="0">
                <a:solidFill>
                  <a:srgbClr val="E85D41"/>
                </a:solidFill>
              </a:rPr>
              <a:t> </a:t>
            </a:r>
            <a:r>
              <a:rPr lang="hr-HR" sz="2400" b="1" dirty="0" smtClean="0">
                <a:solidFill>
                  <a:srgbClr val="E85D41"/>
                </a:solidFill>
              </a:rPr>
              <a:t>PODRUČJE </a:t>
            </a:r>
            <a:r>
              <a:rPr lang="hr-HR" sz="2400" b="1" dirty="0">
                <a:solidFill>
                  <a:srgbClr val="E85D41"/>
                </a:solidFill>
              </a:rPr>
              <a:t>REPUBLIKE </a:t>
            </a:r>
            <a:r>
              <a:rPr lang="hr-HR" sz="2400" b="1" dirty="0" smtClean="0">
                <a:solidFill>
                  <a:srgbClr val="E85D41"/>
                </a:solidFill>
              </a:rPr>
              <a:t>HRVATSKE</a:t>
            </a:r>
          </a:p>
          <a:p>
            <a:pPr marL="0" lvl="0" indent="0">
              <a:spcBef>
                <a:spcPts val="0"/>
              </a:spcBef>
              <a:buNone/>
            </a:pPr>
            <a:endParaRPr lang="hr-HR" sz="2400" dirty="0">
              <a:solidFill>
                <a:srgbClr val="E85D41"/>
              </a:solidFill>
            </a:endParaRPr>
          </a:p>
          <a:p>
            <a:pPr>
              <a:spcBef>
                <a:spcPts val="0"/>
              </a:spcBef>
            </a:pPr>
            <a:r>
              <a:rPr lang="hr-HR" sz="2400" i="1" dirty="0">
                <a:solidFill>
                  <a:srgbClr val="E85D41"/>
                </a:solidFill>
              </a:rPr>
              <a:t>SLOGAN:</a:t>
            </a:r>
            <a:r>
              <a:rPr lang="hr-HR" sz="2400" dirty="0">
                <a:solidFill>
                  <a:srgbClr val="E85D41"/>
                </a:solidFill>
              </a:rPr>
              <a:t> </a:t>
            </a:r>
            <a:r>
              <a:rPr lang="hr-HR" sz="2400" b="1" dirty="0" smtClean="0">
                <a:solidFill>
                  <a:srgbClr val="E85D41"/>
                </a:solidFill>
              </a:rPr>
              <a:t>DOBRO </a:t>
            </a:r>
            <a:r>
              <a:rPr lang="hr-HR" sz="2400" b="1" dirty="0">
                <a:solidFill>
                  <a:srgbClr val="E85D41"/>
                </a:solidFill>
              </a:rPr>
              <a:t>JE UČITI</a:t>
            </a:r>
            <a:r>
              <a:rPr lang="hr-HR" sz="2400" b="1" dirty="0" smtClean="0">
                <a:solidFill>
                  <a:srgbClr val="E85D41"/>
                </a:solidFill>
              </a:rPr>
              <a:t>!</a:t>
            </a:r>
          </a:p>
          <a:p>
            <a:pPr marL="0" lvl="0" indent="0">
              <a:spcBef>
                <a:spcPts val="0"/>
              </a:spcBef>
              <a:buNone/>
            </a:pPr>
            <a:endParaRPr lang="hr-HR" sz="2400" dirty="0">
              <a:solidFill>
                <a:srgbClr val="E85D41"/>
              </a:solidFill>
            </a:endParaRPr>
          </a:p>
          <a:p>
            <a:pPr>
              <a:spcBef>
                <a:spcPts val="0"/>
              </a:spcBef>
            </a:pPr>
            <a:r>
              <a:rPr lang="hr-HR" sz="2400" i="1" dirty="0">
                <a:solidFill>
                  <a:srgbClr val="E85D41"/>
                </a:solidFill>
              </a:rPr>
              <a:t>GLAVNI PARTNER:</a:t>
            </a:r>
            <a:r>
              <a:rPr lang="hr-HR" sz="2400" dirty="0">
                <a:solidFill>
                  <a:srgbClr val="E85D41"/>
                </a:solidFill>
              </a:rPr>
              <a:t> </a:t>
            </a:r>
            <a:r>
              <a:rPr lang="hr-HR" sz="2400" b="1" dirty="0" smtClean="0">
                <a:solidFill>
                  <a:srgbClr val="E85D41"/>
                </a:solidFill>
              </a:rPr>
              <a:t>HRVATSKI </a:t>
            </a:r>
            <a:r>
              <a:rPr lang="hr-HR" sz="2400" b="1" dirty="0">
                <a:solidFill>
                  <a:srgbClr val="E85D41"/>
                </a:solidFill>
              </a:rPr>
              <a:t>ZAVOD ZA ZAPOŠLJAVANJE</a:t>
            </a:r>
            <a:endParaRPr lang="hr-HR" sz="2400" dirty="0">
              <a:solidFill>
                <a:srgbClr val="E85D41"/>
              </a:solidFill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7986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Tjedan 2014.</a:t>
            </a:r>
            <a:endParaRPr lang="en-GB" sz="40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Tablic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52357"/>
              </p:ext>
            </p:extLst>
          </p:nvPr>
        </p:nvGraphicFramePr>
        <p:xfrm>
          <a:off x="751459" y="1417639"/>
          <a:ext cx="6916885" cy="4099593"/>
        </p:xfrm>
        <a:graphic>
          <a:graphicData uri="http://schemas.openxmlformats.org/drawingml/2006/table">
            <a:tbl>
              <a:tblPr firstRow="1" firstCol="1" bandRow="1"/>
              <a:tblGrid>
                <a:gridCol w="5150018"/>
                <a:gridCol w="1766867"/>
              </a:tblGrid>
              <a:tr h="261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 </a:t>
                      </a:r>
                      <a:endParaRPr lang="hr-H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i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Broj</a:t>
                      </a:r>
                      <a:endParaRPr lang="hr-H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88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Ukupno događanja 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(prema </a:t>
                      </a:r>
                      <a:r>
                        <a:rPr lang="hr-HR" sz="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prijavljenim događanjima na službenoj internetskoj stranici)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569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70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Sudionika/institucija </a:t>
                      </a:r>
                      <a:r>
                        <a:rPr lang="hr-HR" sz="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(odnosi se na okvirni broj svih sudionika bez obzira na njihovu ulogu u događanjima, a prema izvješćima koordinatora)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700</a:t>
                      </a:r>
                      <a:endParaRPr lang="hr-HR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887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Medijske objave </a:t>
                      </a:r>
                      <a:r>
                        <a:rPr lang="hr-HR" sz="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(objave na različitim medijima prema izvješćima koordinatora te koje su pretraživane prema ključnim riječima – Tjedan </a:t>
                      </a:r>
                      <a:r>
                        <a:rPr lang="hr-HR" sz="800" b="1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cjeloživotnog</a:t>
                      </a:r>
                      <a:r>
                        <a:rPr lang="hr-HR" sz="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učenja, Maslačak znanja, Hoću učiti i Agencija za strukovno obrazovanje i obrazovanje odraslih)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4 500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1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Regionalni koordinatori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8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11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Županije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21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70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Procijenjeni broj posjetitelja događanja </a:t>
                      </a:r>
                      <a:r>
                        <a:rPr lang="hr-HR" sz="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(prema izvješćima koordinatora i Agencije)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0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28 000</a:t>
                      </a:r>
                      <a:endParaRPr lang="hr-HR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76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779588"/>
            <a:ext cx="6912630" cy="3953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558741"/>
            <a:ext cx="9139237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846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b="1" dirty="0" smtClean="0">
                <a:solidFill>
                  <a:srgbClr val="E85D41"/>
                </a:solidFill>
              </a:rPr>
              <a:t>TJEDAN 2015.</a:t>
            </a:r>
            <a:endParaRPr lang="en-GB" sz="40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600200"/>
            <a:ext cx="8090648" cy="400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r-HR" sz="2400" i="1" dirty="0" smtClean="0"/>
          </a:p>
          <a:p>
            <a:pPr marL="0" indent="0">
              <a:buNone/>
            </a:pPr>
            <a:r>
              <a:rPr lang="hr-HR" sz="2400" i="1" dirty="0" smtClean="0"/>
              <a:t>28. </a:t>
            </a:r>
            <a:r>
              <a:rPr lang="hr-HR" sz="2400" i="1" dirty="0"/>
              <a:t>r</a:t>
            </a:r>
            <a:r>
              <a:rPr lang="hr-HR" sz="2400" i="1" dirty="0" smtClean="0"/>
              <a:t>ujna – 4. listopada 2015.</a:t>
            </a:r>
          </a:p>
          <a:p>
            <a:pPr marL="0" indent="0">
              <a:buNone/>
            </a:pPr>
            <a:endParaRPr lang="hr-HR" sz="2400" i="1" dirty="0"/>
          </a:p>
          <a:p>
            <a:pPr marL="0" indent="0">
              <a:buNone/>
            </a:pPr>
            <a:endParaRPr lang="hr-HR" sz="2400" i="1" dirty="0" smtClean="0"/>
          </a:p>
          <a:p>
            <a:pPr marL="0" indent="0">
              <a:buNone/>
            </a:pPr>
            <a:r>
              <a:rPr lang="hr-HR" sz="2400" i="1" dirty="0" smtClean="0"/>
              <a:t>KAKO POVEZATI KAMPANJU I EPALE (STRUČNU ZAJEDNICU)</a:t>
            </a:r>
            <a:endParaRPr lang="hr-HR" sz="2400" i="1" dirty="0"/>
          </a:p>
          <a:p>
            <a:pPr marL="0" indent="0">
              <a:buNone/>
            </a:pPr>
            <a:endParaRPr lang="hr-HR" sz="2400" i="1" dirty="0" smtClean="0"/>
          </a:p>
          <a:p>
            <a:pPr marL="0" indent="0">
              <a:buNone/>
            </a:pPr>
            <a:endParaRPr lang="hr-HR" sz="2400" i="1" dirty="0"/>
          </a:p>
          <a:p>
            <a:pPr marL="0" indent="0">
              <a:buNone/>
            </a:pPr>
            <a:endParaRPr lang="hr-HR" sz="2400" i="1" dirty="0" smtClean="0"/>
          </a:p>
          <a:p>
            <a:pPr marL="0" indent="0">
              <a:buNone/>
            </a:pPr>
            <a:endParaRPr lang="hr-HR" sz="2400" i="1" dirty="0" smtClean="0"/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021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3528" y="1052736"/>
            <a:ext cx="822960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sz="4000" b="1" dirty="0" smtClean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hr-HR" sz="40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sz="40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 andragoških djelatnika</a:t>
            </a: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118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323528" y="476672"/>
            <a:ext cx="7704856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4000" b="1" dirty="0" smtClean="0"/>
              <a:t>DOBITNICI PRIZNANJA</a:t>
            </a:r>
          </a:p>
          <a:p>
            <a:endParaRPr lang="hr-HR" sz="2400" dirty="0"/>
          </a:p>
          <a:p>
            <a:endParaRPr lang="hr-HR" sz="24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hr-HR" sz="2400" b="1" dirty="0" smtClean="0"/>
              <a:t>Pučko </a:t>
            </a:r>
            <a:r>
              <a:rPr lang="hr-HR" sz="2400" b="1" dirty="0"/>
              <a:t>otvoreno učilište </a:t>
            </a:r>
            <a:r>
              <a:rPr lang="hr-HR" sz="2400" b="1" dirty="0" smtClean="0"/>
              <a:t>Vinkovci</a:t>
            </a:r>
            <a:r>
              <a:rPr lang="hr-HR" sz="2400" dirty="0" smtClean="0"/>
              <a:t>: </a:t>
            </a:r>
            <a:r>
              <a:rPr lang="hr-HR" sz="2400" i="1" dirty="0" smtClean="0"/>
              <a:t>Vukovarsko-srijemska </a:t>
            </a:r>
            <a:r>
              <a:rPr lang="hr-HR" sz="2400" i="1" dirty="0"/>
              <a:t>i </a:t>
            </a:r>
            <a:r>
              <a:rPr lang="hr-HR" sz="2400" i="1" dirty="0" smtClean="0"/>
              <a:t>Brodsko-posavska županija</a:t>
            </a:r>
            <a:endParaRPr lang="hr-HR" sz="2400" i="1" dirty="0"/>
          </a:p>
          <a:p>
            <a:pPr marL="342900" indent="-342900" algn="just">
              <a:buFont typeface="+mj-lt"/>
              <a:buAutoNum type="arabicPeriod"/>
            </a:pPr>
            <a:r>
              <a:rPr lang="hr-HR" sz="2400" b="1" dirty="0" smtClean="0"/>
              <a:t>Pučko </a:t>
            </a:r>
            <a:r>
              <a:rPr lang="hr-HR" sz="2400" b="1" dirty="0"/>
              <a:t>otvoreno učilište </a:t>
            </a:r>
            <a:r>
              <a:rPr lang="hr-HR" sz="2400" b="1" dirty="0" smtClean="0"/>
              <a:t>Obris</a:t>
            </a:r>
            <a:r>
              <a:rPr lang="hr-HR" sz="2400" dirty="0" smtClean="0"/>
              <a:t>: </a:t>
            </a:r>
            <a:r>
              <a:rPr lang="hr-HR" sz="2400" i="1" dirty="0" smtClean="0"/>
              <a:t>Požeško-slavonska </a:t>
            </a:r>
            <a:r>
              <a:rPr lang="hr-HR" sz="2400" i="1" dirty="0"/>
              <a:t>i </a:t>
            </a:r>
            <a:r>
              <a:rPr lang="hr-HR" sz="2400" i="1" dirty="0" smtClean="0"/>
              <a:t>Osječko-baranjska županija   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sv-SE" sz="2400" b="1" dirty="0" smtClean="0"/>
              <a:t>Pučko </a:t>
            </a:r>
            <a:r>
              <a:rPr lang="sv-SE" sz="2400" b="1" dirty="0"/>
              <a:t>otvoreno učilište </a:t>
            </a:r>
            <a:r>
              <a:rPr lang="sv-SE" sz="2400" b="1" dirty="0" smtClean="0"/>
              <a:t>Erudio</a:t>
            </a:r>
            <a:r>
              <a:rPr lang="hr-HR" sz="2400" dirty="0" smtClean="0"/>
              <a:t>: </a:t>
            </a:r>
            <a:r>
              <a:rPr lang="sv-SE" sz="2400" i="1" dirty="0" smtClean="0"/>
              <a:t>Zadarska</a:t>
            </a:r>
            <a:r>
              <a:rPr lang="sv-SE" sz="2400" i="1" dirty="0"/>
              <a:t>, Ličko-senjska i </a:t>
            </a:r>
            <a:r>
              <a:rPr lang="sv-SE" sz="2400" i="1" dirty="0" smtClean="0"/>
              <a:t>Šibensko-kninska</a:t>
            </a:r>
            <a:r>
              <a:rPr lang="hr-HR" sz="2400" i="1" dirty="0" smtClean="0"/>
              <a:t> županija</a:t>
            </a:r>
            <a:endParaRPr lang="hr-HR" sz="2400" i="1" dirty="0"/>
          </a:p>
          <a:p>
            <a:pPr marL="342900" indent="-342900" algn="just">
              <a:buFont typeface="+mj-lt"/>
              <a:buAutoNum type="arabicPeriod"/>
            </a:pPr>
            <a:r>
              <a:rPr lang="pl-PL" sz="2400" b="1" dirty="0" smtClean="0"/>
              <a:t>Narodno </a:t>
            </a:r>
            <a:r>
              <a:rPr lang="pl-PL" sz="2400" b="1" dirty="0"/>
              <a:t>učilište ustanova za obrazovanje i kulturu u </a:t>
            </a:r>
            <a:r>
              <a:rPr lang="pl-PL" sz="2400" b="1" dirty="0" smtClean="0"/>
              <a:t>Rijeci</a:t>
            </a:r>
            <a:r>
              <a:rPr lang="pl-PL" sz="2400" dirty="0" smtClean="0"/>
              <a:t>: </a:t>
            </a:r>
            <a:r>
              <a:rPr lang="hr-HR" sz="2400" i="1" dirty="0" smtClean="0"/>
              <a:t>Primorsko-goranska </a:t>
            </a:r>
            <a:r>
              <a:rPr lang="hr-HR" sz="2400" i="1" dirty="0"/>
              <a:t>i </a:t>
            </a:r>
            <a:r>
              <a:rPr lang="hr-HR" sz="2400" i="1" dirty="0" smtClean="0"/>
              <a:t>Istarska županija</a:t>
            </a:r>
            <a:endParaRPr lang="hr-HR" sz="2400" i="1" dirty="0"/>
          </a:p>
          <a:p>
            <a:pPr marL="342900" indent="-342900" algn="just">
              <a:buFont typeface="+mj-lt"/>
              <a:buAutoNum type="arabicPeriod"/>
            </a:pPr>
            <a:r>
              <a:rPr lang="hr-HR" sz="2400" b="1" dirty="0" smtClean="0"/>
              <a:t>Pučko </a:t>
            </a:r>
            <a:r>
              <a:rPr lang="hr-HR" sz="2400" b="1" dirty="0"/>
              <a:t>otvoreno učilište Koprivnica</a:t>
            </a:r>
            <a:r>
              <a:rPr lang="hr-HR" sz="2400" dirty="0"/>
              <a:t>: </a:t>
            </a:r>
            <a:r>
              <a:rPr lang="vi-VN" sz="2400" i="1" dirty="0">
                <a:latin typeface="Calibri" panose="020F0502020204030204" pitchFamily="34" charset="0"/>
              </a:rPr>
              <a:t>Koprivničko-križevačka, Međimurska, </a:t>
            </a:r>
            <a:r>
              <a:rPr lang="vi-VN" sz="2400" i="1" dirty="0" smtClean="0">
                <a:latin typeface="Calibri" panose="020F0502020204030204" pitchFamily="34" charset="0"/>
              </a:rPr>
              <a:t>Varaždinska </a:t>
            </a:r>
            <a:r>
              <a:rPr lang="vi-VN" sz="2400" i="1" dirty="0">
                <a:latin typeface="Calibri" panose="020F0502020204030204" pitchFamily="34" charset="0"/>
              </a:rPr>
              <a:t>i </a:t>
            </a:r>
            <a:r>
              <a:rPr lang="vi-VN" sz="2400" i="1" dirty="0" smtClean="0">
                <a:latin typeface="Calibri" panose="020F0502020204030204" pitchFamily="34" charset="0"/>
              </a:rPr>
              <a:t>Krapinsko-zagorska</a:t>
            </a:r>
            <a:r>
              <a:rPr lang="hr-HR" sz="2400" i="1" dirty="0" smtClean="0">
                <a:latin typeface="Calibri" panose="020F0502020204030204" pitchFamily="34" charset="0"/>
              </a:rPr>
              <a:t> županija</a:t>
            </a:r>
            <a:endParaRPr lang="hr-HR" sz="2400" i="1" dirty="0"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r>
              <a:rPr lang="hr-HR" dirty="0" smtClean="0"/>
              <a:t>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4058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3312368" cy="409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11960" y="1412776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800" b="1" dirty="0" smtClean="0"/>
              <a:t>Hvala na pažnji!</a:t>
            </a:r>
            <a:endParaRPr lang="en-GB" sz="4800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7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9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260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PALE">
      <a:dk1>
        <a:srgbClr val="E85D41"/>
      </a:dk1>
      <a:lt1>
        <a:sysClr val="window" lastClr="FFFFFF"/>
      </a:lt1>
      <a:dk2>
        <a:srgbClr val="1F497D"/>
      </a:dk2>
      <a:lt2>
        <a:srgbClr val="EEECE1"/>
      </a:lt2>
      <a:accent1>
        <a:srgbClr val="E85D41"/>
      </a:accent1>
      <a:accent2>
        <a:srgbClr val="3285A9"/>
      </a:accent2>
      <a:accent3>
        <a:srgbClr val="4DBAAB"/>
      </a:accent3>
      <a:accent4>
        <a:srgbClr val="E85D41"/>
      </a:accent4>
      <a:accent5>
        <a:srgbClr val="3285A9"/>
      </a:accent5>
      <a:accent6>
        <a:srgbClr val="3285A9"/>
      </a:accent6>
      <a:hlink>
        <a:srgbClr val="E85D41"/>
      </a:hlink>
      <a:folHlink>
        <a:srgbClr val="4DBA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</TotalTime>
  <Words>306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TJEDAN CJELOŽIVOTNOG UČENJA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Ecorys UK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Beech</dc:creator>
  <cp:lastModifiedBy>Nives Pokrajčić</cp:lastModifiedBy>
  <cp:revision>34</cp:revision>
  <dcterms:created xsi:type="dcterms:W3CDTF">2014-11-17T10:52:01Z</dcterms:created>
  <dcterms:modified xsi:type="dcterms:W3CDTF">2015-03-05T10:01:24Z</dcterms:modified>
</cp:coreProperties>
</file>