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7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1" cy="18656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092280" y="6237311"/>
            <a:ext cx="166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 smtClean="0">
                <a:solidFill>
                  <a:srgbClr val="002395"/>
                </a:solidFill>
              </a:rPr>
              <a:t>Hotel </a:t>
            </a:r>
            <a:r>
              <a:rPr lang="hr-HR" sz="1200" dirty="0" err="1" smtClean="0">
                <a:solidFill>
                  <a:srgbClr val="002395"/>
                </a:solidFill>
              </a:rPr>
              <a:t>Sheraton</a:t>
            </a:r>
            <a:r>
              <a:rPr lang="hr-HR" sz="1200" dirty="0" smtClean="0">
                <a:solidFill>
                  <a:srgbClr val="002395"/>
                </a:solidFill>
              </a:rPr>
              <a:t>, Zagreb 15. i 16. listopada 2012.</a:t>
            </a:r>
            <a:endParaRPr lang="hr-HR" sz="1200" dirty="0">
              <a:solidFill>
                <a:srgbClr val="002395"/>
              </a:solidFill>
            </a:endParaRPr>
          </a:p>
        </p:txBody>
      </p:sp>
      <p:pic>
        <p:nvPicPr>
          <p:cNvPr id="10" name="Picture 5" descr="Prezentacij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6231629"/>
            <a:ext cx="2016224" cy="46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zaklada.civilnodrustvo.hr/" TargetMode="External"/><Relationship Id="rId2" Type="http://schemas.openxmlformats.org/officeDocument/2006/relationships/hyperlink" Target="http://www.uzuvrh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rezentacija_nas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9992" y="0"/>
            <a:ext cx="9820544" cy="69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Podrška programima organizacija civilnog društva aktivnih u području volonterstva za jačanje gospodarske i socijalne kohezije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Sredstva: </a:t>
            </a:r>
            <a:r>
              <a:rPr lang="hr-HR" smtClean="0"/>
              <a:t>1.000.000</a:t>
            </a:r>
            <a:r>
              <a:rPr lang="vi-VN" smtClean="0"/>
              <a:t> €</a:t>
            </a:r>
            <a:br>
              <a:rPr lang="vi-VN" smtClean="0"/>
            </a:br>
            <a:endParaRPr lang="hr-HR" smtClean="0"/>
          </a:p>
          <a:p>
            <a:pPr lvl="0"/>
            <a:r>
              <a:rPr lang="vi-VN" smtClean="0"/>
              <a:t>Cilj: </a:t>
            </a:r>
            <a:r>
              <a:rPr lang="hr-HR" smtClean="0"/>
              <a:t>Unaprijediti broj građana Republike Hrvatske koji volontiraju, doprinoseći time unapređenju njihovih prilika za zapošljavanje. </a:t>
            </a:r>
          </a:p>
          <a:p>
            <a:pPr lvl="0"/>
            <a:r>
              <a:rPr lang="vi-VN" smtClean="0"/>
              <a:t> </a:t>
            </a:r>
            <a:br>
              <a:rPr lang="vi-VN" smtClean="0"/>
            </a:br>
            <a:r>
              <a:rPr lang="vi-VN" smtClean="0"/>
              <a:t>Objava natječaja: </a:t>
            </a:r>
            <a:r>
              <a:rPr lang="hr-HR" smtClean="0"/>
              <a:t>2. </a:t>
            </a:r>
            <a:r>
              <a:rPr lang="vi-VN" smtClean="0"/>
              <a:t>kvartal 201</a:t>
            </a:r>
            <a:r>
              <a:rPr lang="hr-HR" smtClean="0"/>
              <a:t>3</a:t>
            </a:r>
            <a:r>
              <a:rPr lang="vi-VN" smtClean="0"/>
              <a:t>. godine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1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Podrška programima organizacija civilnog društva aktivnih u području volonterstva za jačanje gospodarske i socijalne kohezije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smtClean="0"/>
              <a:t>razvijanje volonterskih aktivnosti u području pružanja socijalnih usluga</a:t>
            </a:r>
          </a:p>
          <a:p>
            <a:pPr lvl="0"/>
            <a:r>
              <a:rPr lang="hr-HR" smtClean="0"/>
              <a:t>organiziranje velikih volonterskih akcija </a:t>
            </a:r>
          </a:p>
          <a:p>
            <a:pPr lvl="0"/>
            <a:r>
              <a:rPr lang="hr-HR" smtClean="0"/>
              <a:t>unapređivanje javne svijesti, kapaciteta organizacija i razmjene iskustava  o volonterstvu</a:t>
            </a:r>
          </a:p>
          <a:p>
            <a:pPr lvl="0"/>
            <a:r>
              <a:rPr lang="hr-HR" smtClean="0"/>
              <a:t>uvođenje inovativnih alata i mehanizama za razvoj volonterstva</a:t>
            </a:r>
          </a:p>
          <a:p>
            <a:pPr lvl="0"/>
            <a:r>
              <a:rPr lang="hr-HR" smtClean="0"/>
              <a:t>povećavanje prepoznatljivosti doprinosa volonterstva društveno-ekonomskom razvoju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41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Podrška programima organizacija civilnog društva aktivnih u području volonterstva za jačanje gospodarske i socijalne kohezije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Potencijalni prijavitelji: </a:t>
            </a:r>
            <a:endParaRPr lang="hr-HR" dirty="0" smtClean="0"/>
          </a:p>
          <a:p>
            <a:pPr lvl="0"/>
            <a:r>
              <a:rPr lang="vi-VN" dirty="0" smtClean="0"/>
              <a:t>OCD ili mreže OCD-a koje su registrirane kao udruge, udruge poslodavaca, sindikati, zaklade, pravne osobe vjerskih zajednica te socijalne zadruge</a:t>
            </a:r>
            <a:endParaRPr lang="hr-HR" dirty="0" smtClean="0"/>
          </a:p>
          <a:p>
            <a:pPr lvl="0"/>
            <a:r>
              <a:rPr lang="hr-HR" dirty="0" smtClean="0"/>
              <a:t>Potencijalni partneri:</a:t>
            </a:r>
          </a:p>
          <a:p>
            <a:pPr lvl="0"/>
            <a:r>
              <a:rPr lang="vi-VN" dirty="0" smtClean="0"/>
              <a:t>jedinic</a:t>
            </a:r>
            <a:r>
              <a:rPr lang="hr-HR" dirty="0" smtClean="0"/>
              <a:t>e</a:t>
            </a:r>
            <a:r>
              <a:rPr lang="vi-VN" dirty="0" smtClean="0"/>
              <a:t> lokalne i područne (regionalne) samouprave, javn</a:t>
            </a:r>
            <a:r>
              <a:rPr lang="hr-HR" dirty="0" smtClean="0"/>
              <a:t>e</a:t>
            </a:r>
            <a:r>
              <a:rPr lang="vi-VN" dirty="0" smtClean="0"/>
              <a:t> ustanov</a:t>
            </a:r>
            <a:r>
              <a:rPr lang="hr-HR" dirty="0" smtClean="0"/>
              <a:t>e</a:t>
            </a:r>
            <a:r>
              <a:rPr lang="vi-VN" dirty="0" smtClean="0"/>
              <a:t> i transnacionaln</a:t>
            </a:r>
            <a:r>
              <a:rPr lang="hr-HR" dirty="0" smtClean="0"/>
              <a:t>e</a:t>
            </a:r>
            <a:r>
              <a:rPr lang="vi-VN" dirty="0" smtClean="0"/>
              <a:t> organizacij</a:t>
            </a:r>
            <a:r>
              <a:rPr lang="hr-HR" dirty="0" smtClean="0"/>
              <a:t>e, kao i svi tipovi pravnih osoba koji su prihvatljivi potencijalni prijavitelji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42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Prijedlozi projekata – </a:t>
            </a:r>
            <a:br>
              <a:rPr lang="hr-HR" smtClean="0"/>
            </a:br>
            <a:r>
              <a:rPr lang="hr-HR" smtClean="0"/>
              <a:t>ESF 2013.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Jačanje kapaciteta organizacija civilnoga društva koje djeluju u području pružanja socijalnih usluga</a:t>
            </a:r>
          </a:p>
          <a:p>
            <a:pPr lvl="0"/>
            <a:r>
              <a:rPr lang="hr-HR" smtClean="0"/>
              <a:t>Mikroprojekti za društveno-ekonomski rast i demokratski razvoj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96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Jačanje kapaciteta organizacija civilnoga društva koje djeluju u području pružanja socijalnih usluga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Sredstva: </a:t>
            </a:r>
            <a:r>
              <a:rPr lang="hr-HR" smtClean="0"/>
              <a:t>2.000.000</a:t>
            </a:r>
            <a:r>
              <a:rPr lang="vi-VN" smtClean="0"/>
              <a:t> €</a:t>
            </a:r>
            <a:br>
              <a:rPr lang="vi-VN" smtClean="0"/>
            </a:br>
            <a:r>
              <a:rPr lang="vi-VN" smtClean="0"/>
              <a:t/>
            </a:r>
            <a:br>
              <a:rPr lang="vi-VN" smtClean="0"/>
            </a:br>
            <a:r>
              <a:rPr lang="vi-VN" smtClean="0"/>
              <a:t>Cilj: </a:t>
            </a:r>
            <a:r>
              <a:rPr lang="hr-HR" smtClean="0"/>
              <a:t>Unaprijediti kapacitete OCD-a za pružanje socijalnih usluga.</a:t>
            </a:r>
            <a:r>
              <a:rPr lang="vi-VN" smtClean="0"/>
              <a:t/>
            </a:r>
            <a:br>
              <a:rPr lang="vi-VN" smtClean="0"/>
            </a:br>
            <a:r>
              <a:rPr lang="vi-VN" smtClean="0"/>
              <a:t> </a:t>
            </a:r>
            <a:br>
              <a:rPr lang="vi-VN" smtClean="0"/>
            </a:br>
            <a:r>
              <a:rPr lang="vi-VN" smtClean="0"/>
              <a:t>Objava natječaja: </a:t>
            </a:r>
            <a:r>
              <a:rPr lang="hr-HR" smtClean="0"/>
              <a:t>3. </a:t>
            </a:r>
            <a:r>
              <a:rPr lang="vi-VN" smtClean="0"/>
              <a:t>kvartal 201</a:t>
            </a:r>
            <a:r>
              <a:rPr lang="hr-HR" smtClean="0"/>
              <a:t>3</a:t>
            </a:r>
            <a:r>
              <a:rPr lang="vi-VN" smtClean="0"/>
              <a:t>. godine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77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Jačanje kapaciteta organizacija civilnoga društva koje djeluju u području pružanja socijalnih usluga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400" dirty="0" smtClean="0"/>
              <a:t>unapređenje kapaciteta OCD-a-pružatelja socijalnih usluga kako bi mogli preuzeti veće odgovornosti u pružanju socijalnih usluga od javnih institucija te odgovoriti na rastuće potrebe korisnika socijalnih usluga (socijalno osjetljivih skupina- osoba s invaliditetom, starih, liječenih ovisnika, beskućnika, žrtava obiteljskog nasilja, djece i mladih u riziku od socijalne isključenosti, dugotrajno nezaposlenih osoba)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2245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Jačanje kapaciteta organizacija civilnoga društva koje djeluju u području pružanja socijalnih usluga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vi-VN" sz="2400" dirty="0" smtClean="0"/>
              <a:t>Potencijalni prijavitelji: </a:t>
            </a:r>
            <a:endParaRPr lang="hr-HR" sz="2400" dirty="0" smtClean="0"/>
          </a:p>
          <a:p>
            <a:pPr lvl="0"/>
            <a:r>
              <a:rPr lang="hr-HR" sz="2400" dirty="0" smtClean="0"/>
              <a:t>OCD ili mreže OCD-a koje su registrirane kao udruge, udruge poslodavaca, sindikati, zaklade, pravne osobe vjerskih zajednica te socijalne zadruge</a:t>
            </a:r>
          </a:p>
          <a:p>
            <a:pPr lvl="0"/>
            <a:r>
              <a:rPr lang="hr-HR" sz="2400" dirty="0" smtClean="0"/>
              <a:t>Potencijalni partneri:</a:t>
            </a:r>
          </a:p>
          <a:p>
            <a:pPr lvl="0"/>
            <a:r>
              <a:rPr lang="hr-HR" sz="2400" dirty="0" smtClean="0"/>
              <a:t>jedinice lokalne i područne (regionalne) samouprave, javne ustanove i transnacionalne organizacije, kao i svi tipovi pravnih osoba koji su prihvatljivi potencijalni </a:t>
            </a:r>
            <a:r>
              <a:rPr lang="hr-HR" sz="2400" dirty="0" smtClean="0"/>
              <a:t>prijavitelji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765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err="1" smtClean="0"/>
              <a:t>Mikroprojekti</a:t>
            </a:r>
            <a:r>
              <a:rPr lang="hr-HR" sz="3200" dirty="0" smtClean="0"/>
              <a:t> za društveno-ekonomski rast i demokratski razvoj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vi-VN" sz="2800" dirty="0" smtClean="0"/>
              <a:t>Sredstva: </a:t>
            </a:r>
            <a:r>
              <a:rPr lang="hr-HR" sz="2800" dirty="0" smtClean="0"/>
              <a:t>1.000.000 </a:t>
            </a:r>
            <a:r>
              <a:rPr lang="vi-VN" sz="2800" dirty="0" smtClean="0"/>
              <a:t>€</a:t>
            </a:r>
            <a:br>
              <a:rPr lang="vi-VN" sz="2800" dirty="0" smtClean="0"/>
            </a:br>
            <a:r>
              <a:rPr lang="vi-VN" sz="2800" dirty="0" smtClean="0"/>
              <a:t/>
            </a:r>
            <a:br>
              <a:rPr lang="vi-VN" sz="2800" dirty="0" smtClean="0"/>
            </a:br>
            <a:r>
              <a:rPr lang="hr-HR" sz="2800" dirty="0" smtClean="0"/>
              <a:t>Cilj: Podupirati rad OCD-a koje djeluju u lokalnim zajednicama za aktivno sudjelovanje u društvenim procesima.</a:t>
            </a:r>
            <a:r>
              <a:rPr lang="vi-VN" sz="2800" dirty="0" smtClean="0"/>
              <a:t/>
            </a:r>
            <a:br>
              <a:rPr lang="vi-VN" sz="2800" dirty="0" smtClean="0"/>
            </a:br>
            <a:r>
              <a:rPr lang="vi-VN" sz="2800" dirty="0" smtClean="0"/>
              <a:t/>
            </a:r>
            <a:br>
              <a:rPr lang="vi-VN" sz="2800" dirty="0" smtClean="0"/>
            </a:br>
            <a:r>
              <a:rPr lang="vi-VN" sz="2800" dirty="0" smtClean="0"/>
              <a:t>Objava natječaja: </a:t>
            </a:r>
            <a:r>
              <a:rPr lang="hr-HR" sz="2800" dirty="0" smtClean="0"/>
              <a:t>3. </a:t>
            </a:r>
            <a:r>
              <a:rPr lang="vi-VN" sz="2800" dirty="0" smtClean="0"/>
              <a:t>kvartal 201</a:t>
            </a:r>
            <a:r>
              <a:rPr lang="hr-HR" sz="2800" dirty="0" smtClean="0"/>
              <a:t>3</a:t>
            </a:r>
            <a:r>
              <a:rPr lang="vi-VN" sz="2800" dirty="0" smtClean="0"/>
              <a:t>. </a:t>
            </a:r>
            <a:r>
              <a:rPr lang="vi-VN" sz="2800" dirty="0" smtClean="0"/>
              <a:t>godine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701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err="1" smtClean="0"/>
              <a:t>Mikroprojekti</a:t>
            </a:r>
            <a:r>
              <a:rPr lang="hr-HR" sz="3200" dirty="0" smtClean="0"/>
              <a:t> za društveno-ekonomski rast i demokratski razvoj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organizacije aktivne u lokalnim zajednicama </a:t>
            </a:r>
            <a:r>
              <a:rPr lang="vi-VN" sz="2800" dirty="0" smtClean="0"/>
              <a:t>koji</a:t>
            </a:r>
            <a:r>
              <a:rPr lang="hr-HR" sz="2800" dirty="0" smtClean="0"/>
              <a:t>ma se unapređuje učinkovit razvoj i provođenje javnih politika na lokalnim razinama te provođenje inicijativa razvoja zajednice čime se doprinosi povećanju </a:t>
            </a:r>
            <a:r>
              <a:rPr lang="hr-HR" sz="2800" dirty="0" err="1" smtClean="0"/>
              <a:t>zapošljivosti</a:t>
            </a:r>
            <a:r>
              <a:rPr lang="hr-HR" sz="2800" dirty="0" smtClean="0"/>
              <a:t> i dobrog upravljanja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6568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err="1" smtClean="0"/>
              <a:t>Mikroprojekti</a:t>
            </a:r>
            <a:r>
              <a:rPr lang="hr-HR" sz="3200" dirty="0" smtClean="0"/>
              <a:t> za društveno-ekonomski rast i demokratski razvoj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vi-VN" sz="2400" dirty="0" smtClean="0"/>
              <a:t>Potencijalni prijavitelji: </a:t>
            </a:r>
            <a:endParaRPr lang="hr-HR" sz="2400" dirty="0" smtClean="0"/>
          </a:p>
          <a:p>
            <a:pPr lvl="0"/>
            <a:r>
              <a:rPr lang="hr-HR" sz="2400" dirty="0" smtClean="0"/>
              <a:t>OCD ili mreže OCD-a koje su registrirane kao udruge, udruge poslodavaca, sindikati, zaklade, pravne osobe vjerskih zajednica te socijalne zadruge</a:t>
            </a:r>
          </a:p>
          <a:p>
            <a:pPr lvl="0"/>
            <a:r>
              <a:rPr lang="hr-HR" sz="2400" dirty="0" smtClean="0"/>
              <a:t>Potencijalni partneri:</a:t>
            </a:r>
          </a:p>
          <a:p>
            <a:pPr lvl="0"/>
            <a:r>
              <a:rPr lang="hr-HR" sz="2400" dirty="0" smtClean="0"/>
              <a:t>jedinice lokalne i područne (regionalne) samouprave, javne ustanove i transnacionalne organizacije, kao i svi tipovi pravnih osoba koji su prihvatljivi potencijalni </a:t>
            </a:r>
            <a:r>
              <a:rPr lang="hr-HR" sz="2400" dirty="0" smtClean="0"/>
              <a:t>prijavitelji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92824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Ured za udruge Vlade Republike Hrvatske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smtClean="0"/>
              <a:t>Prioritetna os 5. – JAČANJE ULOGE CIVILNOG DRUŠTVA ZA BOLJE UPRAVLJANJE</a:t>
            </a:r>
            <a:br>
              <a:rPr lang="hr-HR" smtClean="0"/>
            </a:br>
            <a:r>
              <a:rPr lang="hr-HR" smtClean="0"/>
              <a:t/>
            </a:r>
            <a:br>
              <a:rPr lang="hr-HR" smtClean="0"/>
            </a:br>
            <a:r>
              <a:rPr lang="hr-HR" smtClean="0"/>
              <a:t>Mjera 5.2. – Jačanje uloge organizacija civilnog društva za društveno-ekonomski rast i demokratski razvoj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97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hr-HR" dirty="0" smtClean="0"/>
          </a:p>
          <a:p>
            <a:pPr lvl="0"/>
            <a:r>
              <a:rPr lang="hr-HR" dirty="0" smtClean="0"/>
              <a:t>Više informacija o natječajima:</a:t>
            </a:r>
          </a:p>
          <a:p>
            <a:pPr lvl="0"/>
            <a:r>
              <a:rPr lang="hr-HR" dirty="0" smtClean="0">
                <a:hlinkClick r:id="rId2"/>
              </a:rPr>
              <a:t>www.uzuvrh.hr</a:t>
            </a:r>
            <a:endParaRPr lang="hr-HR" dirty="0" smtClean="0"/>
          </a:p>
          <a:p>
            <a:pPr lvl="0"/>
            <a:r>
              <a:rPr lang="en-GB" dirty="0" smtClean="0">
                <a:hlinkClick r:id="rId3"/>
              </a:rPr>
              <a:t>http://zaklada.civilnodrustvo.hr</a:t>
            </a:r>
            <a:r>
              <a:rPr lang="hr-HR" dirty="0" smtClean="0"/>
              <a:t> 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Prijedlozi projekata – </a:t>
            </a:r>
            <a:br>
              <a:rPr lang="hr-HR" smtClean="0"/>
            </a:br>
            <a:r>
              <a:rPr lang="hr-HR" smtClean="0"/>
              <a:t>IPA 2012./2013.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smtClean="0"/>
              <a:t>Jačanje</a:t>
            </a:r>
            <a:r>
              <a:rPr lang="en-GB" smtClean="0"/>
              <a:t> </a:t>
            </a:r>
            <a:r>
              <a:rPr lang="hr-HR" smtClean="0"/>
              <a:t>regionalnih</a:t>
            </a:r>
            <a:r>
              <a:rPr lang="en-GB" smtClean="0"/>
              <a:t> i lokalnih struktura za podršku razvoju civilnog društva </a:t>
            </a:r>
            <a:endParaRPr lang="hr-HR" smtClean="0"/>
          </a:p>
          <a:p>
            <a:pPr lvl="0"/>
            <a:r>
              <a:rPr lang="en-GB" smtClean="0"/>
              <a:t>Podrška program</a:t>
            </a:r>
            <a:r>
              <a:rPr lang="hr-HR" smtClean="0"/>
              <a:t>im</a:t>
            </a:r>
            <a:r>
              <a:rPr lang="en-GB" smtClean="0"/>
              <a:t>a organizacija civilnog društva u području zagovaranja i motivacije za socijalno isključene skupine </a:t>
            </a:r>
            <a:endParaRPr lang="hr-HR" smtClean="0"/>
          </a:p>
          <a:p>
            <a:pPr lvl="0"/>
            <a:r>
              <a:rPr lang="en-GB" smtClean="0"/>
              <a:t>Podrška program</a:t>
            </a:r>
            <a:r>
              <a:rPr lang="hr-HR" smtClean="0"/>
              <a:t>ima</a:t>
            </a:r>
            <a:r>
              <a:rPr lang="en-GB" smtClean="0"/>
              <a:t> organizacija civilnog društva aktivnih u području volonterstva </a:t>
            </a:r>
            <a:r>
              <a:rPr lang="hr-HR" smtClean="0"/>
              <a:t>za </a:t>
            </a:r>
            <a:r>
              <a:rPr lang="en-GB" smtClean="0"/>
              <a:t>jačanj</a:t>
            </a:r>
            <a:r>
              <a:rPr lang="hr-HR" smtClean="0"/>
              <a:t>e</a:t>
            </a:r>
            <a:r>
              <a:rPr lang="en-GB" smtClean="0"/>
              <a:t> gospodarske i socijalne kohezije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59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Jačanje regionalnih i lokalnih struktura za podršku razvoju civilnog društva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Sredstva: </a:t>
            </a:r>
            <a:r>
              <a:rPr lang="hr-HR" dirty="0" smtClean="0"/>
              <a:t>600.000</a:t>
            </a:r>
            <a:r>
              <a:rPr lang="vi-VN" dirty="0" smtClean="0"/>
              <a:t> €</a:t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Cilj: </a:t>
            </a:r>
            <a:r>
              <a:rPr lang="hr-HR" dirty="0" smtClean="0"/>
              <a:t>Proširiti područje djelovanja regionalnih struktura za podršku razvoju civilnog društva te jačati sudjelovanje građana i OCD-a u lokalnim zajednicama.</a:t>
            </a:r>
          </a:p>
          <a:p>
            <a:r>
              <a:rPr lang="vi-VN" dirty="0" smtClean="0"/>
              <a:t> Objava natječaja: </a:t>
            </a:r>
            <a:r>
              <a:rPr lang="hr-HR" dirty="0" smtClean="0"/>
              <a:t>4. </a:t>
            </a:r>
            <a:r>
              <a:rPr lang="vi-VN" dirty="0" smtClean="0"/>
              <a:t>kvartal 201</a:t>
            </a:r>
            <a:r>
              <a:rPr lang="hr-HR" dirty="0" smtClean="0"/>
              <a:t>2</a:t>
            </a:r>
            <a:r>
              <a:rPr lang="vi-VN" dirty="0" smtClean="0"/>
              <a:t>. godine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7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Jačanje regionalnih i lokalnih struktura za podršku razvoju civilnog društva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jača</a:t>
            </a:r>
            <a:r>
              <a:rPr lang="hr-HR" dirty="0" smtClean="0"/>
              <a:t>nje</a:t>
            </a:r>
            <a:r>
              <a:rPr lang="vi-VN" dirty="0" smtClean="0"/>
              <a:t> postojećih i</a:t>
            </a:r>
            <a:r>
              <a:rPr lang="hr-HR" dirty="0" smtClean="0"/>
              <a:t> </a:t>
            </a:r>
            <a:r>
              <a:rPr lang="vi-VN" dirty="0" smtClean="0"/>
              <a:t>uspostav</a:t>
            </a:r>
            <a:r>
              <a:rPr lang="hr-HR" dirty="0" smtClean="0"/>
              <a:t>a novih</a:t>
            </a:r>
            <a:r>
              <a:rPr lang="vi-VN" dirty="0" smtClean="0"/>
              <a:t> </a:t>
            </a:r>
            <a:r>
              <a:rPr lang="hr-HR" dirty="0" smtClean="0"/>
              <a:t>lokalnih struktura i drugi institucionaliziranih modela suradnje JLPS i OCD</a:t>
            </a:r>
          </a:p>
          <a:p>
            <a:r>
              <a:rPr lang="vi-VN" dirty="0" smtClean="0"/>
              <a:t>uvo</a:t>
            </a:r>
            <a:r>
              <a:rPr lang="hr-HR" dirty="0" err="1" smtClean="0"/>
              <a:t>đenje</a:t>
            </a:r>
            <a:r>
              <a:rPr lang="vi-VN" dirty="0" smtClean="0"/>
              <a:t> inovativn</a:t>
            </a:r>
            <a:r>
              <a:rPr lang="hr-HR" dirty="0" smtClean="0"/>
              <a:t>ih</a:t>
            </a:r>
            <a:r>
              <a:rPr lang="vi-VN" dirty="0" smtClean="0"/>
              <a:t> alat</a:t>
            </a:r>
            <a:r>
              <a:rPr lang="hr-HR" dirty="0" smtClean="0"/>
              <a:t>a</a:t>
            </a:r>
            <a:r>
              <a:rPr lang="vi-VN" dirty="0" smtClean="0"/>
              <a:t> i model</a:t>
            </a:r>
            <a:r>
              <a:rPr lang="hr-HR" dirty="0" smtClean="0"/>
              <a:t>a</a:t>
            </a:r>
            <a:r>
              <a:rPr lang="vi-VN" dirty="0" smtClean="0"/>
              <a:t> sudjelovanja građana </a:t>
            </a:r>
            <a:r>
              <a:rPr lang="hr-HR" dirty="0" smtClean="0"/>
              <a:t>i OCD kojima se unaprjeđuje</a:t>
            </a:r>
            <a:r>
              <a:rPr lang="vi-VN" dirty="0" smtClean="0"/>
              <a:t> uključivost, dostupnost, održivost i sigurnost zajednica</a:t>
            </a:r>
            <a:endParaRPr lang="hr-HR" dirty="0" smtClean="0"/>
          </a:p>
          <a:p>
            <a:r>
              <a:rPr lang="vi-VN" dirty="0" smtClean="0"/>
              <a:t>jača</a:t>
            </a:r>
            <a:r>
              <a:rPr lang="hr-HR" dirty="0" smtClean="0"/>
              <a:t>nje</a:t>
            </a:r>
            <a:r>
              <a:rPr lang="vi-VN" dirty="0" smtClean="0"/>
              <a:t> kapacitet</a:t>
            </a:r>
            <a:r>
              <a:rPr lang="hr-HR" dirty="0" smtClean="0"/>
              <a:t>a</a:t>
            </a:r>
            <a:r>
              <a:rPr lang="vi-VN" dirty="0" smtClean="0"/>
              <a:t> OCD-a za kvalitetno sudjelovanje u procesu donošenja i provedbi lokalnih javnih politika u svim sektorima</a:t>
            </a:r>
            <a:endParaRPr lang="hr-HR" dirty="0" smtClean="0"/>
          </a:p>
          <a:p>
            <a:r>
              <a:rPr lang="vi-VN" dirty="0" smtClean="0"/>
              <a:t>analiz</a:t>
            </a:r>
            <a:r>
              <a:rPr lang="hr-HR" dirty="0" smtClean="0"/>
              <a:t>a</a:t>
            </a:r>
            <a:r>
              <a:rPr lang="vi-VN" dirty="0" smtClean="0"/>
              <a:t> potreba</a:t>
            </a:r>
            <a:r>
              <a:rPr lang="hr-HR" dirty="0" smtClean="0"/>
              <a:t>, definiranje prioriteta, </a:t>
            </a:r>
            <a:r>
              <a:rPr lang="vi-VN" dirty="0" smtClean="0"/>
              <a:t>praćenje i evaluacij</a:t>
            </a:r>
            <a:r>
              <a:rPr lang="hr-HR" dirty="0" smtClean="0"/>
              <a:t>a</a:t>
            </a:r>
            <a:r>
              <a:rPr lang="vi-VN" dirty="0" smtClean="0"/>
              <a:t> programa</a:t>
            </a:r>
            <a:r>
              <a:rPr lang="hr-HR" dirty="0" smtClean="0"/>
              <a:t> i </a:t>
            </a:r>
            <a:r>
              <a:rPr lang="vi-VN" dirty="0" smtClean="0"/>
              <a:t>prilagodb</a:t>
            </a:r>
            <a:r>
              <a:rPr lang="hr-HR" dirty="0" smtClean="0"/>
              <a:t>a</a:t>
            </a:r>
            <a:r>
              <a:rPr lang="vi-VN" dirty="0" smtClean="0"/>
              <a:t> intervencija u </a:t>
            </a:r>
            <a:r>
              <a:rPr lang="hr-HR" dirty="0" smtClean="0"/>
              <a:t>lokalnoj </a:t>
            </a:r>
            <a:r>
              <a:rPr lang="vi-VN" dirty="0" smtClean="0"/>
              <a:t>zajednici </a:t>
            </a:r>
            <a:endParaRPr lang="hr-HR" dirty="0" smtClean="0"/>
          </a:p>
          <a:p>
            <a:r>
              <a:rPr lang="hr-HR" dirty="0" smtClean="0"/>
              <a:t> poboljšanje </a:t>
            </a:r>
            <a:r>
              <a:rPr lang="vi-VN" dirty="0" smtClean="0"/>
              <a:t>transparentnog </a:t>
            </a:r>
            <a:r>
              <a:rPr lang="hr-HR" dirty="0" smtClean="0"/>
              <a:t>i participativnog </a:t>
            </a:r>
            <a:r>
              <a:rPr lang="vi-VN" dirty="0" smtClean="0"/>
              <a:t>donošenja </a:t>
            </a:r>
            <a:r>
              <a:rPr lang="hr-HR" dirty="0" smtClean="0"/>
              <a:t>lokalnih </a:t>
            </a:r>
            <a:r>
              <a:rPr lang="vi-VN" dirty="0" smtClean="0"/>
              <a:t>proračuna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Jačanje regionalnih i lokalnih struktura za podršku razvoju civilnog društva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smtClean="0"/>
              <a:t>Potencijalni prijavitelji: </a:t>
            </a:r>
            <a:endParaRPr lang="hr-HR" smtClean="0"/>
          </a:p>
          <a:p>
            <a:r>
              <a:rPr lang="hr-HR" smtClean="0"/>
              <a:t>OCD ili mreže OCD-a koje su registrirane kao udruge, udruge poslodavaca, sindikati, zaklade te pravne osobe vjerskih zajednica</a:t>
            </a:r>
          </a:p>
          <a:p>
            <a:r>
              <a:rPr lang="hr-HR" smtClean="0"/>
              <a:t>Potencijalni partneri:</a:t>
            </a:r>
          </a:p>
          <a:p>
            <a:r>
              <a:rPr lang="hr-HR" smtClean="0"/>
              <a:t>-jedinice lokalne i područne (regionalne) samouprave, javne ustanove i transnacionalne organizacije, kao i svi tipovi pravnih osoba koji su prihvatljivi potencijalni prijavitelji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 err="1" smtClean="0"/>
              <a:t>Podrška</a:t>
            </a:r>
            <a:r>
              <a:rPr lang="en-GB" sz="2000" dirty="0" smtClean="0"/>
              <a:t> program</a:t>
            </a:r>
            <a:r>
              <a:rPr lang="hr-HR" sz="2000" dirty="0" smtClean="0"/>
              <a:t>im</a:t>
            </a:r>
            <a:r>
              <a:rPr lang="en-GB" sz="2000" dirty="0" smtClean="0"/>
              <a:t>a </a:t>
            </a:r>
            <a:r>
              <a:rPr lang="en-GB" sz="2000" dirty="0" err="1" smtClean="0"/>
              <a:t>organizacija</a:t>
            </a:r>
            <a:r>
              <a:rPr lang="en-GB" sz="2000" dirty="0" smtClean="0"/>
              <a:t> </a:t>
            </a:r>
            <a:r>
              <a:rPr lang="en-GB" sz="2000" dirty="0" err="1" smtClean="0"/>
              <a:t>civilnog</a:t>
            </a:r>
            <a:r>
              <a:rPr lang="en-GB" sz="2000" dirty="0" smtClean="0"/>
              <a:t> </a:t>
            </a:r>
            <a:r>
              <a:rPr lang="en-GB" sz="2000" dirty="0" err="1" smtClean="0"/>
              <a:t>društva</a:t>
            </a:r>
            <a:r>
              <a:rPr lang="en-GB" sz="2000" dirty="0" smtClean="0"/>
              <a:t> u </a:t>
            </a:r>
            <a:r>
              <a:rPr lang="en-GB" sz="2000" dirty="0" err="1" smtClean="0"/>
              <a:t>području</a:t>
            </a:r>
            <a:r>
              <a:rPr lang="en-GB" sz="2000" dirty="0" smtClean="0"/>
              <a:t> </a:t>
            </a:r>
            <a:r>
              <a:rPr lang="en-GB" sz="2000" dirty="0" err="1" smtClean="0"/>
              <a:t>zagovaranja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motivacije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socijalno</a:t>
            </a:r>
            <a:r>
              <a:rPr lang="en-GB" sz="2000" dirty="0" smtClean="0"/>
              <a:t> </a:t>
            </a:r>
            <a:r>
              <a:rPr lang="en-GB" sz="2000" dirty="0" err="1" smtClean="0"/>
              <a:t>isključene</a:t>
            </a:r>
            <a:r>
              <a:rPr lang="en-GB" sz="2000" dirty="0" smtClean="0"/>
              <a:t> </a:t>
            </a:r>
            <a:r>
              <a:rPr lang="en-GB" sz="2000" dirty="0" err="1" smtClean="0"/>
              <a:t>skupine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smtClean="0"/>
              <a:t>Sredstva:</a:t>
            </a:r>
            <a:r>
              <a:rPr lang="hr-HR" smtClean="0"/>
              <a:t> </a:t>
            </a:r>
            <a:r>
              <a:rPr lang="en-GB" smtClean="0"/>
              <a:t>1.133.530,00</a:t>
            </a:r>
            <a:r>
              <a:rPr lang="hr-HR" smtClean="0"/>
              <a:t> </a:t>
            </a:r>
            <a:r>
              <a:rPr lang="vi-VN" smtClean="0"/>
              <a:t>€</a:t>
            </a:r>
            <a:br>
              <a:rPr lang="vi-VN" smtClean="0"/>
            </a:br>
            <a:r>
              <a:rPr lang="vi-VN" smtClean="0"/>
              <a:t/>
            </a:r>
            <a:br>
              <a:rPr lang="vi-VN" smtClean="0"/>
            </a:br>
            <a:r>
              <a:rPr lang="vi-VN" smtClean="0"/>
              <a:t>Cilj: </a:t>
            </a:r>
            <a:r>
              <a:rPr lang="hr-HR" smtClean="0"/>
              <a:t>Osnažiti kapacitete OCD-a u za zagovaranje politika usmjerenih povećanju zapošljivosti, socijalnog uključivanja i unapređenja kvalitete života građana RH, a posebno socijalno osjetljivih skupina. </a:t>
            </a:r>
            <a:r>
              <a:rPr lang="vi-VN" smtClean="0"/>
              <a:t/>
            </a:r>
            <a:br>
              <a:rPr lang="vi-VN" smtClean="0"/>
            </a:br>
            <a:r>
              <a:rPr lang="vi-VN" smtClean="0"/>
              <a:t/>
            </a:r>
            <a:br>
              <a:rPr lang="vi-VN" smtClean="0"/>
            </a:br>
            <a:r>
              <a:rPr lang="vi-VN" smtClean="0"/>
              <a:t>Objava natječaja: </a:t>
            </a:r>
            <a:r>
              <a:rPr lang="hr-HR" smtClean="0"/>
              <a:t>1. </a:t>
            </a:r>
            <a:r>
              <a:rPr lang="vi-VN" smtClean="0"/>
              <a:t>kvartal 201</a:t>
            </a:r>
            <a:r>
              <a:rPr lang="hr-HR" smtClean="0"/>
              <a:t>3</a:t>
            </a:r>
            <a:r>
              <a:rPr lang="vi-VN" smtClean="0"/>
              <a:t>. godine</a:t>
            </a:r>
            <a:endParaRPr lang="en-GB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6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 err="1" smtClean="0"/>
              <a:t>Podrška</a:t>
            </a:r>
            <a:r>
              <a:rPr lang="en-GB" sz="2000" dirty="0" smtClean="0"/>
              <a:t> program</a:t>
            </a:r>
            <a:r>
              <a:rPr lang="hr-HR" sz="2000" dirty="0" smtClean="0"/>
              <a:t>im</a:t>
            </a:r>
            <a:r>
              <a:rPr lang="en-GB" sz="2000" dirty="0" smtClean="0"/>
              <a:t>a </a:t>
            </a:r>
            <a:r>
              <a:rPr lang="en-GB" sz="2000" dirty="0" err="1" smtClean="0"/>
              <a:t>organizacija</a:t>
            </a:r>
            <a:r>
              <a:rPr lang="en-GB" sz="2000" dirty="0" smtClean="0"/>
              <a:t> </a:t>
            </a:r>
            <a:r>
              <a:rPr lang="en-GB" sz="2000" dirty="0" err="1" smtClean="0"/>
              <a:t>civilnog</a:t>
            </a:r>
            <a:r>
              <a:rPr lang="en-GB" sz="2000" dirty="0" smtClean="0"/>
              <a:t> </a:t>
            </a:r>
            <a:r>
              <a:rPr lang="en-GB" sz="2000" dirty="0" err="1" smtClean="0"/>
              <a:t>društva</a:t>
            </a:r>
            <a:r>
              <a:rPr lang="en-GB" sz="2000" dirty="0" smtClean="0"/>
              <a:t> u </a:t>
            </a:r>
            <a:r>
              <a:rPr lang="en-GB" sz="2000" dirty="0" err="1" smtClean="0"/>
              <a:t>području</a:t>
            </a:r>
            <a:r>
              <a:rPr lang="en-GB" sz="2000" dirty="0" smtClean="0"/>
              <a:t> </a:t>
            </a:r>
            <a:r>
              <a:rPr lang="en-GB" sz="2000" dirty="0" err="1" smtClean="0"/>
              <a:t>zagovaranja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motivacije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socijalno</a:t>
            </a:r>
            <a:r>
              <a:rPr lang="en-GB" sz="2000" dirty="0" smtClean="0"/>
              <a:t> </a:t>
            </a:r>
            <a:r>
              <a:rPr lang="en-GB" sz="2000" dirty="0" err="1" smtClean="0"/>
              <a:t>isključene</a:t>
            </a:r>
            <a:r>
              <a:rPr lang="en-GB" sz="2000" dirty="0" smtClean="0"/>
              <a:t> </a:t>
            </a:r>
            <a:r>
              <a:rPr lang="en-GB" sz="2000" dirty="0" err="1" smtClean="0"/>
              <a:t>skupine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vi-VN" smtClean="0"/>
              <a:t>izravno zagovara</a:t>
            </a:r>
            <a:r>
              <a:rPr lang="hr-HR" smtClean="0"/>
              <a:t>n</a:t>
            </a:r>
            <a:r>
              <a:rPr lang="vi-VN" smtClean="0"/>
              <a:t>j</a:t>
            </a:r>
            <a:r>
              <a:rPr lang="hr-HR" smtClean="0"/>
              <a:t>e</a:t>
            </a:r>
            <a:r>
              <a:rPr lang="vi-VN" smtClean="0"/>
              <a:t> prava ranjivih socijalnih skupina</a:t>
            </a:r>
            <a:endParaRPr lang="hr-HR" smtClean="0"/>
          </a:p>
          <a:p>
            <a:pPr lvl="0"/>
            <a:r>
              <a:rPr lang="vi-VN" smtClean="0"/>
              <a:t>sudjelovanje OCD-a u procesima donošenja javnih politika (posebno zapošljavanja i socijalnog uključivanja)</a:t>
            </a:r>
            <a:endParaRPr lang="hr-HR" smtClean="0"/>
          </a:p>
          <a:p>
            <a:pPr lvl="0"/>
            <a:r>
              <a:rPr lang="vi-VN" smtClean="0"/>
              <a:t>kreira</a:t>
            </a:r>
            <a:r>
              <a:rPr lang="hr-HR" smtClean="0"/>
              <a:t>nje</a:t>
            </a:r>
            <a:r>
              <a:rPr lang="vi-VN" smtClean="0"/>
              <a:t> specijaliziran</a:t>
            </a:r>
            <a:r>
              <a:rPr lang="hr-HR" smtClean="0"/>
              <a:t>ih</a:t>
            </a:r>
            <a:r>
              <a:rPr lang="vi-VN" smtClean="0"/>
              <a:t> web portal</a:t>
            </a:r>
            <a:r>
              <a:rPr lang="hr-HR" smtClean="0"/>
              <a:t>a</a:t>
            </a:r>
            <a:r>
              <a:rPr lang="vi-VN" smtClean="0"/>
              <a:t>, kreativno korištenje medija, javnih skupova, izložbi i radionica koji omogućuju informiranje građana i javne rasprave o politikama zapošljavanja i socijalnog uključivanja </a:t>
            </a:r>
            <a:endParaRPr lang="hr-HR" smtClean="0"/>
          </a:p>
          <a:p>
            <a:pPr lvl="0"/>
            <a:r>
              <a:rPr lang="vi-VN" smtClean="0"/>
              <a:t>razvija</a:t>
            </a:r>
            <a:r>
              <a:rPr lang="hr-HR" smtClean="0"/>
              <a:t>nje</a:t>
            </a:r>
            <a:r>
              <a:rPr lang="vi-VN" smtClean="0"/>
              <a:t> nov</a:t>
            </a:r>
            <a:r>
              <a:rPr lang="hr-HR" smtClean="0"/>
              <a:t>ih</a:t>
            </a:r>
            <a:r>
              <a:rPr lang="vi-VN" smtClean="0"/>
              <a:t> i jača</a:t>
            </a:r>
            <a:r>
              <a:rPr lang="hr-HR" smtClean="0"/>
              <a:t>n</a:t>
            </a:r>
            <a:r>
              <a:rPr lang="vi-VN" smtClean="0"/>
              <a:t>j</a:t>
            </a:r>
            <a:r>
              <a:rPr lang="hr-HR" smtClean="0"/>
              <a:t>e</a:t>
            </a:r>
            <a:r>
              <a:rPr lang="vi-VN" smtClean="0"/>
              <a:t> postojeć</a:t>
            </a:r>
            <a:r>
              <a:rPr lang="hr-HR" smtClean="0"/>
              <a:t>ih</a:t>
            </a:r>
            <a:r>
              <a:rPr lang="vi-VN" smtClean="0"/>
              <a:t> mrež</a:t>
            </a:r>
            <a:r>
              <a:rPr lang="hr-HR" smtClean="0"/>
              <a:t>a</a:t>
            </a:r>
            <a:r>
              <a:rPr lang="vi-VN" smtClean="0"/>
              <a:t>, koalicij</a:t>
            </a:r>
            <a:r>
              <a:rPr lang="hr-HR" smtClean="0"/>
              <a:t>a</a:t>
            </a:r>
            <a:r>
              <a:rPr lang="vi-VN" smtClean="0"/>
              <a:t> i savez</a:t>
            </a:r>
            <a:r>
              <a:rPr lang="hr-HR" smtClean="0"/>
              <a:t>a</a:t>
            </a:r>
          </a:p>
          <a:p>
            <a:pPr lvl="0"/>
            <a:r>
              <a:rPr lang="vi-VN" smtClean="0"/>
              <a:t>pra</a:t>
            </a:r>
            <a:r>
              <a:rPr lang="hr-HR" smtClean="0"/>
              <a:t>ćenje</a:t>
            </a:r>
            <a:r>
              <a:rPr lang="vi-VN" smtClean="0"/>
              <a:t> i analizira</a:t>
            </a:r>
            <a:r>
              <a:rPr lang="hr-HR" smtClean="0"/>
              <a:t>nje</a:t>
            </a:r>
            <a:r>
              <a:rPr lang="vi-VN" smtClean="0"/>
              <a:t> provedb</a:t>
            </a:r>
            <a:r>
              <a:rPr lang="hr-HR" smtClean="0"/>
              <a:t>e </a:t>
            </a:r>
            <a:r>
              <a:rPr lang="vi-VN" smtClean="0"/>
              <a:t>javnih politika u području zapošljavanja i socijalnog uključivanja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5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 err="1" smtClean="0"/>
              <a:t>Podrška</a:t>
            </a:r>
            <a:r>
              <a:rPr lang="en-GB" sz="2000" dirty="0" smtClean="0"/>
              <a:t> program</a:t>
            </a:r>
            <a:r>
              <a:rPr lang="hr-HR" sz="2000" dirty="0" smtClean="0"/>
              <a:t>im</a:t>
            </a:r>
            <a:r>
              <a:rPr lang="en-GB" sz="2000" dirty="0" smtClean="0"/>
              <a:t>a </a:t>
            </a:r>
            <a:r>
              <a:rPr lang="en-GB" sz="2000" dirty="0" err="1" smtClean="0"/>
              <a:t>organizacija</a:t>
            </a:r>
            <a:r>
              <a:rPr lang="en-GB" sz="2000" dirty="0" smtClean="0"/>
              <a:t> </a:t>
            </a:r>
            <a:r>
              <a:rPr lang="en-GB" sz="2000" dirty="0" err="1" smtClean="0"/>
              <a:t>civilnog</a:t>
            </a:r>
            <a:r>
              <a:rPr lang="en-GB" sz="2000" dirty="0" smtClean="0"/>
              <a:t> </a:t>
            </a:r>
            <a:r>
              <a:rPr lang="en-GB" sz="2000" dirty="0" err="1" smtClean="0"/>
              <a:t>društva</a:t>
            </a:r>
            <a:r>
              <a:rPr lang="en-GB" sz="2000" dirty="0" smtClean="0"/>
              <a:t> u </a:t>
            </a:r>
            <a:r>
              <a:rPr lang="en-GB" sz="2000" dirty="0" err="1" smtClean="0"/>
              <a:t>području</a:t>
            </a:r>
            <a:r>
              <a:rPr lang="en-GB" sz="2000" dirty="0" smtClean="0"/>
              <a:t> </a:t>
            </a:r>
            <a:r>
              <a:rPr lang="en-GB" sz="2000" dirty="0" err="1" smtClean="0"/>
              <a:t>zagovaranja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 smtClean="0"/>
              <a:t>motivacije</a:t>
            </a:r>
            <a:r>
              <a:rPr lang="en-GB" sz="2000" dirty="0" smtClean="0"/>
              <a:t> </a:t>
            </a: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 smtClean="0"/>
              <a:t>socijalno</a:t>
            </a:r>
            <a:r>
              <a:rPr lang="en-GB" sz="2000" dirty="0" smtClean="0"/>
              <a:t> </a:t>
            </a:r>
            <a:r>
              <a:rPr lang="en-GB" sz="2000" dirty="0" err="1" smtClean="0"/>
              <a:t>isključene</a:t>
            </a:r>
            <a:r>
              <a:rPr lang="en-GB" sz="2000" dirty="0" smtClean="0"/>
              <a:t> </a:t>
            </a:r>
            <a:r>
              <a:rPr lang="en-GB" sz="2000" dirty="0" err="1" smtClean="0"/>
              <a:t>skupine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vi-VN" dirty="0" smtClean="0"/>
              <a:t>Potencijalni prijavitelji: </a:t>
            </a:r>
            <a:endParaRPr lang="hr-HR" dirty="0" smtClean="0"/>
          </a:p>
          <a:p>
            <a:pPr lvl="0"/>
            <a:r>
              <a:rPr lang="hr-HR" dirty="0" smtClean="0"/>
              <a:t>OCD ili mreže OCD-a koje su registrirane kao udruge, udruge poslodavaca, sindikati, zaklade, pravne osobe vjerskih zajednica te socijalne zadruge</a:t>
            </a:r>
          </a:p>
          <a:p>
            <a:pPr lvl="0"/>
            <a:r>
              <a:rPr lang="hr-HR" dirty="0" smtClean="0"/>
              <a:t>Potencijalni partneri:</a:t>
            </a:r>
          </a:p>
          <a:p>
            <a:pPr lvl="0"/>
            <a:r>
              <a:rPr lang="hr-HR" dirty="0" smtClean="0"/>
              <a:t>jedinice lokalne i područne (regionalne) samouprave, javne ustanove i transnacionalne organizacije, kao i svi tipovi pravnih osoba koji su prihvatljivi potencijalni prijavitelji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95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818</Words>
  <Application>Microsoft Office PowerPoint</Application>
  <PresentationFormat>On-screen Show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Ured za udruge Vlade Republike Hrvatske</vt:lpstr>
      <vt:lpstr>Prijedlozi projekata –  IPA 2012./2013.</vt:lpstr>
      <vt:lpstr>Jačanje regionalnih i lokalnih struktura za podršku razvoju civilnog društva </vt:lpstr>
      <vt:lpstr>Jačanje regionalnih i lokalnih struktura za podršku razvoju civilnog društva </vt:lpstr>
      <vt:lpstr>Jačanje regionalnih i lokalnih struktura za podršku razvoju civilnog društva </vt:lpstr>
      <vt:lpstr>Podrška programima organizacija civilnog društva u području zagovaranja i motivacije za socijalno isključene skupine </vt:lpstr>
      <vt:lpstr>Podrška programima organizacija civilnog društva u području zagovaranja i motivacije za socijalno isključene skupine </vt:lpstr>
      <vt:lpstr>Podrška programima organizacija civilnog društva u području zagovaranja i motivacije za socijalno isključene skupine </vt:lpstr>
      <vt:lpstr>Podrška programima organizacija civilnog društva aktivnih u području volonterstva za jačanje gospodarske i socijalne kohezije</vt:lpstr>
      <vt:lpstr>Podrška programima organizacija civilnog društva aktivnih u području volonterstva za jačanje gospodarske i socijalne kohezije</vt:lpstr>
      <vt:lpstr>Podrška programima organizacija civilnog društva aktivnih u području volonterstva za jačanje gospodarske i socijalne kohezije</vt:lpstr>
      <vt:lpstr>Prijedlozi projekata –  ESF 2013.</vt:lpstr>
      <vt:lpstr>Jačanje kapaciteta organizacija civilnoga društva koje djeluju u području pružanja socijalnih usluga</vt:lpstr>
      <vt:lpstr>Jačanje kapaciteta organizacija civilnoga društva koje djeluju u području pružanja socijalnih usluga</vt:lpstr>
      <vt:lpstr>Jačanje kapaciteta organizacija civilnoga društva koje djeluju u području pružanja socijalnih usluga</vt:lpstr>
      <vt:lpstr>Mikroprojekti za društveno-ekonomski rast i demokratski razvoj</vt:lpstr>
      <vt:lpstr>Mikroprojekti za društveno-ekonomski rast i demokratski razvoj</vt:lpstr>
      <vt:lpstr>Mikroprojekti za društveno-ekonomski rast i demokratski razvoj</vt:lpstr>
      <vt:lpstr>PowerPoint Presentation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kdomjancic</cp:lastModifiedBy>
  <cp:revision>15</cp:revision>
  <dcterms:created xsi:type="dcterms:W3CDTF">2012-10-02T09:41:23Z</dcterms:created>
  <dcterms:modified xsi:type="dcterms:W3CDTF">2012-10-17T09:34:41Z</dcterms:modified>
</cp:coreProperties>
</file>