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000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Sheet2!$A$3:$A$23</c:f>
              <c:strCache>
                <c:ptCount val="21"/>
                <c:pt idx="0">
                  <c:v>Bjelovarsko-bilogorska županija</c:v>
                </c:pt>
                <c:pt idx="1">
                  <c:v>Brodsko-posavska županija</c:v>
                </c:pt>
                <c:pt idx="2">
                  <c:v>Dubrovačko-neretvanska županija</c:v>
                </c:pt>
                <c:pt idx="3">
                  <c:v>Grad zagreb</c:v>
                </c:pt>
                <c:pt idx="4">
                  <c:v>Istarska županija</c:v>
                </c:pt>
                <c:pt idx="5">
                  <c:v>Karlovačka županija</c:v>
                </c:pt>
                <c:pt idx="6">
                  <c:v>Koprivničko-križevačka županija</c:v>
                </c:pt>
                <c:pt idx="7">
                  <c:v>Krapinsko-zagorska županija</c:v>
                </c:pt>
                <c:pt idx="8">
                  <c:v>Ličko-senjska županija</c:v>
                </c:pt>
                <c:pt idx="9">
                  <c:v>Međimurska županija</c:v>
                </c:pt>
                <c:pt idx="10">
                  <c:v>Osječko-baranjska županija</c:v>
                </c:pt>
                <c:pt idx="11">
                  <c:v>Požeško-slavonska županija</c:v>
                </c:pt>
                <c:pt idx="12">
                  <c:v>Primorsko-goranska županija</c:v>
                </c:pt>
                <c:pt idx="13">
                  <c:v>Šibensko-kninska županija</c:v>
                </c:pt>
                <c:pt idx="14">
                  <c:v>Sisačko-moslavačka županija</c:v>
                </c:pt>
                <c:pt idx="15">
                  <c:v>Splitsko-dalmatinska županija</c:v>
                </c:pt>
                <c:pt idx="16">
                  <c:v>Varaždinska županija</c:v>
                </c:pt>
                <c:pt idx="17">
                  <c:v>Virovitičko-podravska županija</c:v>
                </c:pt>
                <c:pt idx="18">
                  <c:v>Vukovarsko-srijemska županija</c:v>
                </c:pt>
                <c:pt idx="19">
                  <c:v>Zadarska županija</c:v>
                </c:pt>
                <c:pt idx="20">
                  <c:v>Zagrebačka županija</c:v>
                </c:pt>
              </c:strCache>
            </c:strRef>
          </c:cat>
          <c:val>
            <c:numRef>
              <c:f>Sheet2!$B$3:$B$23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4149888"/>
        <c:axId val="164151680"/>
      </c:barChart>
      <c:catAx>
        <c:axId val="16414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4151680"/>
        <c:crosses val="autoZero"/>
        <c:auto val="1"/>
        <c:lblAlgn val="ctr"/>
        <c:lblOffset val="100"/>
        <c:noMultiLvlLbl val="0"/>
      </c:catAx>
      <c:valAx>
        <c:axId val="164151680"/>
        <c:scaling>
          <c:orientation val="minMax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 sz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Broj potpisanih ugovora </a:t>
                </a:r>
                <a:endParaRPr lang="en-US" sz="120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743263703607322"/>
              <c:y val="0.94153830771153557"/>
            </c:manualLayout>
          </c:layout>
          <c:overlay val="0"/>
          <c:spPr>
            <a:solidFill>
              <a:schemeClr val="lt1"/>
            </a:solidFill>
            <a:ln w="25400" cap="flat" cmpd="sng" algn="ctr">
              <a:noFill/>
              <a:prstDash val="solid"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6414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87AD-037C-4CC0-8119-A5B372C33FB3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86E4-8642-464F-AE13-4CF706BC1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83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dirty="0" smtClean="0"/>
              <a:t>Provedba Operativnog programa razvoj ljudskih potencijala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D97928-7124-4036-9B11-493530DA2EC8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429747-B0C3-4ED0-BC7B-830B04DCEC98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27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C4DAF-06B9-49D0-88FC-3F2E84CF3114}" type="slidenum">
              <a:rPr lang="hr-HR" smtClean="0"/>
              <a:pPr/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0CE830-B18B-4AA9-B2E8-A1ADEF335AEB}" type="slidenum">
              <a:rPr lang="hr-HR" smtClean="0"/>
              <a:pPr/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BD277-F93A-4081-88BB-DB00AB466C2E}" type="slidenum">
              <a:rPr lang="hr-HR" smtClean="0"/>
              <a:pPr/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2168C7-85B1-4AF9-B679-604C7CAC0DF5}" type="slidenum">
              <a:rPr lang="hr-HR" smtClean="0"/>
              <a:pPr/>
              <a:t>15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3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3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14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16832"/>
            <a:ext cx="2057400" cy="420933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6019800" cy="42093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4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24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55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63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5"/>
            <a:ext cx="4041775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07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9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86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3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6831"/>
            <a:ext cx="5486400" cy="28107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0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18656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92280" y="6237311"/>
            <a:ext cx="166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>
                <a:solidFill>
                  <a:srgbClr val="002395"/>
                </a:solidFill>
              </a:rPr>
              <a:t>Hotel </a:t>
            </a:r>
            <a:r>
              <a:rPr lang="hr-HR" sz="1200" dirty="0" err="1" smtClean="0">
                <a:solidFill>
                  <a:srgbClr val="002395"/>
                </a:solidFill>
              </a:rPr>
              <a:t>Sheraton</a:t>
            </a:r>
            <a:r>
              <a:rPr lang="hr-HR" sz="1200" dirty="0" smtClean="0">
                <a:solidFill>
                  <a:srgbClr val="002395"/>
                </a:solidFill>
              </a:rPr>
              <a:t>, Zagreb 15. i 16. listopada 2012.</a:t>
            </a:r>
            <a:endParaRPr lang="hr-HR" sz="1200" dirty="0">
              <a:solidFill>
                <a:srgbClr val="002395"/>
              </a:solidFill>
            </a:endParaRPr>
          </a:p>
        </p:txBody>
      </p:sp>
      <p:pic>
        <p:nvPicPr>
          <p:cNvPr id="10" name="Picture 5" descr="Prezentacija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7544" y="6231629"/>
            <a:ext cx="2016224" cy="4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6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3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3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3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rfeu.hr/" TargetMode="External"/><Relationship Id="rId5" Type="http://schemas.openxmlformats.org/officeDocument/2006/relationships/hyperlink" Target="http://ec.europa.eu/europeaid/index_en.htm" TargetMode="External"/><Relationship Id="rId4" Type="http://schemas.openxmlformats.org/officeDocument/2006/relationships/hyperlink" Target="http://www.asoo.hr/defco/defaul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ipa@mzos.h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fco@asoo.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Prezentacija_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9992" y="0"/>
            <a:ext cx="9820544" cy="69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Primjeri aktivnosti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Daljnji razvoj i provedba Hrvatskog kvalifikacijskog okvira</a:t>
            </a:r>
          </a:p>
          <a:p>
            <a:endParaRPr lang="hr-HR" dirty="0" smtClean="0"/>
          </a:p>
          <a:p>
            <a:r>
              <a:rPr lang="hr-HR" dirty="0" smtClean="0"/>
              <a:t>razvoj novih metodologija podučavanja i učenja, izradba priručnika za rad nastavnika i drugih stručnjaka,  razvoj instrumenata evaluacije novih nastavnih metoda, provedba informativnih kampanja s ciljem edukacije šire javnosti  o različitim  aktivnostima provedenima u okviru darovnice i ostalim prioritetnim pitanjima, modernizacija postojećih i/ili izradba novih kurikuluma/studijskih programa/</a:t>
            </a:r>
            <a:r>
              <a:rPr lang="hr-HR" dirty="0" err="1" smtClean="0"/>
              <a:t>programa</a:t>
            </a:r>
            <a:r>
              <a:rPr lang="hr-HR" dirty="0" smtClean="0"/>
              <a:t> za obrazovanje odraslih,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usmjerene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podizanje</a:t>
            </a:r>
            <a:r>
              <a:rPr lang="en-US" dirty="0" smtClean="0"/>
              <a:t> </a:t>
            </a:r>
            <a:r>
              <a:rPr lang="en-US" dirty="0" err="1" smtClean="0"/>
              <a:t>svijesti</a:t>
            </a:r>
            <a:r>
              <a:rPr lang="en-US" dirty="0" smtClean="0"/>
              <a:t>, </a:t>
            </a:r>
            <a:r>
              <a:rPr lang="en-US" dirty="0" err="1" smtClean="0"/>
              <a:t>seminari</a:t>
            </a:r>
            <a:r>
              <a:rPr lang="en-US" dirty="0" smtClean="0"/>
              <a:t>, </a:t>
            </a:r>
            <a:r>
              <a:rPr lang="en-US" dirty="0" err="1" smtClean="0"/>
              <a:t>okrugli</a:t>
            </a:r>
            <a:r>
              <a:rPr lang="en-US" dirty="0" smtClean="0"/>
              <a:t> </a:t>
            </a:r>
            <a:r>
              <a:rPr lang="en-US" dirty="0" err="1" smtClean="0"/>
              <a:t>stolovi</a:t>
            </a:r>
            <a:r>
              <a:rPr lang="en-US" dirty="0" smtClean="0"/>
              <a:t>, </a:t>
            </a:r>
            <a:r>
              <a:rPr lang="en-US" dirty="0" err="1" smtClean="0"/>
              <a:t>konferencije</a:t>
            </a:r>
            <a:r>
              <a:rPr lang="en-US" dirty="0" smtClean="0"/>
              <a:t>,</a:t>
            </a:r>
            <a:r>
              <a:rPr lang="hr-HR" dirty="0" smtClean="0"/>
              <a:t> izrada l</a:t>
            </a:r>
            <a:r>
              <a:rPr lang="pl-PL" dirty="0" smtClean="0"/>
              <a:t>iterature, nastavni i drugi materijali, stručno usavršavanje, projektna nastava, ljetni kampovi za učenike, </a:t>
            </a:r>
            <a:r>
              <a:rPr lang="en-US" dirty="0" smtClean="0"/>
              <a:t>E-</a:t>
            </a:r>
            <a:r>
              <a:rPr lang="en-US" dirty="0" err="1" smtClean="0"/>
              <a:t>učenje</a:t>
            </a:r>
            <a:r>
              <a:rPr lang="hr-HR" dirty="0" smtClean="0"/>
              <a:t>,  studijski posjeti, nabava relevantne</a:t>
            </a:r>
            <a:r>
              <a:rPr lang="it-IT" dirty="0" smtClean="0"/>
              <a:t> </a:t>
            </a:r>
            <a:r>
              <a:rPr lang="it-IT" dirty="0" err="1" smtClean="0"/>
              <a:t>oprem</a:t>
            </a:r>
            <a:r>
              <a:rPr lang="hr-HR" dirty="0" smtClean="0"/>
              <a:t>e</a:t>
            </a:r>
            <a:r>
              <a:rPr lang="it-IT" dirty="0" smtClean="0"/>
              <a:t> i </a:t>
            </a:r>
            <a:r>
              <a:rPr lang="it-IT" dirty="0" err="1" smtClean="0"/>
              <a:t>prilagodbe</a:t>
            </a:r>
            <a:r>
              <a:rPr lang="it-IT" dirty="0" smtClean="0"/>
              <a:t> </a:t>
            </a:r>
            <a:r>
              <a:rPr lang="it-IT" dirty="0" err="1" smtClean="0"/>
              <a:t>prostora</a:t>
            </a:r>
            <a:r>
              <a:rPr lang="hr-HR" dirty="0" smtClean="0"/>
              <a:t>, opremanje </a:t>
            </a:r>
            <a:r>
              <a:rPr lang="hr-HR" dirty="0" err="1" smtClean="0"/>
              <a:t>praktikuma..</a:t>
            </a:r>
            <a:r>
              <a:rPr lang="hr-HR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9E405B-FF2A-499C-B091-FF233F386CBC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89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Primjeri aktivnosti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r-HR" sz="1400" dirty="0" smtClean="0"/>
              <a:t>Modernizacija školskih kurikuluma u strukovnim školama u skladu s promjenjivim potrebama  tržišta rada/gospodarstva</a:t>
            </a:r>
          </a:p>
          <a:p>
            <a:pPr lvl="0"/>
            <a:endParaRPr lang="hr-HR" sz="1400" dirty="0" smtClean="0"/>
          </a:p>
          <a:p>
            <a:pPr lvl="0"/>
            <a:r>
              <a:rPr lang="hr-HR" sz="1400" dirty="0" smtClean="0"/>
              <a:t>r</a:t>
            </a:r>
            <a:r>
              <a:rPr lang="nl-NL" sz="1400" dirty="0" smtClean="0"/>
              <a:t>azvoj i provođenje razvojnih planova za strukovnu školu/školskih kurikuluma/zajedničkih akcijskih planova sa socijalnim partnerima na sektorskoj/regionalnoj/lokalnoj razini vezanih uz uvođenje novih obilježja u pružanje obrazovanja kroz izvannastavne aktivnosti</a:t>
            </a:r>
            <a:r>
              <a:rPr lang="hr-HR" sz="1400" dirty="0" smtClean="0"/>
              <a:t> i druge obrazovne aktivnosti, r</a:t>
            </a:r>
            <a:r>
              <a:rPr lang="nl-NL" sz="1400" dirty="0" smtClean="0"/>
              <a:t>azvoj i primjena novih obilježja strukovnog obrazovanja u bliskoj suradnji sa socijalnim i/ili drugim partnerima na lokalnoj/regionalnoj razini, koja će kroz izvannastavne aktivnosti, inovativne obrazovne programe i/ili projekte raditi na daljnjem povećanju kompetencija učenika strukovnih škola koje su im potrebne da bi bili relevantni na tržištu rada (npr. ljetne radionice/kampovi za učenike strukovnih škola o informacijskim i komunikacijskim tehnologijama, netradicionalni oblici na učenika usmjerenih metoda kroz razvoj različitih relevantnih projekata na lokalnoj/regionalnoj razini, stažiranja/radne prakse u relevantnim poduzećima, te drugi relevantni mehanizmi za osiguranje bolje mobilnosti i zapošljivosti učenika strukovnih škola)</a:t>
            </a:r>
            <a:r>
              <a:rPr lang="hr-HR" sz="1400" dirty="0" smtClean="0"/>
              <a:t>, u</a:t>
            </a:r>
            <a:r>
              <a:rPr lang="nl-NL" sz="1400" dirty="0" smtClean="0"/>
              <a:t>vođenje/proširenje korištenja informacijskih i komunikacijskih tehnologija u nastavnim aktivnostima i učenju, u skladu sa zahtjevima novih obilježja pružanja obrazovanja u strukovnim školama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33175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Što nam slijedi…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ESF:  druga polovica 2013.</a:t>
            </a:r>
          </a:p>
          <a:p>
            <a:r>
              <a:rPr lang="hr-HR" dirty="0" smtClean="0"/>
              <a:t>Promicanje socijalnog uključivanja skupina s posebnim potrebama u obrazovne institucije (GS) </a:t>
            </a:r>
          </a:p>
          <a:p>
            <a:r>
              <a:rPr lang="hr-HR" dirty="0" smtClean="0"/>
              <a:t>Promicanje kvalitete u strukovnom obrazovanju i osposobljavanju (GS)</a:t>
            </a:r>
          </a:p>
          <a:p>
            <a:r>
              <a:rPr lang="hr-HR" dirty="0" smtClean="0"/>
              <a:t>Provedba HKO-a / Promocija kvalitete u visokom obrazovanju  (GS)</a:t>
            </a:r>
          </a:p>
          <a:p>
            <a:r>
              <a:rPr lang="hr-HR" dirty="0" smtClean="0"/>
              <a:t>Jačanje sustava obrazovanja odraslih (GS)</a:t>
            </a:r>
          </a:p>
          <a:p>
            <a:r>
              <a:rPr lang="hr-HR" dirty="0" smtClean="0"/>
              <a:t>Razvoj ljudskih potencijala u istraživanju i razvoju (GS)</a:t>
            </a:r>
          </a:p>
          <a:p>
            <a:r>
              <a:rPr lang="hr-HR" dirty="0" smtClean="0"/>
              <a:t>ESF:  2014 – 2020</a:t>
            </a:r>
          </a:p>
          <a:p>
            <a:r>
              <a:rPr lang="hr-HR" dirty="0" smtClean="0"/>
              <a:t>Početna faza programiranja (sektorska analiza, određivanje tematskih ciljeva)</a:t>
            </a:r>
          </a:p>
          <a:p>
            <a:r>
              <a:rPr lang="hr-HR" dirty="0" smtClean="0"/>
              <a:t>Osnivanje radnih skupina, partnerske konzultacije, izrada strateških dokumenata…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765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>Praktični savjeti</a:t>
            </a:r>
            <a:endParaRPr lang="hr-H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mtClean="0"/>
              <a:t>Motivacija, identifikacija potreba, primjeri dobre prakse iz EU, relevantnost, prioriteti</a:t>
            </a:r>
          </a:p>
          <a:p>
            <a:r>
              <a:rPr lang="hr-HR" smtClean="0"/>
              <a:t>Uloge u projektu – prijavitelj, partner, suradnik</a:t>
            </a:r>
          </a:p>
          <a:p>
            <a:r>
              <a:rPr lang="hr-HR" smtClean="0"/>
              <a:t>Važnost b</a:t>
            </a:r>
            <a:r>
              <a:rPr lang="nl-NL" smtClean="0"/>
              <a:t>lisk</a:t>
            </a:r>
            <a:r>
              <a:rPr lang="hr-HR" smtClean="0"/>
              <a:t>e</a:t>
            </a:r>
            <a:r>
              <a:rPr lang="nl-NL" smtClean="0"/>
              <a:t> suradnj</a:t>
            </a:r>
            <a:r>
              <a:rPr lang="hr-HR" smtClean="0"/>
              <a:t>e</a:t>
            </a:r>
            <a:r>
              <a:rPr lang="nl-NL" smtClean="0"/>
              <a:t> s ključnim dionicima na regionalnoj/lokalnoj razini </a:t>
            </a:r>
            <a:endParaRPr lang="hr-HR" smtClean="0"/>
          </a:p>
          <a:p>
            <a:r>
              <a:rPr lang="hr-HR" smtClean="0"/>
              <a:t>Strateški dokumenti i procedure</a:t>
            </a:r>
          </a:p>
          <a:p>
            <a:r>
              <a:rPr lang="hr-HR" smtClean="0"/>
              <a:t>Informirati se</a:t>
            </a:r>
          </a:p>
          <a:p>
            <a:r>
              <a:rPr lang="hr-HR" smtClean="0"/>
              <a:t> 		</a:t>
            </a:r>
            <a:r>
              <a:rPr lang="hr-HR" smtClean="0">
                <a:hlinkClick r:id="rId3"/>
              </a:rPr>
              <a:t>www.mzos.hr</a:t>
            </a:r>
            <a:endParaRPr lang="hr-HR" smtClean="0"/>
          </a:p>
          <a:p>
            <a:pPr lvl="2"/>
            <a:r>
              <a:rPr lang="en-GB" smtClean="0">
                <a:hlinkClick r:id="rId4"/>
              </a:rPr>
              <a:t>http://www.asoo.hr/defco/default.aspx</a:t>
            </a:r>
            <a:endParaRPr lang="hr-HR" smtClean="0"/>
          </a:p>
          <a:p>
            <a:pPr lvl="2"/>
            <a:r>
              <a:rPr lang="hr-HR" smtClean="0">
                <a:hlinkClick r:id="rId5"/>
              </a:rPr>
              <a:t>http://ec.europa.eu/europeaid/index_en.htm</a:t>
            </a:r>
            <a:r>
              <a:rPr lang="hr-HR" smtClean="0"/>
              <a:t> </a:t>
            </a:r>
          </a:p>
          <a:p>
            <a:pPr lvl="2"/>
            <a:r>
              <a:rPr lang="en-GB" smtClean="0">
                <a:hlinkClick r:id="rId6"/>
              </a:rPr>
              <a:t>http://www.mrrfeu.hr/</a:t>
            </a:r>
            <a:r>
              <a:rPr lang="hr-HR" smtClean="0"/>
              <a:t>  </a:t>
            </a:r>
          </a:p>
          <a:p>
            <a:r>
              <a:rPr lang="hr-HR" smtClean="0"/>
              <a:t>   	</a:t>
            </a:r>
          </a:p>
          <a:p>
            <a:r>
              <a:rPr lang="hr-HR" smtClean="0"/>
              <a:t>Sudjelovati na informativnim radionicama, seminarima vezanima uz upravljanje projektnim ciklusom</a:t>
            </a:r>
          </a:p>
          <a:p>
            <a:endParaRPr lang="hr-HR" smtClean="0"/>
          </a:p>
          <a:p>
            <a:endParaRPr lang="hr-HR" smtClean="0"/>
          </a:p>
          <a:p>
            <a:endParaRPr lang="hr-HR" dirty="0" smtClean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D5F99C4-1E52-4EC1-BC78-9DD947B923DD}" type="slidenum">
              <a:rPr lang="hr-HR" smtClean="0"/>
              <a:pPr/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093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	i najvažnije….</a:t>
            </a:r>
          </a:p>
          <a:p>
            <a:endParaRPr lang="hr-HR" smtClean="0"/>
          </a:p>
          <a:p>
            <a:r>
              <a:rPr lang="hr-HR" smtClean="0"/>
              <a:t>PRIJAVITI SE NA NATJEČAJ !</a:t>
            </a:r>
          </a:p>
          <a:p>
            <a:endParaRPr lang="hr-HR" dirty="0" smtClean="0"/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DA6071F-3E8E-41DE-B47C-056228B196B5}" type="slidenum">
              <a:rPr lang="hr-HR" smtClean="0"/>
              <a:pPr/>
              <a:t>14</a:t>
            </a:fld>
            <a:endParaRPr lang="hr-H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3672408" cy="20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49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mtClean="0">
                <a:hlinkClick r:id="rId3"/>
              </a:rPr>
              <a:t>infoipa@mzos.hr</a:t>
            </a:r>
            <a:endParaRPr lang="hr-HR" smtClean="0"/>
          </a:p>
          <a:p>
            <a:endParaRPr lang="hr-HR" smtClean="0"/>
          </a:p>
          <a:p>
            <a:endParaRPr lang="hr-HR" smtClean="0"/>
          </a:p>
          <a:p>
            <a:r>
              <a:rPr lang="en-US" smtClean="0">
                <a:hlinkClick r:id="rId4"/>
              </a:rPr>
              <a:t>defco@asoo.hr</a:t>
            </a:r>
            <a:endParaRPr lang="hr-HR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0380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750"/>
            <a:ext cx="9144000" cy="149225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hr-HR" sz="2100" dirty="0" smtClean="0">
                <a:latin typeface="Arial" charset="0"/>
                <a:cs typeface="Arial" charset="0"/>
              </a:rPr>
              <a:t/>
            </a:r>
            <a:br>
              <a:rPr lang="hr-HR" sz="2100" dirty="0" smtClean="0">
                <a:latin typeface="Arial" charset="0"/>
                <a:cs typeface="Arial" charset="0"/>
              </a:rPr>
            </a:br>
            <a:r>
              <a:rPr lang="hr-HR" sz="2100" dirty="0" smtClean="0">
                <a:latin typeface="Arial" charset="0"/>
                <a:cs typeface="Arial" charset="0"/>
              </a:rPr>
              <a:t/>
            </a:r>
            <a:br>
              <a:rPr lang="hr-HR" sz="2100" dirty="0" smtClean="0">
                <a:latin typeface="Arial" charset="0"/>
                <a:cs typeface="Arial" charset="0"/>
              </a:rPr>
            </a:br>
            <a:r>
              <a:rPr lang="hr-HR" sz="2100" dirty="0" smtClean="0">
                <a:latin typeface="Arial" charset="0"/>
                <a:cs typeface="Arial" charset="0"/>
              </a:rPr>
              <a:t/>
            </a:r>
            <a:br>
              <a:rPr lang="hr-HR" sz="2100" dirty="0" smtClean="0">
                <a:latin typeface="Arial" charset="0"/>
                <a:cs typeface="Arial" charset="0"/>
              </a:rPr>
            </a:br>
            <a:r>
              <a:rPr lang="hr-HR" sz="2100" dirty="0" smtClean="0">
                <a:latin typeface="Arial" charset="0"/>
                <a:cs typeface="Arial" charset="0"/>
              </a:rPr>
              <a:t/>
            </a:r>
            <a:br>
              <a:rPr lang="hr-HR" sz="2100" dirty="0" smtClean="0">
                <a:latin typeface="Arial" charset="0"/>
                <a:cs typeface="Arial" charset="0"/>
              </a:rPr>
            </a:b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43125"/>
            <a:ext cx="9144000" cy="37861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b="1" dirty="0" smtClean="0">
                <a:latin typeface="+mj-lt"/>
                <a:cs typeface="Times New Roman" pitchFamily="18" charset="0"/>
              </a:rPr>
              <a:t>Ministarstvo znanosti, obrazovanja i sporta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400" b="1" dirty="0" smtClean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b="1" dirty="0" smtClean="0">
                <a:latin typeface="+mj-lt"/>
                <a:cs typeface="Times New Roman" pitchFamily="18" charset="0"/>
              </a:rPr>
              <a:t>IPA IV. komponenta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b="1" dirty="0" smtClean="0">
                <a:latin typeface="+mj-lt"/>
                <a:cs typeface="Times New Roman" pitchFamily="18" charset="0"/>
              </a:rPr>
              <a:t>Razvoj ljudskih potencijala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800" b="1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Dani fondova EU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Zagreb, 15.-16. listopada 2012.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800" b="1" i="1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FB63AE-B8E3-4EDF-81B5-BA413FDD18BF}" type="slidenum">
              <a:rPr lang="hr-HR" smtClean="0"/>
              <a:pPr/>
              <a:t>2</a:t>
            </a:fld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462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Operativni program Razvoj ljudskih potencijala</a:t>
            </a:r>
            <a:br>
              <a:rPr lang="hr-HR" sz="2400" dirty="0" smtClean="0"/>
            </a:br>
            <a:r>
              <a:rPr lang="hr-HR" sz="2400" dirty="0" smtClean="0"/>
              <a:t>- područje obrazovanja-</a:t>
            </a:r>
            <a:endParaRPr lang="hr-HR" sz="24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dirty="0" smtClean="0"/>
              <a:t>Prioritet</a:t>
            </a:r>
            <a:r>
              <a:rPr lang="en-GB" sz="1600" dirty="0" smtClean="0"/>
              <a:t> </a:t>
            </a:r>
            <a:r>
              <a:rPr lang="hr-HR" sz="1600" dirty="0" smtClean="0"/>
              <a:t>2. Jačanje socijalnog uključivanja osoba kojima je otežan pristup tržištu rada</a:t>
            </a:r>
          </a:p>
          <a:p>
            <a:r>
              <a:rPr lang="hr-HR" sz="1600" dirty="0" smtClean="0"/>
              <a:t>Mjera 2.2. Podrška pristupa obrazovanju skupinama u nepovoljnom položaju</a:t>
            </a:r>
          </a:p>
          <a:p>
            <a:pPr marL="0" indent="0">
              <a:buNone/>
            </a:pPr>
            <a:r>
              <a:rPr lang="hr-HR" sz="1600" dirty="0" smtClean="0"/>
              <a:t>     </a:t>
            </a:r>
          </a:p>
          <a:p>
            <a:r>
              <a:rPr lang="hr-HR" sz="1600" dirty="0" smtClean="0"/>
              <a:t>Prioritet 3. Jačanje ljudskog kapitala i </a:t>
            </a:r>
            <a:r>
              <a:rPr lang="hr-HR" sz="1600" dirty="0" err="1" smtClean="0"/>
              <a:t>zapošljivosti</a:t>
            </a:r>
            <a:r>
              <a:rPr lang="hr-HR" sz="1600" dirty="0" smtClean="0"/>
              <a:t> </a:t>
            </a:r>
          </a:p>
          <a:p>
            <a:r>
              <a:rPr lang="hr-HR" sz="1600" dirty="0" smtClean="0"/>
              <a:t>Mjera 3.1. Daljnji razvoj Hrvatskog kvalifikacijskog okvira </a:t>
            </a:r>
          </a:p>
          <a:p>
            <a:r>
              <a:rPr lang="hr-HR" sz="1600" dirty="0" smtClean="0"/>
              <a:t>Mjera 3.2. Jačanje sustava obrazovanja odraslih </a:t>
            </a:r>
          </a:p>
          <a:p>
            <a:r>
              <a:rPr lang="hr-HR" sz="1600" dirty="0" smtClean="0"/>
              <a:t>Mjera 3.3. Podrška jačanju kvalitete i učinkovitosti institucija odgovornih za razvoj politika obrazovanja te obrazovanje i usavršavanje</a:t>
            </a:r>
            <a:endParaRPr lang="hr-HR" sz="1600" dirty="0" smtClean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11F021-7648-429C-B8D5-36553CA5A00E}" type="slidenum">
              <a:rPr lang="hr-HR" smtClean="0"/>
              <a:pPr/>
              <a:t>3</a:t>
            </a:fld>
            <a:endParaRPr lang="hr-HR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371654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6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Programska razdoblja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IPA </a:t>
            </a:r>
          </a:p>
          <a:p>
            <a:r>
              <a:rPr lang="hr-HR" sz="2000" dirty="0" smtClean="0"/>
              <a:t>I faza – projekti završeni (tzv. 2007. – 2009.)</a:t>
            </a:r>
          </a:p>
          <a:p>
            <a:r>
              <a:rPr lang="hr-HR" sz="2000" dirty="0" smtClean="0"/>
              <a:t>II faza – projekti u tijeku evaluacijskog procesa ili provedbi </a:t>
            </a:r>
          </a:p>
          <a:p>
            <a:r>
              <a:rPr lang="hr-HR" sz="2000" dirty="0" smtClean="0"/>
              <a:t>      (tzv. 2009. – 2011.)</a:t>
            </a:r>
          </a:p>
          <a:p>
            <a:r>
              <a:rPr lang="hr-HR" sz="2000" dirty="0" smtClean="0"/>
              <a:t>III faza – u fazi pripreme (tzv. 2012. – 2013.)</a:t>
            </a:r>
          </a:p>
          <a:p>
            <a:r>
              <a:rPr lang="hr-HR" sz="2000" dirty="0" smtClean="0"/>
              <a:t>ESF</a:t>
            </a:r>
          </a:p>
          <a:p>
            <a:r>
              <a:rPr lang="hr-HR" sz="2000" dirty="0" smtClean="0"/>
              <a:t>ESF – druga polovica 2013.</a:t>
            </a:r>
          </a:p>
          <a:p>
            <a:r>
              <a:rPr lang="hr-HR" sz="2000" dirty="0" smtClean="0"/>
              <a:t>ESF – (2014. – 2020.)</a:t>
            </a:r>
            <a:endParaRPr lang="hr-H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F3242-A3EE-483D-9ABB-7999C82C1FFF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4320480" cy="18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37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Ugovori o dodjeli bespovratnih sredstava (</a:t>
            </a:r>
            <a:r>
              <a:rPr lang="hr-HR" sz="2800" dirty="0" err="1" smtClean="0"/>
              <a:t>grant</a:t>
            </a:r>
            <a:r>
              <a:rPr lang="hr-HR" sz="2800" dirty="0" smtClean="0"/>
              <a:t> sheme) – faza I – završena provedba</a:t>
            </a:r>
            <a:endParaRPr lang="hr-HR" sz="28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Prioritet 2, Mjera 2.2.</a:t>
            </a:r>
          </a:p>
          <a:p>
            <a:pPr lvl="0"/>
            <a:r>
              <a:rPr lang="hr-HR" sz="2000" dirty="0" smtClean="0"/>
              <a:t>Uključivanje učenika s teškoćama u obrazovanje za zapošljavanje </a:t>
            </a:r>
          </a:p>
          <a:p>
            <a:pPr lvl="0"/>
            <a:r>
              <a:rPr lang="hr-HR" sz="2000" dirty="0" smtClean="0"/>
              <a:t>      € 1.318.273,03; 7 UGOVORA</a:t>
            </a:r>
          </a:p>
          <a:p>
            <a:endParaRPr lang="hr-HR" sz="2000" dirty="0" smtClean="0"/>
          </a:p>
          <a:p>
            <a:r>
              <a:rPr lang="hr-HR" sz="2000" dirty="0" smtClean="0"/>
              <a:t>Prioritet 3</a:t>
            </a:r>
          </a:p>
          <a:p>
            <a:r>
              <a:rPr lang="hr-HR" sz="2000" dirty="0" smtClean="0"/>
              <a:t>Implementacija novih kurikuluma</a:t>
            </a:r>
          </a:p>
          <a:p>
            <a:r>
              <a:rPr lang="hr-HR" sz="2000" dirty="0" smtClean="0"/>
              <a:t>      € 3.709.913,18; 18 UGOVORA</a:t>
            </a:r>
          </a:p>
          <a:p>
            <a:pPr lvl="0"/>
            <a:r>
              <a:rPr lang="hr-HR" sz="2000" dirty="0" smtClean="0"/>
              <a:t>Regionalna mreža lokalnih obrazovnih ustanova </a:t>
            </a:r>
          </a:p>
          <a:p>
            <a:pPr lvl="0"/>
            <a:r>
              <a:rPr lang="hr-HR" sz="2000" dirty="0" smtClean="0"/>
              <a:t>      € 3,407.682,34; 20 UGOVORA </a:t>
            </a:r>
            <a:endParaRPr lang="en-GB" sz="20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45A7D8-D025-4E09-9AA0-9BDC72C62433}" type="slidenum">
              <a:rPr lang="hr-HR" smtClean="0"/>
              <a:pPr/>
              <a:t>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039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Broj potpisanih ugovora u okviru </a:t>
            </a:r>
            <a:r>
              <a:rPr lang="hr-HR" sz="2800" dirty="0" err="1" smtClean="0"/>
              <a:t>grant</a:t>
            </a:r>
            <a:r>
              <a:rPr lang="hr-HR" sz="2800" dirty="0" smtClean="0"/>
              <a:t> shema u sektoru obrazovanja IPA – faza I</a:t>
            </a:r>
            <a:endParaRPr lang="hr-HR" sz="2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598344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F3242-A3EE-483D-9ABB-7999C82C1FFF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50668" y="3501008"/>
            <a:ext cx="605036" cy="242316"/>
          </a:xfrm>
          <a:prstGeom prst="rightArrow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1772816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0033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tx2"/>
                </a:solidFill>
                <a:latin typeface="+mj-lt"/>
              </a:rPr>
              <a:t>45 </a:t>
            </a:r>
            <a:r>
              <a:rPr lang="hr-HR" b="1" dirty="0">
                <a:solidFill>
                  <a:schemeClr val="tx2"/>
                </a:solidFill>
                <a:latin typeface="+mj-lt"/>
              </a:rPr>
              <a:t>ugovora </a:t>
            </a:r>
            <a:r>
              <a:rPr lang="hr-HR" b="1" dirty="0" smtClean="0">
                <a:latin typeface="+mj-lt"/>
              </a:rPr>
              <a:t>o dodjeli </a:t>
            </a:r>
            <a:r>
              <a:rPr lang="hr-HR" b="1" dirty="0">
                <a:latin typeface="+mj-lt"/>
              </a:rPr>
              <a:t>bespovratnih </a:t>
            </a:r>
            <a:r>
              <a:rPr lang="hr-HR" b="1" dirty="0" smtClean="0">
                <a:latin typeface="+mj-lt"/>
              </a:rPr>
              <a:t>sredstava</a:t>
            </a:r>
          </a:p>
          <a:p>
            <a:endParaRPr lang="hr-HR" b="1" dirty="0" smtClean="0">
              <a:solidFill>
                <a:srgbClr val="003366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+mj-lt"/>
              </a:rPr>
              <a:t>Ukupna vrijednost – oko </a:t>
            </a:r>
            <a:r>
              <a:rPr lang="hr-HR" b="1" dirty="0" smtClean="0">
                <a:solidFill>
                  <a:schemeClr val="tx2"/>
                </a:solidFill>
                <a:latin typeface="+mj-lt"/>
              </a:rPr>
              <a:t>10 milijuna  eura</a:t>
            </a:r>
          </a:p>
          <a:p>
            <a:endParaRPr lang="hr-HR" b="1" dirty="0" smtClean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+mj-lt"/>
              </a:rPr>
              <a:t>Najviše </a:t>
            </a:r>
            <a:r>
              <a:rPr lang="hr-HR" b="1" dirty="0">
                <a:latin typeface="+mj-lt"/>
              </a:rPr>
              <a:t>ugovora potpisano: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r-HR" b="1" dirty="0">
                <a:latin typeface="+mj-lt"/>
              </a:rPr>
              <a:t>Gradu Zagrebu(15)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r-HR" b="1" dirty="0">
                <a:latin typeface="+mj-lt"/>
              </a:rPr>
              <a:t>Međimurskoj (4)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r-HR" b="1" dirty="0">
                <a:latin typeface="+mj-lt"/>
              </a:rPr>
              <a:t>Varaždinskoj županiji (4)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8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Mjera 2.2 i Prioritet 3 – faza II – evaluacija projekata i provedba</a:t>
            </a:r>
            <a:endParaRPr lang="hr-H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smtClean="0"/>
              <a:t>PRIORITET 2.  JAČANJE SOCIJALNOG UKLJUČIVANJA OSOBA  KOJIMA  JE OTEŽAN PRISTUP   </a:t>
            </a:r>
          </a:p>
          <a:p>
            <a:r>
              <a:rPr lang="hr-HR" smtClean="0"/>
              <a:t>                          TRŽIŠTU RADA</a:t>
            </a:r>
          </a:p>
          <a:p>
            <a:r>
              <a:rPr lang="hr-HR" smtClean="0"/>
              <a:t>Mjera 2.2. Podrška pristupu obrazovanju skupinama u nepovoljnom položaju</a:t>
            </a:r>
          </a:p>
          <a:p>
            <a:r>
              <a:rPr lang="hr-HR" smtClean="0"/>
              <a:t>Integracija skupina u nepovoljnom položaju u redovni sustav obrazovanja </a:t>
            </a:r>
          </a:p>
          <a:p>
            <a:r>
              <a:rPr lang="hr-HR" smtClean="0"/>
              <a:t>	- € 4.038.000  (evaluacija u tijeku)</a:t>
            </a:r>
          </a:p>
          <a:p>
            <a:endParaRPr lang="hr-HR" smtClean="0"/>
          </a:p>
          <a:p>
            <a:endParaRPr lang="hr-HR" smtClean="0"/>
          </a:p>
          <a:p>
            <a:r>
              <a:rPr lang="hr-HR" smtClean="0"/>
              <a:t>PRIORITET 3.  JAČANJE LJUDSKOG KAPITALA I ZAPOŠLJIVOSTI  </a:t>
            </a:r>
          </a:p>
          <a:p>
            <a:r>
              <a:rPr lang="hr-HR" smtClean="0"/>
              <a:t>Mjera 3.1. Daljnji razvoj Hrvatskog kvalifikacijskog okvira</a:t>
            </a:r>
          </a:p>
          <a:p>
            <a:r>
              <a:rPr lang="hr-HR" smtClean="0"/>
              <a:t>Daljnji razvoj i provedba Hrvatskog kvalifikacijskog okvira – € 4.400 000 (evaluacija u tijeku)</a:t>
            </a:r>
          </a:p>
          <a:p>
            <a:r>
              <a:rPr lang="hr-HR" smtClean="0"/>
              <a:t>Modernizacija školskih kurikuluma u strukovnim školama u skladu s promjenjivim potrebama tržišta rada/gospodarstva - € 4.454.777  - potpisano 30 ugovora</a:t>
            </a:r>
          </a:p>
          <a:p>
            <a:r>
              <a:rPr lang="hr-HR" smtClean="0"/>
              <a:t>Mjera 3.2. Jačanje sustava obrazovanja odraslih</a:t>
            </a:r>
          </a:p>
          <a:p>
            <a:r>
              <a:rPr lang="hr-HR" smtClean="0"/>
              <a:t>Jačanje kapaciteta ustanova za obrazovanje odraslih – € 2.308 000 (evaluacija u tijeku)</a:t>
            </a:r>
          </a:p>
          <a:p>
            <a:endParaRPr lang="hr-HR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853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>Natječaji u pripremi ...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D846B78-3136-4959-8D21-65DEC1F6CA2D}" type="slidenum">
              <a:rPr lang="hr-HR" smtClean="0"/>
              <a:pPr/>
              <a:t>8</a:t>
            </a:fld>
            <a:endParaRPr lang="hr-HR" smtClean="0"/>
          </a:p>
        </p:txBody>
      </p:sp>
      <p:sp>
        <p:nvSpPr>
          <p:cNvPr id="23555" name="Rectangle 3"/>
          <p:cNvSpPr>
            <a:spLocks noGrp="1"/>
          </p:cNvSpPr>
          <p:nvPr>
            <p:ph idx="4294967295"/>
          </p:nvPr>
        </p:nvSpPr>
        <p:spPr>
          <a:xfrm flipV="1">
            <a:off x="0" y="3933825"/>
            <a:ext cx="8291513" cy="935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hr-HR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hr-HR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hr-HR" sz="1600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10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Što nam slijedi…</a:t>
            </a:r>
            <a:br>
              <a:rPr lang="hr-HR" smtClean="0"/>
            </a:br>
            <a:r>
              <a:rPr lang="hr-HR" smtClean="0"/>
              <a:t>natječaji - IPA (faza III)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 descr="C:\Users\jmajsec\Desktop\slikice\imagesCATVBF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2106"/>
            <a:ext cx="14401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2996952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200" dirty="0">
                <a:solidFill>
                  <a:srgbClr val="002395"/>
                </a:solidFill>
              </a:rPr>
              <a:t>Daljnji razvoj i provedba Hrvatskog kvalifikacijskog okvira</a:t>
            </a:r>
          </a:p>
          <a:p>
            <a:pPr marL="285750" indent="-285750"/>
            <a:r>
              <a:rPr lang="hr-HR" sz="2200" dirty="0">
                <a:solidFill>
                  <a:srgbClr val="002395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200" dirty="0">
                <a:solidFill>
                  <a:srgbClr val="002395"/>
                </a:solidFill>
              </a:rPr>
              <a:t>Modernizacija školskih kurikuluma u strukovnim školama u skladu s promjenjivim potrebama tržišta rada/gospodarstva</a:t>
            </a:r>
          </a:p>
        </p:txBody>
      </p:sp>
    </p:spTree>
    <p:extLst>
      <p:ext uri="{BB962C8B-B14F-4D97-AF65-F5344CB8AC3E}">
        <p14:creationId xmlns:p14="http://schemas.microsoft.com/office/powerpoint/2010/main" val="211786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772</Words>
  <Application>Microsoft Office PowerPoint</Application>
  <PresentationFormat>On-screen Show (4:3)</PresentationFormat>
  <Paragraphs>123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   </vt:lpstr>
      <vt:lpstr>Operativni program Razvoj ljudskih potencijala - područje obrazovanja-</vt:lpstr>
      <vt:lpstr>Programska razdoblja</vt:lpstr>
      <vt:lpstr>Ugovori o dodjeli bespovratnih sredstava (grant sheme) – faza I – završena provedba</vt:lpstr>
      <vt:lpstr>Broj potpisanih ugovora u okviru grant shema u sektoru obrazovanja IPA – faza I</vt:lpstr>
      <vt:lpstr>Mjera 2.2 i Prioritet 3 – faza II – evaluacija projekata i provedba</vt:lpstr>
      <vt:lpstr>       Natječaji u pripremi ...      </vt:lpstr>
      <vt:lpstr>Što nam slijedi… natječaji - IPA (faza III)</vt:lpstr>
      <vt:lpstr>Primjeri aktivnosti </vt:lpstr>
      <vt:lpstr>Primjeri aktivnosti </vt:lpstr>
      <vt:lpstr>Što nam slijedi…</vt:lpstr>
      <vt:lpstr>  Praktični savjeti</vt:lpstr>
      <vt:lpstr>PowerPoint Presentation</vt:lpstr>
      <vt:lpstr>PowerPoint Presentation</vt:lpstr>
    </vt:vector>
  </TitlesOfParts>
  <Company>mrms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kdomjancic</dc:creator>
  <cp:lastModifiedBy>kdomjancic</cp:lastModifiedBy>
  <cp:revision>15</cp:revision>
  <dcterms:created xsi:type="dcterms:W3CDTF">2012-10-02T09:41:23Z</dcterms:created>
  <dcterms:modified xsi:type="dcterms:W3CDTF">2012-10-17T09:33:09Z</dcterms:modified>
</cp:coreProperties>
</file>