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395"/>
    <a:srgbClr val="000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239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55315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3148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16832"/>
            <a:ext cx="2057400" cy="4209331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16832"/>
            <a:ext cx="6019800" cy="42093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545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024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955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4038600" cy="42093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832"/>
            <a:ext cx="4038600" cy="42093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3637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9168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5"/>
            <a:ext cx="4040188" cy="3561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9168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5"/>
            <a:ext cx="4041775" cy="3561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4073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294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7862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140968"/>
            <a:ext cx="3008313" cy="298519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9634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16831"/>
            <a:ext cx="5486400" cy="28107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9055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9144001" cy="18656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7092280" y="6237311"/>
            <a:ext cx="1664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200" dirty="0" smtClean="0">
                <a:solidFill>
                  <a:srgbClr val="002395"/>
                </a:solidFill>
              </a:rPr>
              <a:t>Hotel </a:t>
            </a:r>
            <a:r>
              <a:rPr lang="hr-HR" sz="1200" dirty="0" err="1" smtClean="0">
                <a:solidFill>
                  <a:srgbClr val="002395"/>
                </a:solidFill>
              </a:rPr>
              <a:t>Sheraton</a:t>
            </a:r>
            <a:r>
              <a:rPr lang="hr-HR" sz="1200" dirty="0" smtClean="0">
                <a:solidFill>
                  <a:srgbClr val="002395"/>
                </a:solidFill>
              </a:rPr>
              <a:t>, Zagreb 15. i 16. listopada 2012.</a:t>
            </a:r>
            <a:endParaRPr lang="hr-HR" sz="1200" dirty="0">
              <a:solidFill>
                <a:srgbClr val="002395"/>
              </a:solidFill>
            </a:endParaRPr>
          </a:p>
        </p:txBody>
      </p:sp>
      <p:pic>
        <p:nvPicPr>
          <p:cNvPr id="10" name="Picture 5" descr="Prezentacija_logo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67544" y="6231629"/>
            <a:ext cx="2016224" cy="467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664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239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239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239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239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239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pm.hr/" TargetMode="External"/><Relationship Id="rId2" Type="http://schemas.openxmlformats.org/officeDocument/2006/relationships/hyperlink" Target="mailto:info-fondovi@mspm.h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Picture 3" descr="Prezentacija_naslov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79992" y="0"/>
            <a:ext cx="9820544" cy="694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60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000" dirty="0" smtClean="0"/>
              <a:t>IPA 2012. – ½ 2013. </a:t>
            </a:r>
            <a:br>
              <a:rPr lang="hr-HR" sz="2000" dirty="0" smtClean="0"/>
            </a:br>
            <a:r>
              <a:rPr lang="hr-HR" sz="2000" dirty="0" smtClean="0"/>
              <a:t>„Poboljšanje pristupa tržištu rada osobama s invaliditetom“ (HZZ)</a:t>
            </a:r>
            <a:endParaRPr lang="hr-HR" sz="2000" dirty="0" smtClean="0"/>
          </a:p>
        </p:txBody>
      </p:sp>
      <p:sp>
        <p:nvSpPr>
          <p:cNvPr id="5837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endParaRPr lang="hr-HR" dirty="0" smtClean="0"/>
          </a:p>
          <a:p>
            <a:r>
              <a:rPr lang="hr-HR" dirty="0" smtClean="0"/>
              <a:t>Potpora će se dati projektima koji:</a:t>
            </a:r>
          </a:p>
          <a:p>
            <a:endParaRPr lang="hr-HR" dirty="0" smtClean="0"/>
          </a:p>
          <a:p>
            <a:r>
              <a:rPr lang="hr-HR" dirty="0" smtClean="0"/>
              <a:t>razvijaju i osiguravaju programe treninga na radnom mjestu u cilju povećanja vještina i kompetencija osoba s invaliditetom kroz trening i praktični rad u stvarnom radnom okruženju </a:t>
            </a:r>
          </a:p>
          <a:p>
            <a:r>
              <a:rPr lang="hr-HR" dirty="0" smtClean="0"/>
              <a:t>su usmjereni na promicanje mogućnosti i prednosti zapošljavanja osoba s invaliditetom, upoznavanje šireg društva i poslodavaca o pravima, problemima i potrebama osoba s invaliditetom, te promicanje dobre prakse vezane uz zapošljavanje osoba s invaliditetom </a:t>
            </a:r>
          </a:p>
          <a:p>
            <a:pPr marL="0" indent="0">
              <a:buNone/>
            </a:pPr>
            <a:r>
              <a:rPr lang="hr-HR" dirty="0" smtClean="0"/>
              <a:t>  </a:t>
            </a:r>
          </a:p>
          <a:p>
            <a:r>
              <a:rPr lang="hr-HR" dirty="0" smtClean="0"/>
              <a:t>Ciljana skupina: osobe s invaliditetom (nezaposleni i neaktivni), potencijalni poslodavci osoba s invaliditetom </a:t>
            </a:r>
          </a:p>
          <a:p>
            <a:endParaRPr lang="hr-HR" dirty="0" smtClean="0"/>
          </a:p>
          <a:p>
            <a:r>
              <a:rPr lang="nn-NO" dirty="0" smtClean="0"/>
              <a:t>Objava natječaja: </a:t>
            </a:r>
            <a:r>
              <a:rPr lang="hr-HR" dirty="0" smtClean="0"/>
              <a:t>2</a:t>
            </a:r>
            <a:r>
              <a:rPr lang="nn-NO" dirty="0" smtClean="0"/>
              <a:t> kvartal 201</a:t>
            </a:r>
            <a:r>
              <a:rPr lang="hr-HR" dirty="0" smtClean="0"/>
              <a:t>3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297716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400" dirty="0" smtClean="0"/>
              <a:t>IPA 2012. – ½ 2013. </a:t>
            </a:r>
            <a:br>
              <a:rPr lang="hr-HR" sz="2400" dirty="0" smtClean="0"/>
            </a:br>
            <a:r>
              <a:rPr lang="hr-HR" sz="2400" dirty="0" smtClean="0"/>
              <a:t> „Širenje mreže usluga u zajednici – faza II” (MSPM)</a:t>
            </a:r>
            <a:endParaRPr lang="hr-HR" sz="2400" dirty="0" smtClean="0"/>
          </a:p>
        </p:txBody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hr-HR" sz="2400" dirty="0" smtClean="0"/>
              <a:t>Mjera 2.3. Razvoj socijalnih usluga u cilju poboljšanja mogućnosti zapošljavanja</a:t>
            </a:r>
          </a:p>
          <a:p>
            <a:endParaRPr lang="hr-HR" sz="2400" dirty="0" smtClean="0"/>
          </a:p>
          <a:p>
            <a:r>
              <a:rPr lang="hr-HR" sz="2400" dirty="0" smtClean="0"/>
              <a:t>Indikativna vrijednost : 2 ME</a:t>
            </a:r>
          </a:p>
          <a:p>
            <a:endParaRPr lang="hr-HR" sz="2400" dirty="0" smtClean="0"/>
          </a:p>
          <a:p>
            <a:r>
              <a:rPr lang="hr-HR" sz="2400" dirty="0" smtClean="0"/>
              <a:t>Cilj: Poboljšanje mogućnosti zapošljavanja osoba u nepovoljnom položaju kroz daljnji razvoj učinkovitih i sveobuhvatnih socijalnih usluga</a:t>
            </a:r>
          </a:p>
        </p:txBody>
      </p:sp>
    </p:spTree>
    <p:extLst>
      <p:ext uri="{BB962C8B-B14F-4D97-AF65-F5344CB8AC3E}">
        <p14:creationId xmlns:p14="http://schemas.microsoft.com/office/powerpoint/2010/main" val="2152173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400" dirty="0" smtClean="0"/>
              <a:t>IPA 2012. – ½ 2013. </a:t>
            </a:r>
            <a:br>
              <a:rPr lang="hr-HR" sz="2400" dirty="0" smtClean="0"/>
            </a:br>
            <a:r>
              <a:rPr lang="hr-HR" sz="2400" dirty="0" smtClean="0"/>
              <a:t> „Širenje mreže usluga u zajednici – faza II” (MSPM)</a:t>
            </a:r>
            <a:endParaRPr lang="hr-HR" sz="2400" dirty="0" smtClean="0"/>
          </a:p>
        </p:txBody>
      </p:sp>
      <p:sp>
        <p:nvSpPr>
          <p:cNvPr id="5222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endParaRPr lang="hr-HR" smtClean="0"/>
          </a:p>
          <a:p>
            <a:r>
              <a:rPr lang="hr-HR" smtClean="0"/>
              <a:t>Potpora će se dati projektima koji:</a:t>
            </a:r>
          </a:p>
          <a:p>
            <a:r>
              <a:rPr lang="hr-HR" smtClean="0"/>
              <a:t>razvijaju socijalne usluge u zajednici usmjerene boljem socijalnom uključivanju osoba u nepovoljnom položaju</a:t>
            </a:r>
          </a:p>
          <a:p>
            <a:r>
              <a:rPr lang="hr-HR" smtClean="0"/>
              <a:t>razvijaju socijalne usluge u zajednici usmjerene članovima obitelji koji brinu o osobama  ovisnim o tuđoj pomoći u svrhu olakšavanja pristupa tržištu rada i boljeg usklađivanja radne i obiteljske uloge u obiteljima koje brinu o ovisnom članu (djeca, starije osobe, osobe s invaliditetom, bolesni članovi obitelji i drugi članovi kojima je potrebna pomoć druge osobe)</a:t>
            </a:r>
          </a:p>
          <a:p>
            <a:r>
              <a:rPr lang="hr-HR" smtClean="0"/>
              <a:t>Ciljana skupina: starije osobe, osobe s invaliditetom, psihički bolesne odrasle osobe, bivši ovisnici, beskućnici, žrtve obiteljskog nasilja, djeca bez  odgovarajuće roditeljske skrbi, djeca s poremećajima u ponašanju i druge osobe u nepovoljnom položaju</a:t>
            </a:r>
          </a:p>
          <a:p>
            <a:endParaRPr lang="hr-HR" smtClean="0"/>
          </a:p>
          <a:p>
            <a:r>
              <a:rPr lang="nn-NO" smtClean="0"/>
              <a:t>Objava natječaja: </a:t>
            </a:r>
            <a:r>
              <a:rPr lang="hr-HR" smtClean="0"/>
              <a:t>4</a:t>
            </a:r>
            <a:r>
              <a:rPr lang="nn-NO" smtClean="0"/>
              <a:t> kvartal 201</a:t>
            </a:r>
            <a:r>
              <a:rPr lang="hr-HR" smtClean="0"/>
              <a:t>2</a:t>
            </a:r>
          </a:p>
          <a:p>
            <a:endParaRPr lang="hr-HR" smtClean="0"/>
          </a:p>
        </p:txBody>
      </p:sp>
    </p:spTree>
    <p:extLst>
      <p:ext uri="{BB962C8B-B14F-4D97-AF65-F5344CB8AC3E}">
        <p14:creationId xmlns:p14="http://schemas.microsoft.com/office/powerpoint/2010/main" val="1469750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ESF ½ 2013</a:t>
            </a:r>
            <a:endParaRPr lang="hr-HR" smtClean="0"/>
          </a:p>
        </p:txBody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sz="2400" dirty="0" smtClean="0"/>
          </a:p>
          <a:p>
            <a:r>
              <a:rPr lang="hr-HR" sz="2400" dirty="0" smtClean="0"/>
              <a:t>"Poboljšanje pristupa otvorenom tržištu rada skupinama u nepovoljnom položaju” (HZZ)</a:t>
            </a:r>
          </a:p>
          <a:p>
            <a:r>
              <a:rPr lang="hr-HR" sz="2400" dirty="0" smtClean="0"/>
              <a:t>Indikativna vrijednost 3,7 ME						</a:t>
            </a:r>
          </a:p>
          <a:p>
            <a:r>
              <a:rPr lang="hr-HR" sz="2400" dirty="0" smtClean="0"/>
              <a:t>Darovnica „Širenje mreže socijalnih usluga u zajednici - faza III” (MSPM) </a:t>
            </a:r>
          </a:p>
          <a:p>
            <a:r>
              <a:rPr lang="hr-HR" sz="2400" dirty="0" smtClean="0"/>
              <a:t>Indikativna vrijednost 7 ME</a:t>
            </a:r>
            <a:endParaRPr lang="hr-HR" sz="2400" dirty="0" smtClean="0"/>
          </a:p>
        </p:txBody>
      </p:sp>
    </p:spTree>
    <p:extLst>
      <p:ext uri="{BB962C8B-B14F-4D97-AF65-F5344CB8AC3E}">
        <p14:creationId xmlns:p14="http://schemas.microsoft.com/office/powerpoint/2010/main" val="1177019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400" dirty="0" smtClean="0"/>
              <a:t>ESF 2014. – 2020. </a:t>
            </a:r>
            <a:br>
              <a:rPr lang="hr-HR" sz="2400" dirty="0" smtClean="0"/>
            </a:br>
            <a:r>
              <a:rPr lang="hr-HR" sz="2400" dirty="0" smtClean="0"/>
              <a:t> Otvorene mogućnosti prema nacrtu ESF regulative</a:t>
            </a:r>
            <a:endParaRPr lang="hr-HR" sz="2400" dirty="0" smtClean="0"/>
          </a:p>
        </p:txBody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hr-HR" dirty="0" smtClean="0"/>
          </a:p>
          <a:p>
            <a:r>
              <a:rPr lang="hr-HR" dirty="0" smtClean="0"/>
              <a:t>Promoviranje socijalnog uključivanja i suzbijanje siromaštva </a:t>
            </a:r>
          </a:p>
          <a:p>
            <a:endParaRPr lang="hr-HR" dirty="0" smtClean="0"/>
          </a:p>
          <a:p>
            <a:r>
              <a:rPr lang="hr-HR" dirty="0" smtClean="0"/>
              <a:t>Aktivno uključivanje, integracija marginaliziranih skupina, suzbijanje diskriminacije, osnaživanje pristupa socijalnim uslugama od općeg interesa, promoviranje socijalne ekonomije i socijalnog zapošljavanja, lokalne razvojne strategije </a:t>
            </a:r>
          </a:p>
          <a:p>
            <a:endParaRPr lang="hr-HR" dirty="0" smtClean="0"/>
          </a:p>
          <a:p>
            <a:r>
              <a:rPr lang="hr-HR" dirty="0" smtClean="0"/>
              <a:t>Promoviranje zapošljavanja i mobilnosti radne snage</a:t>
            </a:r>
          </a:p>
          <a:p>
            <a:endParaRPr lang="hr-HR" dirty="0" smtClean="0"/>
          </a:p>
          <a:p>
            <a:r>
              <a:rPr lang="hr-HR" dirty="0" smtClean="0"/>
              <a:t>Pristup zapošljavanju za nezaposlene i neaktivne, održiva integracija mladih koji nisu zaposleni/na obrazovanju/na osposobljavanju, usklađivanje posla i obiteljskog života, aktivno i zdravo starenje 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081208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400" dirty="0" smtClean="0"/>
              <a:t>ESF 2014. – 2020. </a:t>
            </a:r>
            <a:br>
              <a:rPr lang="hr-HR" sz="2400" dirty="0" smtClean="0"/>
            </a:br>
            <a:r>
              <a:rPr lang="hr-HR" sz="2400" dirty="0" smtClean="0"/>
              <a:t> Otvorene mogućnosti prema nacrtu ESF regulative</a:t>
            </a:r>
            <a:endParaRPr lang="hr-HR" sz="2400" dirty="0" smtClean="0"/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Jačanje kapaciteta i efikasnosti javne administracije </a:t>
            </a:r>
          </a:p>
          <a:p>
            <a:r>
              <a:rPr lang="hr-HR" sz="2800" dirty="0" smtClean="0"/>
              <a:t>Jačanje kapaciteta dionika na području zapošljavanja, obrazovanja i socijalne politike</a:t>
            </a:r>
          </a:p>
          <a:p>
            <a:endParaRPr lang="hr-HR" sz="2800" dirty="0" smtClean="0"/>
          </a:p>
          <a:p>
            <a:r>
              <a:rPr lang="hr-HR" sz="2800" dirty="0" smtClean="0"/>
              <a:t>Horizontalne mogućnosti</a:t>
            </a:r>
          </a:p>
          <a:p>
            <a:r>
              <a:rPr lang="hr-HR" sz="2800" dirty="0" smtClean="0"/>
              <a:t>Rodna jednakost, jednake mogućnosti, </a:t>
            </a:r>
            <a:r>
              <a:rPr lang="hr-HR" sz="2800" dirty="0" err="1" smtClean="0"/>
              <a:t>anti</a:t>
            </a:r>
            <a:r>
              <a:rPr lang="hr-HR" sz="2800" dirty="0" smtClean="0"/>
              <a:t>-diskriminacija, socijalne inovacije</a:t>
            </a:r>
          </a:p>
          <a:p>
            <a:endParaRPr lang="hr-HR" sz="2800" dirty="0" smtClean="0"/>
          </a:p>
        </p:txBody>
      </p:sp>
    </p:spTree>
    <p:extLst>
      <p:ext uri="{BB962C8B-B14F-4D97-AF65-F5344CB8AC3E}">
        <p14:creationId xmlns:p14="http://schemas.microsoft.com/office/powerpoint/2010/main" val="563549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400" dirty="0" smtClean="0"/>
              <a:t>ESF 2014. – 2020. </a:t>
            </a:r>
            <a:br>
              <a:rPr lang="hr-HR" sz="2400" dirty="0" smtClean="0"/>
            </a:br>
            <a:r>
              <a:rPr lang="hr-HR" sz="2400" dirty="0" smtClean="0"/>
              <a:t> Otvorene mogućnosti prema nacrtu ESF regulative</a:t>
            </a:r>
            <a:endParaRPr lang="hr-HR" sz="2400" dirty="0" smtClean="0"/>
          </a:p>
        </p:txBody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endParaRPr lang="hr-HR" dirty="0" smtClean="0"/>
          </a:p>
          <a:p>
            <a:r>
              <a:rPr lang="hr-HR" dirty="0" smtClean="0"/>
              <a:t>Projekti za potporu pristupu zapošljavanju skupinama u nepovoljnom</a:t>
            </a:r>
          </a:p>
          <a:p>
            <a:r>
              <a:rPr lang="hr-HR" dirty="0" smtClean="0"/>
              <a:t>položaju i za jačanje kapaciteta pružatelja socijalnih usluga na području</a:t>
            </a:r>
          </a:p>
          <a:p>
            <a:r>
              <a:rPr lang="hr-HR" dirty="0" smtClean="0"/>
              <a:t>suzbijanja socijalne isključenosti i siromaštva </a:t>
            </a:r>
          </a:p>
          <a:p>
            <a:endParaRPr lang="hr-HR" dirty="0" smtClean="0"/>
          </a:p>
          <a:p>
            <a:r>
              <a:rPr lang="hr-HR" dirty="0" smtClean="0"/>
              <a:t>	Poboljšanje pristupa tržištu rada ugroženih skupina</a:t>
            </a:r>
          </a:p>
          <a:p>
            <a:r>
              <a:rPr lang="hr-HR" dirty="0" smtClean="0"/>
              <a:t>	Podrška socijalnoj ekonomiji u borbi protiv socijalne  	isključenosti</a:t>
            </a:r>
          </a:p>
          <a:p>
            <a:r>
              <a:rPr lang="hr-HR" dirty="0" smtClean="0"/>
              <a:t>	Uspostava podrške u socijalnom uključivanju i</a:t>
            </a:r>
          </a:p>
          <a:p>
            <a:r>
              <a:rPr lang="hr-HR" dirty="0" smtClean="0"/>
              <a:t>		zapošljavanju socijalno  ugroženih i marginaliziranih skupina</a:t>
            </a:r>
          </a:p>
          <a:p>
            <a:r>
              <a:rPr lang="hr-HR" dirty="0" smtClean="0"/>
              <a:t>	Širenje mreže socijalnih usluga u zajednici</a:t>
            </a:r>
          </a:p>
          <a:p>
            <a:r>
              <a:rPr lang="hr-HR" dirty="0" smtClean="0"/>
              <a:t>	Socijalno uključivanje mladih osoba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466047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Prihvatljivi prijavitelji</a:t>
            </a:r>
            <a:endParaRPr lang="hr-HR" smtClean="0"/>
          </a:p>
        </p:txBody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altLang="zh-CN" sz="2400" dirty="0" smtClean="0"/>
              <a:t>nevladine organizacije</a:t>
            </a:r>
          </a:p>
          <a:p>
            <a:r>
              <a:rPr lang="hr-HR" altLang="zh-CN" sz="2400" dirty="0" smtClean="0"/>
              <a:t>neprofitne organizacije</a:t>
            </a:r>
          </a:p>
          <a:p>
            <a:r>
              <a:rPr lang="hr-HR" altLang="zh-CN" sz="2400" dirty="0" smtClean="0"/>
              <a:t>javne ustanove</a:t>
            </a:r>
          </a:p>
          <a:p>
            <a:r>
              <a:rPr lang="hr-HR" altLang="zh-CN" sz="2400" dirty="0" smtClean="0"/>
              <a:t>privatne institucije, privatne tvrtke</a:t>
            </a:r>
          </a:p>
          <a:p>
            <a:r>
              <a:rPr lang="hr-HR" altLang="zh-CN" sz="2400" dirty="0" smtClean="0"/>
              <a:t>lokalna i područna samouprava</a:t>
            </a:r>
          </a:p>
          <a:p>
            <a:r>
              <a:rPr lang="hr-HR" altLang="zh-CN" sz="2400" dirty="0" smtClean="0"/>
              <a:t>lokalne i regionalne razvojne agencije</a:t>
            </a:r>
          </a:p>
          <a:p>
            <a:r>
              <a:rPr lang="hr-HR" altLang="zh-CN" sz="2400" dirty="0" smtClean="0"/>
              <a:t>zadruge </a:t>
            </a:r>
          </a:p>
          <a:p>
            <a:r>
              <a:rPr lang="hr-HR" altLang="zh-CN" sz="2400" dirty="0" smtClean="0"/>
              <a:t>međunarodne (međuvladine) organizacije</a:t>
            </a:r>
            <a:endParaRPr lang="hr-HR" sz="2400" dirty="0" smtClean="0"/>
          </a:p>
        </p:txBody>
      </p:sp>
    </p:spTree>
    <p:extLst>
      <p:ext uri="{BB962C8B-B14F-4D97-AF65-F5344CB8AC3E}">
        <p14:creationId xmlns:p14="http://schemas.microsoft.com/office/powerpoint/2010/main" val="1132344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hr-HR" sz="2400" dirty="0" smtClean="0"/>
              <a:t>Hvala na pažnji!</a:t>
            </a:r>
          </a:p>
          <a:p>
            <a:endParaRPr lang="hr-HR" sz="2400" dirty="0" smtClean="0"/>
          </a:p>
          <a:p>
            <a:r>
              <a:rPr lang="hr-HR" sz="2400" dirty="0" smtClean="0">
                <a:hlinkClick r:id="rId2"/>
              </a:rPr>
              <a:t>info-fondovi@</a:t>
            </a:r>
            <a:r>
              <a:rPr lang="hr-HR" sz="2400" dirty="0" err="1" smtClean="0">
                <a:hlinkClick r:id="rId2"/>
              </a:rPr>
              <a:t>mspm.hr</a:t>
            </a:r>
            <a:endParaRPr lang="hr-HR" sz="2400" dirty="0" smtClean="0"/>
          </a:p>
          <a:p>
            <a:endParaRPr lang="hr-HR" sz="2400" dirty="0" smtClean="0"/>
          </a:p>
          <a:p>
            <a:r>
              <a:rPr lang="pl-PL" sz="2400" dirty="0" smtClean="0"/>
              <a:t>Služba za pristupne i strukturne fondove EU</a:t>
            </a:r>
          </a:p>
          <a:p>
            <a:r>
              <a:rPr lang="pl-PL" sz="2400" dirty="0" smtClean="0"/>
              <a:t>Ministarstvo socijalne politike i mladih</a:t>
            </a:r>
          </a:p>
          <a:p>
            <a:r>
              <a:rPr lang="pl-PL" sz="2400" dirty="0" smtClean="0"/>
              <a:t>Ksaver 200a</a:t>
            </a:r>
          </a:p>
          <a:p>
            <a:r>
              <a:rPr lang="pl-PL" sz="2400" dirty="0" smtClean="0">
                <a:hlinkClick r:id="rId3"/>
              </a:rPr>
              <a:t>www.mspm.hr</a:t>
            </a:r>
            <a:endParaRPr lang="hr-HR" sz="2400" dirty="0" smtClean="0"/>
          </a:p>
        </p:txBody>
      </p:sp>
    </p:spTree>
    <p:extLst>
      <p:ext uri="{BB962C8B-B14F-4D97-AF65-F5344CB8AC3E}">
        <p14:creationId xmlns:p14="http://schemas.microsoft.com/office/powerpoint/2010/main" val="3691244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Pregled projekata iz područja </a:t>
            </a:r>
            <a:br>
              <a:rPr lang="hr-HR" dirty="0"/>
            </a:br>
            <a:r>
              <a:rPr lang="hr-HR" dirty="0"/>
              <a:t>      socijalnog uključivanja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3. DANI EU FONDOVA</a:t>
            </a:r>
            <a:br>
              <a:rPr lang="hr-HR" dirty="0" smtClean="0"/>
            </a:br>
            <a:r>
              <a:rPr lang="hr-HR" dirty="0" smtClean="0"/>
              <a:t>15. i 16. listopada 2012. godine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 Ministarstvo socijalne politike i mladih</a:t>
            </a:r>
            <a:br>
              <a:rPr lang="hr-HR" dirty="0" smtClean="0"/>
            </a:br>
            <a:r>
              <a:rPr lang="hr-HR" dirty="0" smtClean="0"/>
              <a:t>Služba za pristupne i strukturne fondove Europske unije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734279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SADRŽAJ</a:t>
            </a:r>
            <a:endParaRPr lang="hr-HR" smtClean="0"/>
          </a:p>
        </p:txBody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sz="2800" dirty="0" smtClean="0"/>
          </a:p>
          <a:p>
            <a:r>
              <a:rPr lang="hr-HR" sz="2800" dirty="0" smtClean="0"/>
              <a:t>Provedeni projekti IPA 2007-2009</a:t>
            </a:r>
          </a:p>
          <a:p>
            <a:r>
              <a:rPr lang="hr-HR" sz="2800" dirty="0" smtClean="0"/>
              <a:t>Najava ugovaranja IPA 2010-2011</a:t>
            </a:r>
          </a:p>
          <a:p>
            <a:r>
              <a:rPr lang="hr-HR" sz="2800" dirty="0" smtClean="0"/>
              <a:t>Najava natječaja IPA 2012-1/2 2013</a:t>
            </a:r>
          </a:p>
          <a:p>
            <a:r>
              <a:rPr lang="hr-HR" sz="2800" dirty="0" smtClean="0"/>
              <a:t>ESF ½ 2013 </a:t>
            </a:r>
          </a:p>
          <a:p>
            <a:r>
              <a:rPr lang="hr-HR" sz="2800" dirty="0" smtClean="0"/>
              <a:t>Mogućnosti ESF-a 2014 – 2020</a:t>
            </a:r>
            <a:endParaRPr lang="hr-HR" sz="2800" dirty="0" smtClean="0"/>
          </a:p>
        </p:txBody>
      </p:sp>
    </p:spTree>
    <p:extLst>
      <p:ext uri="{BB962C8B-B14F-4D97-AF65-F5344CB8AC3E}">
        <p14:creationId xmlns:p14="http://schemas.microsoft.com/office/powerpoint/2010/main" val="1882139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IPA 2007 - 2009</a:t>
            </a:r>
            <a:endParaRPr lang="hr-HR" smtClean="0"/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hr-HR" dirty="0" smtClean="0"/>
              <a:t>Provedeno 56 projekata u okviru tri programa dodjele bespovratnih sredstava (darovnice) iz područja socijalnog uključivanja i zapošljavanja, ukupne vrijednosti 6.682.024,61 €. </a:t>
            </a:r>
          </a:p>
          <a:p>
            <a:pPr algn="just"/>
            <a:r>
              <a:rPr lang="hr-HR" dirty="0" smtClean="0"/>
              <a:t>Darovnica  ''Poticanje intenzivnijeg uključivanja osoba s invaliditetom na tržište rada“ (HZZ) provedeno je 19 projekata ukupne vrijednosti 2.189.706,39 €</a:t>
            </a:r>
          </a:p>
          <a:p>
            <a:pPr algn="just"/>
            <a:r>
              <a:rPr lang="hr-HR" dirty="0" smtClean="0"/>
              <a:t>Darovnica „Uspostava podrške u socijalnom uključivanju i zapošljavanju socijalno ugroženih i marginaliziranih skupina“ (MSPM) provedeno je 19 projekata ukupne vrijednosti 2.077.013,22€</a:t>
            </a:r>
          </a:p>
          <a:p>
            <a:pPr algn="just"/>
            <a:r>
              <a:rPr lang="hr-HR" dirty="0" smtClean="0"/>
              <a:t>Darovnica „Žene na tržištu rada“ (HZZ) provedeno je 18 projekata ukupne vrijednosti 2.415.305 €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677618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000" dirty="0" smtClean="0"/>
              <a:t>Ugovoreni projekti - GRANTOVI po županijama</a:t>
            </a:r>
            <a:br>
              <a:rPr lang="hr-HR" sz="2000" dirty="0" smtClean="0"/>
            </a:br>
            <a:r>
              <a:rPr lang="hr-HR" sz="2000" dirty="0" smtClean="0"/>
              <a:t>(broj prijavitelja; broj ugovorenih projekata;</a:t>
            </a:r>
            <a:br>
              <a:rPr lang="hr-HR" sz="2000" dirty="0" smtClean="0"/>
            </a:br>
            <a:r>
              <a:rPr lang="hr-HR" sz="2000" dirty="0" smtClean="0"/>
              <a:t>županije s najvišom stopom nezaposlenosti)</a:t>
            </a:r>
            <a:endParaRPr lang="hr-HR" sz="2000" dirty="0" smtClean="0"/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700382"/>
              </p:ext>
            </p:extLst>
          </p:nvPr>
        </p:nvGraphicFramePr>
        <p:xfrm>
          <a:off x="899592" y="1988840"/>
          <a:ext cx="2680326" cy="4425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4381669" imgH="6762835" progId="Excel.Sheet.8">
                  <p:embed/>
                </p:oleObj>
              </mc:Choice>
              <mc:Fallback>
                <p:oleObj name="Worksheet" r:id="rId3" imgW="4381669" imgH="676283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988840"/>
                        <a:ext cx="2680326" cy="44250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3014" name="Picture 6" descr="RH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526020"/>
            <a:ext cx="5113337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2176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Struktura krajnjih korisnika</a:t>
            </a:r>
            <a:endParaRPr lang="hr-HR" smtClean="0"/>
          </a:p>
        </p:txBody>
      </p:sp>
      <p:sp>
        <p:nvSpPr>
          <p:cNvPr id="5529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Ukupan broj krajnjih korisnika 4506</a:t>
            </a:r>
            <a:endParaRPr lang="hr-HR" sz="2400" dirty="0" smtClean="0"/>
          </a:p>
        </p:txBody>
      </p:sp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88978"/>
            <a:ext cx="6912768" cy="3849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0398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IPA 2010 - 2011</a:t>
            </a:r>
            <a:endParaRPr lang="hr-HR" smtClean="0"/>
          </a:p>
        </p:txBody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hr-HR" dirty="0" smtClean="0"/>
          </a:p>
          <a:p>
            <a:r>
              <a:rPr lang="hr-HR" dirty="0" smtClean="0"/>
              <a:t>Mjera 2.1.  Potpora skupinama koje se nalaze u nepovoljnom položaju u pristupu zapošljavanju</a:t>
            </a:r>
          </a:p>
          <a:p>
            <a:r>
              <a:rPr lang="hr-HR" dirty="0" smtClean="0"/>
              <a:t>Poboljšanje pristupa tržištu rada ugroženih skupina (darovnica)  - € 2.000.000</a:t>
            </a:r>
          </a:p>
          <a:p>
            <a:r>
              <a:rPr lang="hr-HR" dirty="0" smtClean="0"/>
              <a:t>Uspostava podrške u socijalnom uključivanju i zapošljavanju socijalno ugroženih i marginaliziranih skupina (darovnica) - € 1.000.000</a:t>
            </a:r>
          </a:p>
          <a:p>
            <a:endParaRPr lang="hr-HR" dirty="0" smtClean="0"/>
          </a:p>
          <a:p>
            <a:r>
              <a:rPr lang="hr-HR" dirty="0" smtClean="0"/>
              <a:t>Mjera 2.3. Razvoj socijalnih usluga u cilju poboljšanja mogućnosti zapošljavanja</a:t>
            </a:r>
          </a:p>
          <a:p>
            <a:r>
              <a:rPr lang="hr-HR" dirty="0" smtClean="0"/>
              <a:t>Širenje mreže socijalnih usluga u zajednici (darovnica) - € 2.450.000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20687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Broj i struktura prijavitelja 2010-2011</a:t>
            </a:r>
            <a:br>
              <a:rPr lang="hr-HR" dirty="0" smtClean="0"/>
            </a:br>
            <a:r>
              <a:rPr lang="hr-HR" dirty="0" smtClean="0"/>
              <a:t>/ usporedni pokazatelji 2007– 2009</a:t>
            </a:r>
            <a:br>
              <a:rPr lang="hr-HR" dirty="0" smtClean="0"/>
            </a:br>
            <a:endParaRPr lang="hr-HR" dirty="0" smtClean="0"/>
          </a:p>
        </p:txBody>
      </p:sp>
      <p:pic>
        <p:nvPicPr>
          <p:cNvPr id="56324" name="Picture 11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92280" y="5085184"/>
            <a:ext cx="1940688" cy="1029852"/>
          </a:xfrm>
        </p:spPr>
      </p:pic>
      <p:pic>
        <p:nvPicPr>
          <p:cNvPr id="5632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2" y="1988840"/>
            <a:ext cx="3743325" cy="294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326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988840"/>
            <a:ext cx="4546600" cy="294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2409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000" dirty="0" smtClean="0"/>
              <a:t>IPA 2012. – ½ 2013. </a:t>
            </a:r>
            <a:br>
              <a:rPr lang="hr-HR" sz="2000" dirty="0" smtClean="0"/>
            </a:br>
            <a:r>
              <a:rPr lang="hr-HR" sz="2000" dirty="0" smtClean="0"/>
              <a:t>„Poboljšanje pristupa tržištu rada osobama s invaliditetom“ (HZZ)</a:t>
            </a:r>
            <a:endParaRPr lang="hr-HR" sz="2000" dirty="0" smtClean="0"/>
          </a:p>
        </p:txBody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hr-HR" dirty="0" smtClean="0"/>
          </a:p>
          <a:p>
            <a:r>
              <a:rPr lang="hr-HR" dirty="0" smtClean="0"/>
              <a:t>Mjera 2.1.  Potpora skupinama koje se nalaze u nepovoljnom položaju u pristupu zapošljavanju</a:t>
            </a:r>
          </a:p>
          <a:p>
            <a:endParaRPr lang="hr-HR" dirty="0" smtClean="0"/>
          </a:p>
          <a:p>
            <a:r>
              <a:rPr lang="hr-HR" dirty="0" smtClean="0"/>
              <a:t>Indikativna vrijednosti 1,4 ME</a:t>
            </a:r>
          </a:p>
          <a:p>
            <a:endParaRPr lang="hr-HR" dirty="0" smtClean="0"/>
          </a:p>
          <a:p>
            <a:r>
              <a:rPr lang="hr-HR" dirty="0" smtClean="0"/>
              <a:t>Cilj: povećanje mogućnosti zapošljavanja osoba s invaliditetom i potpora njihovoj integraciji na tržište rada kroz programe “po mjeri” i prilagodbu radnog mjesta za osobe s invaliditetom</a:t>
            </a:r>
          </a:p>
          <a:p>
            <a:endParaRPr lang="nn-NO" dirty="0" smtClean="0"/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288981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751</Words>
  <Application>Microsoft Office PowerPoint</Application>
  <PresentationFormat>On-screen Show (4:3)</PresentationFormat>
  <Paragraphs>108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Microsoft Office Excel Worksheet</vt:lpstr>
      <vt:lpstr>PowerPoint Presentation</vt:lpstr>
      <vt:lpstr>Pregled projekata iz područja        socijalnog uključivanja</vt:lpstr>
      <vt:lpstr>SADRŽAJ</vt:lpstr>
      <vt:lpstr>IPA 2007 - 2009</vt:lpstr>
      <vt:lpstr>Ugovoreni projekti - GRANTOVI po županijama (broj prijavitelja; broj ugovorenih projekata; županije s najvišom stopom nezaposlenosti)</vt:lpstr>
      <vt:lpstr>Struktura krajnjih korisnika</vt:lpstr>
      <vt:lpstr>IPA 2010 - 2011</vt:lpstr>
      <vt:lpstr>Broj i struktura prijavitelja 2010-2011 / usporedni pokazatelji 2007– 2009 </vt:lpstr>
      <vt:lpstr>IPA 2012. – ½ 2013.  „Poboljšanje pristupa tržištu rada osobama s invaliditetom“ (HZZ)</vt:lpstr>
      <vt:lpstr>IPA 2012. – ½ 2013.  „Poboljšanje pristupa tržištu rada osobama s invaliditetom“ (HZZ)</vt:lpstr>
      <vt:lpstr>IPA 2012. – ½ 2013.   „Širenje mreže usluga u zajednici – faza II” (MSPM)</vt:lpstr>
      <vt:lpstr>IPA 2012. – ½ 2013.   „Širenje mreže usluga u zajednici – faza II” (MSPM)</vt:lpstr>
      <vt:lpstr>ESF ½ 2013</vt:lpstr>
      <vt:lpstr>ESF 2014. – 2020.   Otvorene mogućnosti prema nacrtu ESF regulative</vt:lpstr>
      <vt:lpstr>ESF 2014. – 2020.   Otvorene mogućnosti prema nacrtu ESF regulative</vt:lpstr>
      <vt:lpstr>ESF 2014. – 2020.   Otvorene mogućnosti prema nacrtu ESF regulative</vt:lpstr>
      <vt:lpstr>Prihvatljivi prijavitelji</vt:lpstr>
      <vt:lpstr>PowerPoint Presentation</vt:lpstr>
    </vt:vector>
  </TitlesOfParts>
  <Company>mrms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kdomjancic</dc:creator>
  <cp:lastModifiedBy>kdomjancic</cp:lastModifiedBy>
  <cp:revision>16</cp:revision>
  <dcterms:created xsi:type="dcterms:W3CDTF">2012-10-02T09:41:23Z</dcterms:created>
  <dcterms:modified xsi:type="dcterms:W3CDTF">2012-10-17T09:40:24Z</dcterms:modified>
</cp:coreProperties>
</file>