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95"/>
    <a:srgbClr val="000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39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31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14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16832"/>
            <a:ext cx="2057400" cy="420933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6019800" cy="4209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54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024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5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637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5"/>
            <a:ext cx="4040188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5"/>
            <a:ext cx="4041775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07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94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8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140968"/>
            <a:ext cx="3008313" cy="29851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963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1"/>
            <a:ext cx="5486400" cy="28107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05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144001" cy="18656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092280" y="6237311"/>
            <a:ext cx="166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200" dirty="0" smtClean="0">
                <a:solidFill>
                  <a:srgbClr val="002395"/>
                </a:solidFill>
              </a:rPr>
              <a:t>Hotel </a:t>
            </a:r>
            <a:r>
              <a:rPr lang="hr-HR" sz="1200" dirty="0" err="1" smtClean="0">
                <a:solidFill>
                  <a:srgbClr val="002395"/>
                </a:solidFill>
              </a:rPr>
              <a:t>Sheraton</a:t>
            </a:r>
            <a:r>
              <a:rPr lang="hr-HR" sz="1200" dirty="0" smtClean="0">
                <a:solidFill>
                  <a:srgbClr val="002395"/>
                </a:solidFill>
              </a:rPr>
              <a:t>, Zagreb 15. i 16. listopada 2012.</a:t>
            </a:r>
            <a:endParaRPr lang="hr-HR" sz="1200" dirty="0">
              <a:solidFill>
                <a:srgbClr val="002395"/>
              </a:solidFill>
            </a:endParaRPr>
          </a:p>
        </p:txBody>
      </p:sp>
      <p:pic>
        <p:nvPicPr>
          <p:cNvPr id="10" name="Picture 5" descr="Prezentacija_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6248320"/>
            <a:ext cx="1944216" cy="45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6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3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3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3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3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3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judskipotencijali.h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ezentacija_nas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9992" y="0"/>
            <a:ext cx="9820544" cy="694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40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1800" dirty="0" smtClean="0"/>
              <a:t> </a:t>
            </a:r>
            <a:br>
              <a:rPr lang="hr-HR" sz="1800" dirty="0" smtClean="0"/>
            </a:br>
            <a:r>
              <a:rPr lang="hr-HR" sz="2000" b="1" dirty="0" smtClean="0"/>
              <a:t>U evaluaciji</a:t>
            </a: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2000" b="1" dirty="0" smtClean="0">
                <a:solidFill>
                  <a:srgbClr val="C00000"/>
                </a:solidFill>
              </a:rPr>
              <a:t>Lokalne inicijative za poticanje zapošljavanja</a:t>
            </a:r>
            <a:endParaRPr lang="hr-HR" sz="2000" b="1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755576" y="1628800"/>
            <a:ext cx="6462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en-US" dirty="0" err="1" smtClean="0"/>
              <a:t>Budžet</a:t>
            </a:r>
            <a:r>
              <a:rPr lang="en-US" dirty="0"/>
              <a:t>: 	1.870.000 €</a:t>
            </a:r>
          </a:p>
          <a:p>
            <a:endParaRPr lang="en-US" dirty="0"/>
          </a:p>
          <a:p>
            <a:r>
              <a:rPr lang="en-US" dirty="0"/>
              <a:t>1.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:</a:t>
            </a:r>
          </a:p>
          <a:p>
            <a:r>
              <a:rPr lang="en-US" dirty="0"/>
              <a:t>→ </a:t>
            </a:r>
            <a:r>
              <a:rPr lang="en-US" dirty="0" err="1"/>
              <a:t>financiranje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pridonosi</a:t>
            </a:r>
            <a:r>
              <a:rPr lang="en-US" dirty="0"/>
              <a:t> </a:t>
            </a:r>
            <a:r>
              <a:rPr lang="en-US" dirty="0" err="1"/>
              <a:t>ostvarenju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županijskih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ljudskih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strateških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područje</a:t>
            </a:r>
            <a:r>
              <a:rPr lang="en-US" dirty="0"/>
              <a:t> </a:t>
            </a:r>
            <a:r>
              <a:rPr lang="en-US" dirty="0" err="1"/>
              <a:t>zapošljavanja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pridonijelo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stope</a:t>
            </a:r>
            <a:r>
              <a:rPr lang="en-US" dirty="0"/>
              <a:t> </a:t>
            </a:r>
            <a:r>
              <a:rPr lang="en-US" dirty="0" err="1"/>
              <a:t>zapošljavanja</a:t>
            </a:r>
            <a:endParaRPr lang="en-US" dirty="0"/>
          </a:p>
          <a:p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: </a:t>
            </a:r>
          </a:p>
          <a:p>
            <a:r>
              <a:rPr lang="en-US" dirty="0"/>
              <a:t>→</a:t>
            </a:r>
            <a:r>
              <a:rPr lang="en-US" dirty="0" err="1"/>
              <a:t>jačanje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partnerstava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zapošljavanje</a:t>
            </a:r>
            <a:r>
              <a:rPr lang="en-US" dirty="0"/>
              <a:t>,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izrada</a:t>
            </a:r>
            <a:r>
              <a:rPr lang="en-US" dirty="0"/>
              <a:t> </a:t>
            </a:r>
            <a:r>
              <a:rPr lang="en-US" dirty="0" err="1"/>
              <a:t>projektnih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podizanje</a:t>
            </a:r>
            <a:r>
              <a:rPr lang="en-US" dirty="0"/>
              <a:t> </a:t>
            </a:r>
            <a:r>
              <a:rPr lang="en-US" dirty="0" err="1"/>
              <a:t>svijesti</a:t>
            </a:r>
            <a:r>
              <a:rPr lang="en-US" dirty="0"/>
              <a:t> o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partnerskog</a:t>
            </a:r>
            <a:r>
              <a:rPr lang="en-US" dirty="0"/>
              <a:t> </a:t>
            </a:r>
            <a:r>
              <a:rPr lang="en-US" dirty="0" err="1"/>
              <a:t>pristupa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128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/>
            </a:r>
            <a:br>
              <a:rPr lang="pl-PL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hr-HR" smtClean="0"/>
          </a:p>
          <a:p>
            <a:endParaRPr lang="hr-HR" smtClean="0"/>
          </a:p>
          <a:p>
            <a:r>
              <a:rPr lang="vi-VN" smtClean="0"/>
              <a:t>Budžet: 4.580.000 €</a:t>
            </a:r>
          </a:p>
          <a:p>
            <a:endParaRPr lang="vi-VN" smtClean="0"/>
          </a:p>
          <a:p>
            <a:r>
              <a:rPr lang="vi-VN" smtClean="0"/>
              <a:t>Cilj: inovativnim idejama utjecati na određeni segment tržišta rada na lokalnoj razini a koji je u skladu sa ciljevima određenim u strategijama razvoja ljudskih potencijala </a:t>
            </a:r>
          </a:p>
          <a:p>
            <a:endParaRPr lang="vi-VN" smtClean="0"/>
          </a:p>
          <a:p>
            <a:r>
              <a:rPr lang="vi-VN" smtClean="0"/>
              <a:t>Omogućuje održivost projekata provođenih kroz Lokalna partnerstva za zapošljavanje-faza 3</a:t>
            </a:r>
          </a:p>
          <a:p>
            <a:endParaRPr lang="vi-VN" smtClean="0"/>
          </a:p>
          <a:p>
            <a:r>
              <a:rPr lang="vi-VN" smtClean="0"/>
              <a:t>3 komponente:</a:t>
            </a:r>
          </a:p>
          <a:p>
            <a:r>
              <a:rPr lang="vi-VN" smtClean="0"/>
              <a:t>Projekti kojima se doprinosi ostvarenju ciljeva županijskih strategija za razvoj ljudskih potencijala</a:t>
            </a:r>
          </a:p>
          <a:p>
            <a:r>
              <a:rPr lang="vi-VN" smtClean="0"/>
              <a:t>Uspostava Klubova za zapošljavanje</a:t>
            </a:r>
          </a:p>
          <a:p>
            <a:r>
              <a:rPr lang="vi-VN" smtClean="0"/>
              <a:t>Jačanje kapaciteta lokalnih partnerstva za zapošljavanje</a:t>
            </a:r>
          </a:p>
          <a:p>
            <a:endParaRPr lang="hr-HR" dirty="0" smtClean="0"/>
          </a:p>
        </p:txBody>
      </p:sp>
      <p:sp>
        <p:nvSpPr>
          <p:cNvPr id="10" name="Naslov 1"/>
          <p:cNvSpPr txBox="1">
            <a:spLocks/>
          </p:cNvSpPr>
          <p:nvPr/>
        </p:nvSpPr>
        <p:spPr>
          <a:xfrm>
            <a:off x="2204120" y="427038"/>
            <a:ext cx="663508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800" dirty="0" smtClean="0"/>
              <a:t> </a:t>
            </a:r>
            <a:br>
              <a:rPr lang="hr-HR" sz="1800" dirty="0" smtClean="0"/>
            </a:br>
            <a:r>
              <a:rPr lang="hr-HR" sz="2000" b="1" dirty="0" smtClean="0"/>
              <a:t>U pripremi</a:t>
            </a: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2000" b="1" dirty="0">
                <a:solidFill>
                  <a:srgbClr val="C00000"/>
                </a:solidFill>
              </a:rPr>
              <a:t>Lokalne inicijative za poticanje zapošljavanja- faza 2</a:t>
            </a:r>
          </a:p>
          <a:p>
            <a:endParaRPr lang="hr-HR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90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Jačanje učinkovitosti i kvalitete hrvatskih </a:t>
            </a:r>
            <a:br>
              <a:rPr lang="hr-HR" sz="2000" b="1" dirty="0" smtClean="0"/>
            </a:br>
            <a:r>
              <a:rPr lang="hr-HR" sz="2000" b="1" dirty="0" smtClean="0"/>
              <a:t>javnih službi za zapošljavanje</a:t>
            </a:r>
            <a:br>
              <a:rPr lang="hr-HR" sz="2000" b="1" dirty="0" smtClean="0"/>
            </a:br>
            <a:r>
              <a:rPr lang="hr-HR" sz="2000" dirty="0" smtClean="0"/>
              <a:t>Mjera 1.2.</a:t>
            </a:r>
            <a:endParaRPr lang="hr-HR" sz="2000" b="1" i="1" dirty="0"/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defRPr/>
            </a:pPr>
            <a:r>
              <a:rPr lang="hr-HR" sz="1800" dirty="0" smtClean="0"/>
              <a:t>Projekti kojima se pruža podrška HZZ-u kao jednom od najrelevantnijih dionika tržišta rada kako bi se osigurala što efikasnija i kvalitetnija usluga korisnicima i klijentima. </a:t>
            </a:r>
          </a:p>
          <a:p>
            <a:pPr algn="l">
              <a:defRPr/>
            </a:pPr>
            <a:endParaRPr lang="hr-HR" sz="1800" dirty="0" smtClean="0"/>
          </a:p>
          <a:p>
            <a:pPr algn="l">
              <a:defRPr/>
            </a:pPr>
            <a:r>
              <a:rPr lang="hr-HR" sz="1800" dirty="0" smtClean="0"/>
              <a:t>Neke od aktivnosti: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hr-HR" sz="1800" dirty="0" smtClean="0"/>
              <a:t>uspostava 7 centara za </a:t>
            </a:r>
            <a:r>
              <a:rPr lang="hr-HR" sz="1800" dirty="0" err="1" smtClean="0"/>
              <a:t>cjeloživotno</a:t>
            </a:r>
            <a:r>
              <a:rPr lang="hr-HR" sz="1800" dirty="0" smtClean="0"/>
              <a:t> </a:t>
            </a:r>
            <a:r>
              <a:rPr lang="hr-HR" sz="1800" dirty="0" err="1" smtClean="0"/>
              <a:t>profiesionalno</a:t>
            </a:r>
            <a:r>
              <a:rPr lang="hr-HR" sz="1800" dirty="0" smtClean="0"/>
              <a:t> usmjeravanje 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hr-HR" sz="1800" dirty="0" smtClean="0"/>
              <a:t>osnivanje Nacionalnog foruma koji će sudjelovati u izradi legislativnih nacrta i razvoja politika.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hr-HR" sz="1800" dirty="0" smtClean="0"/>
              <a:t>kreiranju novih usluga posredovanja i savjetovanja kojima će se povećati kvaliteta i učinkovitost HZZ-a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hr-HR" sz="1800" dirty="0" smtClean="0"/>
              <a:t>razvoj aplikacije za uslugu e-savjetovanje koja će omogućiti korisnicima da korištenjem web aplikacija sami testiraju svoje sklonosti i sposobnosti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345423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hr-HR" sz="2000" b="1" smtClean="0"/>
              <a:t>Jačanje uloge civilnog društva za bolje upravljanje</a:t>
            </a:r>
            <a:br>
              <a:rPr lang="hr-HR" sz="2000" b="1" smtClean="0"/>
            </a:br>
            <a:r>
              <a:rPr lang="hr-HR" sz="2000" smtClean="0"/>
              <a:t>Prioritet 5</a:t>
            </a:r>
            <a:br>
              <a:rPr lang="hr-HR" sz="2000" smtClean="0"/>
            </a:br>
            <a:endParaRPr lang="en-US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hr-HR" sz="1800" smtClean="0"/>
              <a:t>Novi prioritet je uveden za financijsko razdoblje 2012.-2013. kako bi se proširilo područje intervencije koje je vezano za razvoj ljudskih potencijala. </a:t>
            </a:r>
          </a:p>
          <a:p>
            <a:pPr marL="0" indent="0" algn="just">
              <a:buFont typeface="Arial" charset="0"/>
              <a:buNone/>
            </a:pPr>
            <a:endParaRPr lang="hr-HR" sz="1800" smtClean="0"/>
          </a:p>
          <a:p>
            <a:pPr marL="0" indent="0" algn="just">
              <a:buFont typeface="Arial" charset="0"/>
              <a:buNone/>
            </a:pPr>
            <a:r>
              <a:rPr lang="hr-HR" sz="1800" smtClean="0"/>
              <a:t>Unutar prioriteta je jedna mjera posvećena jačanju socijalnog dijaloga i jačanju kapaciteta socijalnih partnera.</a:t>
            </a:r>
          </a:p>
          <a:p>
            <a:pPr marL="0" indent="0" algn="just">
              <a:buFont typeface="Arial" charset="0"/>
              <a:buNone/>
            </a:pPr>
            <a:endParaRPr lang="hr-HR" sz="1800" smtClean="0"/>
          </a:p>
          <a:p>
            <a:pPr marL="0" indent="0" algn="just">
              <a:buFont typeface="Arial" charset="0"/>
              <a:buNone/>
            </a:pPr>
            <a:r>
              <a:rPr lang="hr-HR" sz="1800" smtClean="0"/>
              <a:t>Druga mjera je namijenjena jačanju organizacija civilnog društva kako bi se poticala međusektorska suradnja, građanska inicijativa, održivost neprofitnog sektora te kako bi se unaprijedile demokratske institucije društva.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13816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000" b="1" smtClean="0"/>
              <a:t>Promicanje socijalnog dijaloga</a:t>
            </a:r>
            <a:br>
              <a:rPr lang="hr-HR" sz="2000" b="1" smtClean="0"/>
            </a:br>
            <a:r>
              <a:rPr lang="hr-HR" sz="2000" smtClean="0"/>
              <a:t>Mjera 5.1</a:t>
            </a:r>
            <a:br>
              <a:rPr lang="hr-HR" sz="2000" smtClean="0"/>
            </a:br>
            <a:endParaRPr lang="en-US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hr-HR" sz="1800" smtClean="0"/>
              <a:t>Tijelo nadležno za Prioritet 1:      Ministarstvo rada i mirovinskoga sustava, 			            Odjel za pripremu i provedbu projekata iz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hr-HR" sz="1800" smtClean="0"/>
              <a:t>			            područja rada i tržišta rada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hr-HR" sz="1800" smtClean="0"/>
              <a:t>Provedbeno tijelo za Prioritet 1:   Hrvatski zavod za zapošljavanje, Odjel za 			             financiranje i ugovaranje EU projekata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hr-HR" sz="1800" smtClean="0"/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r>
              <a:rPr lang="hr-HR" sz="1800" smtClean="0"/>
              <a:t>Uloga socijalnih partnera je presudna u reformi tržišta rada i drugim makroekonomskim pitanjima a donošenje važnih odluka u konsenzusu sa socijalnim partnerima može ublažiti posljedice krize. Stoga je jačanje kapaciteta socijalnih partnera nužno.</a:t>
            </a:r>
          </a:p>
          <a:p>
            <a:pPr marL="0" indent="0" algn="just">
              <a:spcBef>
                <a:spcPts val="0"/>
              </a:spcBef>
              <a:buFont typeface="Arial" charset="0"/>
              <a:buNone/>
              <a:defRPr/>
            </a:pPr>
            <a:endParaRPr lang="hr-HR" sz="180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hr-HR" sz="1800" smtClean="0"/>
              <a:t>Samostalna služba za socijalno partnerstvo kao Korisnička institucija i koordinator socijalnog dijaloga priprema dvije operacije: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r-HR" sz="1800" smtClean="0">
                <a:solidFill>
                  <a:srgbClr val="C00000"/>
                </a:solidFill>
              </a:rPr>
              <a:t>Jačanje socijalnog dijaloga</a:t>
            </a:r>
            <a:r>
              <a:rPr lang="hr-HR" sz="1800" smtClean="0"/>
              <a:t>, GS, budžet 580.000 €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hr-HR" sz="1800" smtClean="0">
                <a:solidFill>
                  <a:srgbClr val="C00000"/>
                </a:solidFill>
              </a:rPr>
              <a:t>Jačanje administrativnih kapaciteta Samostalne službe za socijalno partnerstvo, </a:t>
            </a:r>
            <a:r>
              <a:rPr lang="hr-HR" sz="1800" smtClean="0"/>
              <a:t>FWC, budžet 199.000 €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041047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000" b="1" smtClean="0"/>
              <a:t>Operativni program Razvoj ljudskih potencijala </a:t>
            </a:r>
            <a:br>
              <a:rPr lang="hr-HR" sz="2000" b="1" smtClean="0"/>
            </a:br>
            <a:r>
              <a:rPr lang="hr-HR" sz="2000" b="1" smtClean="0"/>
              <a:t>( ESF 1/2 2013. )</a:t>
            </a:r>
            <a:endParaRPr lang="en-US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hr-HR" sz="2000" smtClean="0">
                <a:cs typeface="Times New Roman" pitchFamily="18" charset="0"/>
              </a:rPr>
              <a:t>Grant sheme iz područja </a:t>
            </a:r>
            <a:r>
              <a:rPr lang="hr-HR" sz="2000" b="1" u="sng" smtClean="0">
                <a:cs typeface="Times New Roman" pitchFamily="18" charset="0"/>
              </a:rPr>
              <a:t>zapošljavanja</a:t>
            </a:r>
            <a:r>
              <a:rPr lang="hr-HR" sz="2000" smtClean="0">
                <a:cs typeface="Times New Roman" pitchFamily="18" charset="0"/>
              </a:rPr>
              <a:t> planirane za ESF 2013.:</a:t>
            </a:r>
          </a:p>
          <a:p>
            <a:pPr>
              <a:buFont typeface="Arial" charset="0"/>
              <a:buNone/>
              <a:defRPr/>
            </a:pPr>
            <a:endParaRPr lang="hr-HR" sz="2000" smtClean="0">
              <a:cs typeface="Times New Roman" pitchFamily="18" charset="0"/>
            </a:endParaRPr>
          </a:p>
          <a:p>
            <a:pPr>
              <a:defRPr/>
            </a:pPr>
            <a:r>
              <a:rPr lang="hr-HR" sz="2000" smtClean="0">
                <a:solidFill>
                  <a:srgbClr val="C00000"/>
                </a:solidFill>
                <a:cs typeface="Times New Roman" pitchFamily="18" charset="0"/>
              </a:rPr>
              <a:t>LOCAL EMPLOYMENT DEVELOPMENT INITIATIVES</a:t>
            </a:r>
          </a:p>
          <a:p>
            <a:pPr>
              <a:buFont typeface="Arial" charset="0"/>
              <a:buNone/>
              <a:defRPr/>
            </a:pPr>
            <a:r>
              <a:rPr lang="hr-HR" sz="2000" i="1" smtClean="0">
                <a:cs typeface="Times New Roman" pitchFamily="18" charset="0"/>
              </a:rPr>
              <a:t>	Lokalne inicijative za poticanje zapošljavanja</a:t>
            </a:r>
          </a:p>
          <a:p>
            <a:pPr>
              <a:buFont typeface="Arial" charset="0"/>
              <a:buNone/>
              <a:defRPr/>
            </a:pPr>
            <a:r>
              <a:rPr lang="hr-HR" sz="20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	</a:t>
            </a:r>
            <a:r>
              <a:rPr lang="hr-HR" sz="2000" smtClean="0">
                <a:cs typeface="Times New Roman" pitchFamily="18" charset="0"/>
              </a:rPr>
              <a:t>Proračun (indikativno): 5 mil EUR</a:t>
            </a:r>
          </a:p>
          <a:p>
            <a:pPr>
              <a:buFont typeface="Arial" charset="0"/>
              <a:buNone/>
              <a:defRPr/>
            </a:pPr>
            <a:endParaRPr lang="hr-HR" sz="2000" smtClean="0">
              <a:cs typeface="Times New Roman" pitchFamily="18" charset="0"/>
            </a:endParaRPr>
          </a:p>
          <a:p>
            <a:pPr>
              <a:defRPr/>
            </a:pPr>
            <a:r>
              <a:rPr lang="hr-HR" sz="2000" smtClean="0">
                <a:solidFill>
                  <a:srgbClr val="C00000"/>
                </a:solidFill>
                <a:cs typeface="Times New Roman" pitchFamily="18" charset="0"/>
              </a:rPr>
              <a:t>EDUCATION FOR ENTREPRENEURSHIP</a:t>
            </a:r>
            <a:r>
              <a:rPr lang="hr-HR" sz="20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</a:t>
            </a:r>
            <a:r>
              <a:rPr lang="hr-HR" sz="2000" smtClean="0">
                <a:solidFill>
                  <a:srgbClr val="C00000"/>
                </a:solidFill>
                <a:cs typeface="Times New Roman" pitchFamily="18" charset="0"/>
              </a:rPr>
              <a:t>AND CRAFT</a:t>
            </a:r>
          </a:p>
          <a:p>
            <a:pPr>
              <a:buFont typeface="Arial" charset="0"/>
              <a:buNone/>
              <a:defRPr/>
            </a:pPr>
            <a:r>
              <a:rPr lang="hr-HR" sz="20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	</a:t>
            </a:r>
            <a:r>
              <a:rPr lang="hr-HR" sz="2000" i="1" smtClean="0">
                <a:cs typeface="Times New Roman" pitchFamily="18" charset="0"/>
              </a:rPr>
              <a:t>Obrazovanje za poduzetništvo i obrt</a:t>
            </a:r>
          </a:p>
          <a:p>
            <a:pPr>
              <a:buFont typeface="Arial" charset="0"/>
              <a:buNone/>
              <a:defRPr/>
            </a:pPr>
            <a:r>
              <a:rPr lang="hr-HR" sz="20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	</a:t>
            </a:r>
            <a:r>
              <a:rPr lang="hr-HR" sz="2000" smtClean="0">
                <a:cs typeface="Times New Roman" pitchFamily="18" charset="0"/>
              </a:rPr>
              <a:t>Proračun (indikativno): 2 mil EUR</a:t>
            </a:r>
          </a:p>
          <a:p>
            <a:pPr>
              <a:buFont typeface="Arial" charset="0"/>
              <a:buNone/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8851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92305" cy="4824536"/>
          </a:xfrm>
        </p:spPr>
        <p:txBody>
          <a:bodyPr/>
          <a:lstStyle/>
          <a:p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Sve informacije možete naći i na jednom mjestu</a:t>
            </a:r>
          </a:p>
          <a:p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www.ljudskipotencijali.hr</a:t>
            </a: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i najvažnije…</a:t>
            </a:r>
          </a:p>
          <a:p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JAVITI SE NA NATJEČAJ!</a:t>
            </a: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71725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hr-HR" sz="1800" b="1" dirty="0" smtClean="0"/>
              <a:t>Poboljšanje pristupa zapošljavanju i održivo uključivanje u tržište rada</a:t>
            </a:r>
            <a:br>
              <a:rPr lang="hr-HR" sz="1800" b="1" dirty="0" smtClean="0"/>
            </a:br>
            <a:r>
              <a:rPr lang="hr-HR" sz="1800" dirty="0" smtClean="0"/>
              <a:t>Prioritet 1</a:t>
            </a:r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1800" smtClean="0"/>
          </a:p>
          <a:p>
            <a:endParaRPr lang="hr-HR" sz="1800" smtClean="0"/>
          </a:p>
          <a:p>
            <a:endParaRPr lang="hr-HR" sz="1800" smtClean="0"/>
          </a:p>
          <a:p>
            <a:endParaRPr lang="hr-HR" sz="1800" smtClean="0"/>
          </a:p>
          <a:p>
            <a:r>
              <a:rPr lang="hr-HR" sz="1800" smtClean="0"/>
              <a:t>Tijelo nadležno za Prioritet 1:      Ministarstvo rada i mirovinskoga sustava, 			          Odjel za pripremu i provedbu projekata iz</a:t>
            </a:r>
          </a:p>
          <a:p>
            <a:r>
              <a:rPr lang="hr-HR" sz="1800" smtClean="0"/>
              <a:t>			           područja rada i tržišta rada </a:t>
            </a:r>
          </a:p>
          <a:p>
            <a:r>
              <a:rPr lang="hr-HR" sz="1800" smtClean="0"/>
              <a:t>Provedbeno tijelo za Prioritet 1: Hrvatski zavod za zapošljavanje, Odjel za 			          financiranje i ugovaranje EU projekata</a:t>
            </a: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41996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1800" b="1" dirty="0" smtClean="0">
                <a:cs typeface="Times New Roman" pitchFamily="18" charset="0"/>
              </a:rPr>
              <a:t>Podrška u osmišljavanju i provedbi aktivne i </a:t>
            </a:r>
            <a:br>
              <a:rPr lang="hr-HR" sz="1800" b="1" dirty="0" smtClean="0">
                <a:cs typeface="Times New Roman" pitchFamily="18" charset="0"/>
              </a:rPr>
            </a:br>
            <a:r>
              <a:rPr lang="hr-HR" sz="1800" b="1" dirty="0" smtClean="0">
                <a:cs typeface="Times New Roman" pitchFamily="18" charset="0"/>
              </a:rPr>
              <a:t>preventivne politike tržišta rada</a:t>
            </a:r>
            <a:br>
              <a:rPr lang="hr-HR" sz="1800" b="1" dirty="0" smtClean="0">
                <a:cs typeface="Times New Roman" pitchFamily="18" charset="0"/>
              </a:rPr>
            </a:br>
            <a:r>
              <a:rPr lang="hr-HR" sz="1800" dirty="0" smtClean="0">
                <a:cs typeface="Times New Roman" pitchFamily="18" charset="0"/>
              </a:rPr>
              <a:t>Mjera 1.1</a:t>
            </a:r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hr-HR" sz="1800" smtClean="0"/>
          </a:p>
          <a:p>
            <a:pPr algn="just">
              <a:defRPr/>
            </a:pPr>
            <a:endParaRPr lang="hr-HR" sz="1800" smtClean="0"/>
          </a:p>
          <a:p>
            <a:pPr algn="just">
              <a:defRPr/>
            </a:pPr>
            <a:r>
              <a:rPr lang="hr-HR" sz="1800" smtClean="0"/>
              <a:t>Projekti koji jačanjem partnerskog pristupa lokalnih dionika interveniraju na tržištu rada provedbom mjera aktivne politike zapošljavanja, kreiranjem inovativnih rješenja dinamiziraju lokalna tržišta rada i jačaju kapacitete dionika.</a:t>
            </a:r>
          </a:p>
          <a:p>
            <a:pPr algn="just">
              <a:defRPr/>
            </a:pPr>
            <a:endParaRPr lang="hr-HR" sz="1800" smtClean="0"/>
          </a:p>
          <a:p>
            <a:pPr algn="just">
              <a:defRPr/>
            </a:pPr>
            <a:r>
              <a:rPr lang="hr-HR" sz="1800" smtClean="0"/>
              <a:t>Uspješno provedeni projekti: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hr-HR" sz="1800" b="1" smtClean="0">
                <a:solidFill>
                  <a:srgbClr val="C00000"/>
                </a:solidFill>
              </a:rPr>
              <a:t>Lokalna partnerstva za zapošljavanje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hr-HR" sz="1800" b="1" smtClean="0">
                <a:solidFill>
                  <a:srgbClr val="C00000"/>
                </a:solidFill>
              </a:rPr>
              <a:t>Mladi na tržištu rada</a:t>
            </a: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412749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347936"/>
            <a:ext cx="7772400" cy="1368152"/>
          </a:xfrm>
        </p:spPr>
        <p:txBody>
          <a:bodyPr/>
          <a:lstStyle/>
          <a:p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56158" y="1556792"/>
            <a:ext cx="8292305" cy="4824536"/>
          </a:xfrm>
        </p:spPr>
        <p:txBody>
          <a:bodyPr/>
          <a:lstStyle/>
          <a:p>
            <a:endParaRPr lang="hr-HR" sz="1800" dirty="0"/>
          </a:p>
        </p:txBody>
      </p:sp>
      <p:pic>
        <p:nvPicPr>
          <p:cNvPr id="4" name="Picture 5" descr="Prezentacija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2736304" cy="634257"/>
          </a:xfrm>
          <a:prstGeom prst="rect">
            <a:avLst/>
          </a:prstGeom>
        </p:spPr>
      </p:pic>
      <p:pic>
        <p:nvPicPr>
          <p:cNvPr id="5" name="Picture 2" descr="C:\Users\MPOZDERAC.MRMS\AppData\Local\Microsoft\Windows\Temporary Internet Files\Content.Outlook\IIL783JQ\3GSb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262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Poduzetništvo i zapošljavanje – nova mogućnost kroz informatičke i mrežne tehnologije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1800" dirty="0" smtClean="0"/>
              <a:t>Grant shema: Lokalna partnerstva za zapošljavanje- faza 3</a:t>
            </a:r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r>
              <a:rPr lang="en-US" sz="1800" dirty="0" err="1" smtClean="0"/>
              <a:t>Nositelj</a:t>
            </a:r>
            <a:r>
              <a:rPr lang="en-US" sz="1800" dirty="0" smtClean="0"/>
              <a:t>: </a:t>
            </a:r>
            <a:r>
              <a:rPr lang="en-US" sz="1800" dirty="0" err="1" smtClean="0"/>
              <a:t>Hrvatski</a:t>
            </a:r>
            <a:r>
              <a:rPr lang="en-US" sz="1800" dirty="0" smtClean="0"/>
              <a:t> </a:t>
            </a:r>
            <a:r>
              <a:rPr lang="en-US" sz="1800" dirty="0" err="1" smtClean="0"/>
              <a:t>zavod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zapošljavanje</a:t>
            </a:r>
            <a:r>
              <a:rPr lang="en-US" sz="1800" dirty="0" smtClean="0"/>
              <a:t>, </a:t>
            </a:r>
            <a:r>
              <a:rPr lang="en-US" sz="1800" dirty="0" err="1" smtClean="0"/>
              <a:t>Područna</a:t>
            </a:r>
            <a:r>
              <a:rPr lang="en-US" sz="1800" dirty="0" smtClean="0"/>
              <a:t> </a:t>
            </a:r>
            <a:r>
              <a:rPr lang="en-US" sz="1800" dirty="0" err="1" smtClean="0"/>
              <a:t>služba</a:t>
            </a:r>
            <a:r>
              <a:rPr lang="en-US" sz="1800" dirty="0" smtClean="0"/>
              <a:t> Zagreb</a:t>
            </a: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/>
              <a:t>Partneri: Savez samostalnih sindikata Hrvatske, Hrvatska obrtnička komora-Obrtnička komora Zagreb, Zagrebačka županija </a:t>
            </a:r>
          </a:p>
          <a:p>
            <a:pPr marL="0" indent="0">
              <a:buNone/>
            </a:pPr>
            <a:r>
              <a:rPr lang="hr-HR" sz="1800" dirty="0" smtClean="0"/>
              <a:t>Suradnik: Cisco Systems Croatia </a:t>
            </a:r>
            <a:r>
              <a:rPr lang="hr-HR" sz="1800" dirty="0" err="1" smtClean="0"/>
              <a:t>Ltd</a:t>
            </a:r>
            <a:endParaRPr lang="hr-HR" sz="1800" dirty="0" smtClean="0"/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/>
              <a:t>Vrijednost: 120.195,73 €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Cilj projekta je povećanje </a:t>
            </a:r>
            <a:r>
              <a:rPr lang="hr-HR" sz="1800" dirty="0" err="1" smtClean="0"/>
              <a:t>zapošljivosti</a:t>
            </a:r>
            <a:r>
              <a:rPr lang="hr-HR" sz="1800" dirty="0" smtClean="0"/>
              <a:t>, zadržavanje postojećeg posla i poticanje samozapošljavanja na razini Zagrebačke županije. 2 zaposlene i 24 nezaposlene osobe su završile edukaciju za poslove mrežne i IT tehnologije te poduzetništvo.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70044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Centar za tradicijske obrte </a:t>
            </a:r>
            <a:endParaRPr lang="en-US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1800" b="1" smtClean="0"/>
              <a:t>Grant shema: Lokalna partnerstva za zapošljavanje – faza 3</a:t>
            </a:r>
          </a:p>
          <a:p>
            <a:pPr marL="0" indent="0">
              <a:buNone/>
            </a:pPr>
            <a:r>
              <a:rPr lang="hr-HR" sz="1800" b="1" smtClean="0"/>
              <a:t> </a:t>
            </a:r>
            <a:endParaRPr lang="hr-HR" sz="1800" smtClean="0"/>
          </a:p>
          <a:p>
            <a:pPr marL="0" indent="0">
              <a:buNone/>
            </a:pPr>
            <a:r>
              <a:rPr lang="hr-HR" sz="1800" smtClean="0"/>
              <a:t>Nositelj: GTF- Regionalni centar za jednakost spolova</a:t>
            </a:r>
          </a:p>
          <a:p>
            <a:pPr marL="0" indent="0">
              <a:buNone/>
            </a:pPr>
            <a:r>
              <a:rPr lang="hr-HR" sz="1800" smtClean="0"/>
              <a:t>Partneri: Regionalni razvojni edukacijski centar "Primus Fortissimus" Otočac, Udruga "Gačanka" Otočac, Hrvatski zavod za zapošljavanje-Područna služba Gospić </a:t>
            </a:r>
          </a:p>
          <a:p>
            <a:pPr marL="0" indent="0">
              <a:buNone/>
            </a:pPr>
            <a:endParaRPr lang="hr-HR" sz="1800" smtClean="0"/>
          </a:p>
          <a:p>
            <a:pPr marL="0" indent="0">
              <a:buNone/>
            </a:pPr>
            <a:r>
              <a:rPr lang="hr-HR" sz="1800" smtClean="0"/>
              <a:t>Lokacija: Ličko-senjska županija </a:t>
            </a:r>
          </a:p>
          <a:p>
            <a:pPr marL="0" indent="0">
              <a:buNone/>
            </a:pPr>
            <a:r>
              <a:rPr lang="hr-HR" sz="1800" smtClean="0"/>
              <a:t>Vrijednost: 99.628,77</a:t>
            </a:r>
            <a:r>
              <a:rPr lang="hr-HR" sz="1800" b="1" smtClean="0"/>
              <a:t> </a:t>
            </a:r>
            <a:r>
              <a:rPr lang="hr-HR" sz="1800" smtClean="0"/>
              <a:t>€  </a:t>
            </a:r>
            <a:r>
              <a:rPr lang="hr-HR" sz="1800" b="1" smtClean="0"/>
              <a:t> </a:t>
            </a:r>
            <a:endParaRPr lang="hr-HR" sz="1800" smtClean="0"/>
          </a:p>
          <a:p>
            <a:pPr marL="0" indent="0">
              <a:buNone/>
            </a:pPr>
            <a:r>
              <a:rPr lang="hr-HR" sz="1800" smtClean="0"/>
              <a:t> </a:t>
            </a:r>
          </a:p>
          <a:p>
            <a:pPr marL="0" indent="0" algn="just">
              <a:buNone/>
            </a:pPr>
            <a:r>
              <a:rPr lang="hr-HR" sz="1800" smtClean="0"/>
              <a:t>Osnovan je Centar za tradicijske obrte kao stalna potpora u osnaživanju dugoročno nezaposlenog i neaktivnog ruralnog  stanovništva u Ličko-senjskoj županiji, jačanje tradicijskih obrta za ekonomsko održive aktivnosti u turizmu i promicanje i revitalizacija  tradicionalne baštine.</a:t>
            </a:r>
          </a:p>
          <a:p>
            <a:pPr marL="0" indent="0" algn="just">
              <a:buNone/>
            </a:pPr>
            <a:r>
              <a:rPr lang="hr-HR" sz="1800" smtClean="0"/>
              <a:t>Danas Centar provodi edukacijske programe, pruža stručnu potporu i savjetovanje te  organizira različite manifestacije.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3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Karijera i obrazovanje u skladu – za sve!</a:t>
            </a:r>
            <a:endParaRPr lang="en-US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1800" smtClean="0"/>
              <a:t>Grant shema: Lokalna partnerstva za zapošljavanje-faza 3</a:t>
            </a:r>
          </a:p>
          <a:p>
            <a:pPr marL="0" indent="0">
              <a:buNone/>
            </a:pPr>
            <a:endParaRPr lang="hr-HR" sz="1800" smtClean="0"/>
          </a:p>
          <a:p>
            <a:pPr marL="0" indent="0">
              <a:buNone/>
            </a:pPr>
            <a:r>
              <a:rPr lang="en-US" sz="1800" smtClean="0"/>
              <a:t>Nositelj: Hrvatska zajednica pučkih otvorenih učilišta</a:t>
            </a:r>
            <a:endParaRPr lang="hr-HR" sz="1800" smtClean="0"/>
          </a:p>
          <a:p>
            <a:pPr marL="0" indent="0">
              <a:buNone/>
            </a:pPr>
            <a:r>
              <a:rPr lang="en-US" sz="1800" smtClean="0"/>
              <a:t>Partneri: Selectio d.o.o., Hrvatski zavod za zapošljavanje, Područna služba Šibenik, Tau on-line d.o.o. (MojPosao)</a:t>
            </a:r>
            <a:endParaRPr lang="hr-HR" sz="1800" smtClean="0"/>
          </a:p>
          <a:p>
            <a:pPr marL="0" indent="0">
              <a:buNone/>
            </a:pPr>
            <a:endParaRPr lang="hr-HR" sz="1800" smtClean="0"/>
          </a:p>
          <a:p>
            <a:pPr marL="0" indent="0">
              <a:buNone/>
            </a:pPr>
            <a:r>
              <a:rPr lang="en-US" sz="1800" smtClean="0"/>
              <a:t>Lokacija: Grad Zagreb, Zagrebačka županija, Šibensko-kninska županija</a:t>
            </a:r>
            <a:endParaRPr lang="hr-HR" sz="1800" smtClean="0"/>
          </a:p>
          <a:p>
            <a:pPr marL="0" indent="0">
              <a:buNone/>
            </a:pPr>
            <a:r>
              <a:rPr lang="en-US" sz="1800" smtClean="0"/>
              <a:t>Vrijednost: 115.871,85 €</a:t>
            </a:r>
            <a:endParaRPr lang="hr-HR" sz="1800" smtClean="0"/>
          </a:p>
          <a:p>
            <a:pPr marL="0" indent="0">
              <a:buNone/>
            </a:pPr>
            <a:r>
              <a:rPr lang="hr-HR" sz="1800" smtClean="0"/>
              <a:t> </a:t>
            </a:r>
          </a:p>
          <a:p>
            <a:pPr marL="0" indent="0" algn="just">
              <a:buNone/>
            </a:pPr>
            <a:r>
              <a:rPr lang="hr-HR" sz="1800" smtClean="0"/>
              <a:t>Projekt je Pučkim otvorenim učilištima (POU) osmislio uslugu koja će polaznicima tih učilišta omogućiti kvalitetno karijerno savjetovanje tako da polaznici dobe priliku analizirati svoje karijerne mogućnosti i usmjeriti se na obrazovne programe koji će im pomoći da iskoriste te mogućnosti.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86408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Prilika za gimnazijalce odustale od studija</a:t>
            </a:r>
            <a:endParaRPr lang="en-US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000" smtClean="0"/>
              <a:t>Grant shema: Mladi na tržištu rada</a:t>
            </a:r>
          </a:p>
          <a:p>
            <a:pPr marL="0" indent="0">
              <a:buNone/>
            </a:pPr>
            <a:r>
              <a:rPr lang="hr-HR" sz="2000" smtClean="0"/>
              <a:t> </a:t>
            </a:r>
          </a:p>
          <a:p>
            <a:pPr marL="0" indent="0">
              <a:buNone/>
            </a:pPr>
            <a:r>
              <a:rPr lang="hr-HR" sz="2000" smtClean="0"/>
              <a:t>Nositelj: Pučko otvoreno učilište Samobor</a:t>
            </a:r>
          </a:p>
          <a:p>
            <a:pPr marL="0" indent="0">
              <a:buNone/>
            </a:pPr>
            <a:r>
              <a:rPr lang="hr-HR" sz="2000" smtClean="0"/>
              <a:t>Partneri: Hrvatski zavod za zapošljavanje, Područna služba Zagreb</a:t>
            </a:r>
          </a:p>
          <a:p>
            <a:pPr marL="0" indent="0">
              <a:buNone/>
            </a:pPr>
            <a:r>
              <a:rPr lang="pl-PL" sz="2000" smtClean="0"/>
              <a:t>Vrijednost: 105.382,78</a:t>
            </a:r>
            <a:r>
              <a:rPr lang="hr-HR" sz="2000" i="1" smtClean="0"/>
              <a:t>€</a:t>
            </a:r>
            <a:endParaRPr lang="hr-HR" sz="2000" smtClean="0"/>
          </a:p>
          <a:p>
            <a:pPr marL="0" indent="0">
              <a:buNone/>
            </a:pPr>
            <a:endParaRPr lang="pl-PL" sz="2000" smtClean="0"/>
          </a:p>
          <a:p>
            <a:pPr marL="0" lvl="0" indent="0">
              <a:buNone/>
            </a:pPr>
            <a:r>
              <a:rPr lang="hr-HR" sz="2000" smtClean="0"/>
              <a:t>Kroz projekt su nezaposleni gimnazijalci i  osobe mlađe od 24 godine koje su odustale od studija  stekle zanimanje organizatora medijskih događanja.  Uz edukaciju je polaznicima omogućen praktični dio, odnosno stvaranje novih medijskih događanja i promocija njihovog rada.</a:t>
            </a:r>
          </a:p>
          <a:p>
            <a:pPr marL="0" indent="0">
              <a:buNone/>
            </a:pPr>
            <a:r>
              <a:rPr lang="hr-HR" sz="2000" smtClean="0"/>
              <a:t> 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612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/>
              <a:t>U provedbi</a:t>
            </a:r>
            <a:endParaRPr lang="hr-HR" sz="32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hr-HR" sz="1800" b="1" dirty="0" smtClean="0">
                <a:solidFill>
                  <a:srgbClr val="C00000"/>
                </a:solidFill>
              </a:rPr>
              <a:t>Unaprjeđenje održivog zapošljavanja dugotrajno nezaposlenih visokoobrazovanih osoba</a:t>
            </a:r>
          </a:p>
          <a:p>
            <a:pPr>
              <a:spcBef>
                <a:spcPct val="0"/>
              </a:spcBef>
            </a:pPr>
            <a:endParaRPr lang="hr-HR" sz="1800" b="1" dirty="0" smtClean="0">
              <a:solidFill>
                <a:srgbClr val="C00000"/>
              </a:solidFill>
            </a:endParaRPr>
          </a:p>
          <a:p>
            <a:pPr algn="l"/>
            <a:r>
              <a:rPr lang="hr-HR" sz="1800" dirty="0" smtClean="0"/>
              <a:t>7 projekata provedbi od rujna 2012. </a:t>
            </a:r>
          </a:p>
          <a:p>
            <a:pPr algn="l"/>
            <a:r>
              <a:rPr lang="hr-HR" sz="1800" dirty="0" smtClean="0">
                <a:solidFill>
                  <a:srgbClr val="00B050"/>
                </a:solidFill>
              </a:rPr>
              <a:t>ukupna vrijednost svih ugovora: </a:t>
            </a:r>
          </a:p>
          <a:p>
            <a:pPr algn="l"/>
            <a:r>
              <a:rPr lang="hr-HR" sz="1800" dirty="0" smtClean="0">
                <a:cs typeface="Times New Roman" pitchFamily="18" charset="0"/>
              </a:rPr>
              <a:t>mjere pomoću kojih se ciljnim skupinama olakšava ulazak na tržište rada →pružanju znanja, informacija i vještina potrebnih  za samozapošljavanje i pokretanje vlastite poslovne aktivnosti </a:t>
            </a:r>
          </a:p>
          <a:p>
            <a:pPr algn="l"/>
            <a:endParaRPr lang="hr-HR" sz="1800" dirty="0" smtClean="0">
              <a:cs typeface="Times New Roman" pitchFamily="18" charset="0"/>
            </a:endParaRPr>
          </a:p>
          <a:p>
            <a:pPr algn="l"/>
            <a:r>
              <a:rPr lang="hr-HR" sz="1800" u="sng" dirty="0" smtClean="0">
                <a:cs typeface="Times New Roman" pitchFamily="18" charset="0"/>
              </a:rPr>
              <a:t>Ciljne skupine</a:t>
            </a:r>
            <a:r>
              <a:rPr lang="hr-HR" sz="1800" dirty="0" smtClean="0">
                <a:cs typeface="Times New Roman" pitchFamily="18" charset="0"/>
              </a:rPr>
              <a:t>: visokoobrazovani koji su  </a:t>
            </a:r>
          </a:p>
          <a:p>
            <a:pPr algn="l"/>
            <a:r>
              <a:rPr lang="hr-HR" sz="1800" dirty="0" smtClean="0">
                <a:cs typeface="Times New Roman" pitchFamily="18" charset="0"/>
              </a:rPr>
              <a:t>- dugotrajno nezaposleni</a:t>
            </a:r>
          </a:p>
          <a:p>
            <a:pPr algn="l"/>
            <a:r>
              <a:rPr lang="hr-HR" sz="1800" dirty="0" smtClean="0">
                <a:cs typeface="Times New Roman" pitchFamily="18" charset="0"/>
              </a:rPr>
              <a:t>- bez radnog iskustva </a:t>
            </a:r>
          </a:p>
          <a:p>
            <a:pPr algn="l"/>
            <a:r>
              <a:rPr lang="hr-HR" sz="1800" dirty="0" smtClean="0">
                <a:cs typeface="Times New Roman" pitchFamily="18" charset="0"/>
              </a:rPr>
              <a:t>- pripadnici nacionalnih manjina</a:t>
            </a:r>
          </a:p>
          <a:p>
            <a:pPr algn="l"/>
            <a:r>
              <a:rPr lang="hr-HR" sz="1800" dirty="0" smtClean="0">
                <a:cs typeface="Times New Roman" pitchFamily="18" charset="0"/>
              </a:rPr>
              <a:t> - iz županija sa najvećom stopom nezaposlenosti</a:t>
            </a:r>
          </a:p>
          <a:p>
            <a:pPr algn="l"/>
            <a:r>
              <a:rPr lang="hr-HR" sz="1800" dirty="0" smtClean="0">
                <a:cs typeface="Times New Roman" pitchFamily="18" charset="0"/>
              </a:rPr>
              <a:t>- osobe s invaliditetom</a:t>
            </a:r>
          </a:p>
          <a:p>
            <a:pPr algn="l">
              <a:spcBef>
                <a:spcPct val="0"/>
              </a:spcBef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769371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608</Words>
  <Application>Microsoft Office PowerPoint</Application>
  <PresentationFormat>On-screen Show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Poboljšanje pristupa zapošljavanju i održivo uključivanje u tržište rada Prioritet 1</vt:lpstr>
      <vt:lpstr>Podrška u osmišljavanju i provedbi aktivne i  preventivne politike tržišta rada Mjera 1.1</vt:lpstr>
      <vt:lpstr>PowerPoint Presentation</vt:lpstr>
      <vt:lpstr>Poduzetništvo i zapošljavanje – nova mogućnost kroz informatičke i mrežne tehnologije </vt:lpstr>
      <vt:lpstr>Centar za tradicijske obrte </vt:lpstr>
      <vt:lpstr>Karijera i obrazovanje u skladu – za sve!</vt:lpstr>
      <vt:lpstr>Prilika za gimnazijalce odustale od studija</vt:lpstr>
      <vt:lpstr>U provedbi</vt:lpstr>
      <vt:lpstr>  U evaluaciji  Lokalne inicijative za poticanje zapošljavanja</vt:lpstr>
      <vt:lpstr>  </vt:lpstr>
      <vt:lpstr>Jačanje učinkovitosti i kvalitete hrvatskih  javnih službi za zapošljavanje Mjera 1.2.</vt:lpstr>
      <vt:lpstr>Jačanje uloge civilnog društva za bolje upravljanje Prioritet 5 </vt:lpstr>
      <vt:lpstr>Promicanje socijalnog dijaloga Mjera 5.1 </vt:lpstr>
      <vt:lpstr>Operativni program Razvoj ljudskih potencijala  ( ESF 1/2 2013. )</vt:lpstr>
      <vt:lpstr>PowerPoint Presentation</vt:lpstr>
    </vt:vector>
  </TitlesOfParts>
  <Company>mrms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kdomjancic</dc:creator>
  <cp:lastModifiedBy>kdomjancic</cp:lastModifiedBy>
  <cp:revision>3</cp:revision>
  <dcterms:created xsi:type="dcterms:W3CDTF">2012-10-02T09:41:23Z</dcterms:created>
  <dcterms:modified xsi:type="dcterms:W3CDTF">2012-10-12T14:00:59Z</dcterms:modified>
</cp:coreProperties>
</file>