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95"/>
    <a:srgbClr val="000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239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5531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314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16832"/>
            <a:ext cx="2057400" cy="4209331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6019800" cy="420933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545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024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955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3637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9168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64905"/>
            <a:ext cx="4040188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9168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64905"/>
            <a:ext cx="4041775" cy="3561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407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294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78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140968"/>
            <a:ext cx="3008313" cy="298519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963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1"/>
            <a:ext cx="5486400" cy="28107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905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0"/>
            <a:ext cx="9144001" cy="18656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092280" y="6237311"/>
            <a:ext cx="1664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dirty="0" smtClean="0">
                <a:solidFill>
                  <a:srgbClr val="002395"/>
                </a:solidFill>
              </a:rPr>
              <a:t>Hotel </a:t>
            </a:r>
            <a:r>
              <a:rPr lang="hr-HR" sz="1200" dirty="0" err="1" smtClean="0">
                <a:solidFill>
                  <a:srgbClr val="002395"/>
                </a:solidFill>
              </a:rPr>
              <a:t>Sheraton</a:t>
            </a:r>
            <a:r>
              <a:rPr lang="hr-HR" sz="1200" dirty="0" smtClean="0">
                <a:solidFill>
                  <a:srgbClr val="002395"/>
                </a:solidFill>
              </a:rPr>
              <a:t>, Zagreb 15. i 16. listopada 2012.</a:t>
            </a:r>
            <a:endParaRPr lang="hr-HR" sz="1200" dirty="0">
              <a:solidFill>
                <a:srgbClr val="002395"/>
              </a:solidFill>
            </a:endParaRPr>
          </a:p>
        </p:txBody>
      </p:sp>
      <p:pic>
        <p:nvPicPr>
          <p:cNvPr id="10" name="Picture 5" descr="Prezentacija_logo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67544" y="6231629"/>
            <a:ext cx="2016224" cy="46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4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395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39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39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39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39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rategija.hr/" TargetMode="External"/><Relationship Id="rId3" Type="http://schemas.openxmlformats.org/officeDocument/2006/relationships/hyperlink" Target="http://www.mspm.hr/" TargetMode="External"/><Relationship Id="rId7" Type="http://schemas.openxmlformats.org/officeDocument/2006/relationships/hyperlink" Target="http://ec.europa.eu/europeaid" TargetMode="External"/><Relationship Id="rId2" Type="http://schemas.openxmlformats.org/officeDocument/2006/relationships/hyperlink" Target="http://www.mrms.h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zz.hr/dfc" TargetMode="External"/><Relationship Id="rId5" Type="http://schemas.openxmlformats.org/officeDocument/2006/relationships/hyperlink" Target="http://www.aso.hr/defco" TargetMode="External"/><Relationship Id="rId4" Type="http://schemas.openxmlformats.org/officeDocument/2006/relationships/hyperlink" Target="http://public.mzos.hr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judskipotencijali.h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ezentacija_naslov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79992" y="0"/>
            <a:ext cx="9820544" cy="694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99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2. pol. 2013 .g.)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Zbog predviđenog kratkog razdoblja (2 pol.2013.g.), početka korištenja ESF instrumenata,  odlučeno je kao i kod ostalih prioriteta nastaviti sa “starim IPA” mjerama, zatvarajući ujedno financijsku perspektivu 2007.-2013.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Strukturni fond(ESF) 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uspostavljen radi smanjivanja razlika u razini razvoja između država članica i europskih regija s ciljem jačanja gospodarske i socijalne kohezije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Cilj:  omogućiti stalni rast stope zapošljavanja, održivi razvitak zemlje te jačanje  gospodarskog potencijala i socijalne kohezije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U skladu sa Strategijom Europe 2020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Obuhvaćeni sektori: </a:t>
            </a:r>
            <a:r>
              <a:rPr lang="vi-VN" sz="1800" i="1" smtClean="0">
                <a:latin typeface="Times New Roman" pitchFamily="18" charset="0"/>
                <a:cs typeface="Times New Roman" pitchFamily="18" charset="0"/>
              </a:rPr>
              <a:t>zapošljavanje, obrazovanje i socijalna uključenost,</a:t>
            </a: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1800" i="1" smtClean="0">
                <a:latin typeface="Times New Roman" pitchFamily="18" charset="0"/>
                <a:cs typeface="Times New Roman" pitchFamily="18" charset="0"/>
              </a:rPr>
              <a:t>jačanje OCDa i promocija socijalnog dijaloga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eća financijska sredstva/nova pravila i novi izazovi (60 mil. eura samo za pola godine)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Dostupnost: srpanj 2013. (ulazak u EU)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MRRFEU je u procesu izrade procedura prema ESF regulativi</a:t>
            </a:r>
            <a:endParaRPr lang="vi-VN" sz="1800" smtClean="0">
              <a:latin typeface="Times New Roman" pitchFamily="18" charset="0"/>
              <a:cs typeface="Times New Roman" pitchFamily="18" charset="0"/>
            </a:endParaRPr>
          </a:p>
          <a:p>
            <a:endParaRPr lang="hr-HR" sz="1800" smtClean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67327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2. pol. 2013 .g.)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Upravljačko tijelo (</a:t>
            </a:r>
            <a:r>
              <a:rPr lang="en-GB" sz="1800" smtClean="0">
                <a:latin typeface="Times New Roman" pitchFamily="18" charset="0"/>
                <a:cs typeface="Times New Roman" pitchFamily="18" charset="0"/>
              </a:rPr>
              <a:t>Managing Authority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) Operativnog programa Razvoj  ljudskih potencijala 2013/2.  - Ministarstvo, rada i mirovinskoga sustava / Uprava za koordinaciju programa i projekata EU u području rada i socijalne skrbi -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Krajnje odgovorno za upravljanje i provedbu Operativnog programa u skladu s propisima EU</a:t>
            </a:r>
          </a:p>
          <a:p>
            <a:pPr algn="l"/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Posrednička tijela/</a:t>
            </a:r>
            <a:r>
              <a:rPr lang="en-GB" sz="1800" i="1" smtClean="0">
                <a:latin typeface="Times New Roman" pitchFamily="18" charset="0"/>
                <a:cs typeface="Times New Roman" pitchFamily="18" charset="0"/>
              </a:rPr>
              <a:t>Intermediate bodies </a:t>
            </a: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(razine I)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Ministarstvo znanosti, obrazovanja i športa 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Ministarstvo socijalne politike i mladih 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Ured za udruge Vlade RH (dobivena akreditacija 16.8.2012)</a:t>
            </a:r>
          </a:p>
          <a:p>
            <a:pPr algn="l"/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Posrednička tijela(razine II)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Hrvatski zavod za zapošljavanje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Agencija za strukovno obrazovanje i obrazovanje  odraslih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Nacionalna zaklada za razvoj civilnog društva(dobivena akreditacija 16.8.2012</a:t>
            </a:r>
            <a:r>
              <a:rPr lang="hr-HR" sz="1800" smtClean="0"/>
              <a:t>)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14019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2. pol. 2013 .g.)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Podrazumijeva zadržavanje i nadogradnju (proširenje aktivnosti i potencijalnih korisnika) IPA prioriteta iz prethodnog razdoblja: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Prioritet 1. </a:t>
            </a:r>
            <a:br>
              <a:rPr lang="hr-HR" sz="1800" smtClean="0">
                <a:latin typeface="Times New Roman" pitchFamily="18" charset="0"/>
                <a:cs typeface="Times New Roman" pitchFamily="18" charset="0"/>
              </a:rPr>
            </a:b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Poticanje pristupa održivom zapošljavanju i prilagodljivosti radne snage</a:t>
            </a:r>
          </a:p>
          <a:p>
            <a:pPr algn="l"/>
            <a:r>
              <a:rPr lang="hr-HR" sz="1600" b="1" smtClean="0">
                <a:latin typeface="Times New Roman" pitchFamily="18" charset="0"/>
                <a:cs typeface="Times New Roman" pitchFamily="18" charset="0"/>
              </a:rPr>
              <a:t>Prošireno kroz mjeru Obrazovanje za obrt i poduzetništvo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Prioritet 2. </a:t>
            </a:r>
            <a:br>
              <a:rPr lang="hr-HR" sz="1800" smtClean="0">
                <a:latin typeface="Times New Roman" pitchFamily="18" charset="0"/>
                <a:cs typeface="Times New Roman" pitchFamily="18" charset="0"/>
              </a:rPr>
            </a:b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Jačanje socijalnog uključivanja skupina s posebnim potrebama i skupina u nepovoljnom položaju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Prioritet 3. </a:t>
            </a:r>
            <a:br>
              <a:rPr lang="hr-HR" sz="1800" smtClean="0">
                <a:latin typeface="Times New Roman" pitchFamily="18" charset="0"/>
                <a:cs typeface="Times New Roman" pitchFamily="18" charset="0"/>
              </a:rPr>
            </a:b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Jačanje ljudskog kapitala u obrazovanju te istraživanju i razvoju</a:t>
            </a:r>
          </a:p>
          <a:p>
            <a:pPr algn="l"/>
            <a:r>
              <a:rPr lang="hr-HR" sz="1600" b="1" smtClean="0">
                <a:latin typeface="Times New Roman" pitchFamily="18" charset="0"/>
                <a:cs typeface="Times New Roman" pitchFamily="18" charset="0"/>
              </a:rPr>
              <a:t>Prošireno kroz mjeru jačanja ljudskih potencijala kroz istraživanje i razvoj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Prioritet 4.</a:t>
            </a:r>
            <a:br>
              <a:rPr lang="hr-HR" sz="1800" smtClean="0">
                <a:latin typeface="Times New Roman" pitchFamily="18" charset="0"/>
                <a:cs typeface="Times New Roman" pitchFamily="18" charset="0"/>
              </a:rPr>
            </a:b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Tehnička pomoć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Prioritet 5. </a:t>
            </a:r>
            <a:br>
              <a:rPr lang="hr-HR" sz="1800" smtClean="0">
                <a:latin typeface="Times New Roman" pitchFamily="18" charset="0"/>
                <a:cs typeface="Times New Roman" pitchFamily="18" charset="0"/>
              </a:rPr>
            </a:b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i="1" smtClean="0">
                <a:latin typeface="Times New Roman" pitchFamily="18" charset="0"/>
                <a:cs typeface="Times New Roman" pitchFamily="18" charset="0"/>
              </a:rPr>
              <a:t>Jačanje uloge civilnog društva u svrhu boljeg upravljanja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098361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2014.-2020.)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Nova financijska perspektiva 2014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-2020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MRRFEU- odgovorno za vođenje procesa</a:t>
            </a:r>
            <a:endParaRPr lang="vi-VN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završen korak I  - nacrt socio-ekonomske analize po sektorima – (sektor zapošljavanja i tržišta rada)  - 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MRMS zaduženo za skupljanje sektorskih analiza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korak II – povezivanje hrvatskih nacionalnih i europskih strateških dokumenata –(po)vezivanje sa tzv. EU “Investicijskim prioritetima “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Problem s obzirom da RH u većini slučajeva nema izrađene razvojne strateške sektorske dokumente dalje od 2013g.</a:t>
            </a:r>
          </a:p>
          <a:p>
            <a:pPr algn="l"/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 EK dala na uvid nacrt ESF regulative – nije konačna/u fazi pregovaranja između zemalja članica (Common Strategic Framework 2014-2020) 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U listopadu će se osnovati radne grupe prema tzv. Tematskim ciljevima</a:t>
            </a:r>
          </a:p>
          <a:p>
            <a:pPr algn="l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117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2014.-2020.)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 - Investicijski prioriteti -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Poboljšanje pristupa zapošljavanju za tražitelje zaposlenja i neaktivnih osoba, uključujući i lokalne inicijative za zapošljavanje te potpore mobilnosti radne snage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Prilagodba radnika, poduzeća i poduzetnika za promjenu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Održiva integracija mladih ljudi koji nisu u procesu zapošljavanja, obrazovanja i osposobljavanja (tzv. NEET) na tržište rada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Razvijanje specifičnih oblika zapošljavanja, obuke i podrške uslugama,  uključujući mentoriranje i sistematizacije u kontekstu tvrtki i restrukturiranja sektora;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Samozapošljavanje, poduzetništvo i otvaranje novih poduzeć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Modernizacija i jačanje institucija tržišta rada, uključujući i aktivnosti za unapređenje transnacionalne mobilnosti radne snage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Jednakost između muškaraca i žena i pomirenje između rada i privatnog života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Razvoj poslovnih inkubatora i investicijske potpore za samozapošljavanje i stvaranje novih poduzeća, posebice u područjima koje nude nove izvore rasta i razvoja poput zelenog gospodarstva, održivi turizam i zdravstvene i socijalne usluge, (invest-ERDF</a:t>
            </a:r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vi-VN" sz="1800" smtClean="0">
                <a:latin typeface="Times New Roman" pitchFamily="18" charset="0"/>
                <a:cs typeface="Times New Roman" pitchFamily="18" charset="0"/>
              </a:rPr>
              <a:t>Podrška  investicijama u infrastrukturu za modernizaciju javnih službi za zapošljavanje (područne sl. HZZa), (invest.-ERDF)</a:t>
            </a:r>
          </a:p>
          <a:p>
            <a:pPr algn="l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62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b="1" i="1" smtClean="0">
                <a:solidFill>
                  <a:srgbClr val="0070C0"/>
                </a:solidFill>
              </a:rPr>
              <a:t>EUROPSKI SOCIJALNI FOND (za razdoblje 2014.-2020.)</a:t>
            </a:r>
            <a:endParaRPr lang="hr-HR" sz="1800" b="1" i="1" dirty="0">
              <a:solidFill>
                <a:srgbClr val="0070C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*pravila igre*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Načelo usmjeravanja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EU sredstva upotpunjuju nacionalna ulaganja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Višegodišnje planiranje potreba, aktivnosti i sredstava 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Partnersko promišljanje i provedba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Sustavno nadziranje korištenje sredstava </a:t>
            </a:r>
          </a:p>
          <a:p>
            <a:pPr marL="285750" indent="-285750" algn="l">
              <a:buFont typeface="Arial" pitchFamily="34" charset="0"/>
              <a:buChar char="•"/>
            </a:pP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Procjena učinka</a:t>
            </a:r>
          </a:p>
          <a:p>
            <a:pPr algn="l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ESF - </a:t>
            </a:r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dostupan regijama Cilja 1 i 2</a:t>
            </a:r>
          </a:p>
          <a:p>
            <a:pPr algn="l"/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alokacija: 24,3% ukupnih sredstava kohezijske politike</a:t>
            </a:r>
          </a:p>
          <a:p>
            <a:pPr algn="l"/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razina EU sufinanciranja: 50 – 85%</a:t>
            </a:r>
          </a:p>
          <a:p>
            <a:pPr algn="l"/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kriteriji za utvrđivanje alokacije za pojedinu regiju: ovisno o GDP-u po stanovniku (u usporedbi s EU 25 i EU 15)</a:t>
            </a:r>
          </a:p>
          <a:p>
            <a:pPr algn="l"/>
            <a:r>
              <a:rPr lang="vi-VN" sz="1800" dirty="0" smtClean="0">
                <a:latin typeface="Times New Roman" pitchFamily="18" charset="0"/>
                <a:cs typeface="Times New Roman" pitchFamily="18" charset="0"/>
              </a:rPr>
              <a:t>namjena: ostvarivanje strateških ciljeva politike zapošljavanja  podrška europskim regijama koje su pogođene visokom stopom nezaposlenosti</a:t>
            </a:r>
          </a:p>
          <a:p>
            <a:pPr algn="l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2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sz="1800" b="1" i="1" smtClean="0"/>
              <a:t>Kako dalje…</a:t>
            </a:r>
            <a:endParaRPr lang="hr-HR" sz="1800" b="1" i="1" dirty="0"/>
          </a:p>
        </p:txBody>
      </p:sp>
      <p:sp>
        <p:nvSpPr>
          <p:cNvPr id="3" name="Podnaslov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Okupiti nekoliko motiviranih osoba u svom kolektivu i razgovarati s njima o mogućim projektima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Upoznavati se sa strateškim dokumentima i procedurama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Pratiti naše internet stranice te biti stalno informirani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2"/>
              </a:rPr>
              <a:t>http://www.mrms.hr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3"/>
              </a:rPr>
              <a:t>http://www.mspm.hr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4"/>
              </a:rPr>
              <a:t>http://public.mzos.hr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5"/>
              </a:rPr>
              <a:t>http://www.aso.hr/defco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6"/>
              </a:rPr>
              <a:t>http://www.hzz.hr/dfc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te stranice drugih institucija</a:t>
            </a: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7"/>
              </a:rPr>
              <a:t>http://ec.europa.eu/europeaid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  <a:hlinkClick r:id="rId8"/>
              </a:rPr>
              <a:t>www.strategija.hr</a:t>
            </a:r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hr-HR" sz="180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hr-HR" sz="1800" smtClean="0">
                <a:latin typeface="Times New Roman" pitchFamily="18" charset="0"/>
                <a:cs typeface="Times New Roman" pitchFamily="18" charset="0"/>
              </a:rPr>
              <a:t> Sudjelovati na informativnim radionicama, seminarima i u projektnim klinikama, koje će se održavati u sklopu projekata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332265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92305" cy="4824536"/>
          </a:xfrm>
        </p:spPr>
        <p:txBody>
          <a:bodyPr/>
          <a:lstStyle/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Sve informacije možete naći i na jednom mjestu</a:t>
            </a: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smtClean="0">
                <a:latin typeface="Times New Roman" pitchFamily="18" charset="0"/>
                <a:cs typeface="Times New Roman" pitchFamily="18" charset="0"/>
                <a:hlinkClick r:id="rId2"/>
              </a:rPr>
              <a:t>www.ljudskipotencijali.hr</a:t>
            </a:r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i najvažnije…</a:t>
            </a:r>
          </a:p>
          <a:p>
            <a:endParaRPr lang="pl-PL" sz="1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sz="1800" smtClean="0">
                <a:latin typeface="Times New Roman" pitchFamily="18" charset="0"/>
                <a:cs typeface="Times New Roman" pitchFamily="18" charset="0"/>
              </a:rPr>
              <a:t>JAVITI SE NA NATJEČAJ!</a:t>
            </a: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31337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792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EUROPSKI SOCIJALNI FOND (za razdoblje 2. pol. 2013 .g.)</vt:lpstr>
      <vt:lpstr>EUROPSKI SOCIJALNI FOND (za razdoblje 2. pol. 2013 .g.)</vt:lpstr>
      <vt:lpstr>EUROPSKI SOCIJALNI FOND (za razdoblje 2. pol. 2013 .g.)</vt:lpstr>
      <vt:lpstr>EUROPSKI SOCIJALNI FOND (za razdoblje 2014.-2020.)</vt:lpstr>
      <vt:lpstr>EUROPSKI SOCIJALNI FOND (za razdoblje 2014.-2020.)</vt:lpstr>
      <vt:lpstr>EUROPSKI SOCIJALNI FOND (za razdoblje 2014.-2020.)</vt:lpstr>
      <vt:lpstr>Kako dalje…</vt:lpstr>
      <vt:lpstr>PowerPoint Presentation</vt:lpstr>
    </vt:vector>
  </TitlesOfParts>
  <Company>mrms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kdomjancic</dc:creator>
  <cp:lastModifiedBy>kdomjancic</cp:lastModifiedBy>
  <cp:revision>3</cp:revision>
  <dcterms:created xsi:type="dcterms:W3CDTF">2012-10-02T09:41:23Z</dcterms:created>
  <dcterms:modified xsi:type="dcterms:W3CDTF">2012-10-12T13:52:16Z</dcterms:modified>
</cp:coreProperties>
</file>